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 id="2147483655" r:id="rId3"/>
    <p:sldMasterId id="2147483671" r:id="rId4"/>
    <p:sldMasterId id="2147483687" r:id="rId5"/>
  </p:sldMasterIdLst>
  <p:notesMasterIdLst>
    <p:notesMasterId r:id="rId7"/>
  </p:notesMasterIdLst>
  <p:handoutMasterIdLst>
    <p:handoutMasterId r:id="rId135"/>
  </p:handoutMasterIdLst>
  <p:sldIdLst>
    <p:sldId id="287" r:id="rId6"/>
    <p:sldId id="1489" r:id="rId8"/>
    <p:sldId id="1242" r:id="rId9"/>
    <p:sldId id="1471" r:id="rId10"/>
    <p:sldId id="1472" r:id="rId11"/>
    <p:sldId id="1474" r:id="rId12"/>
    <p:sldId id="1476" r:id="rId13"/>
    <p:sldId id="1477" r:id="rId14"/>
    <p:sldId id="1478" r:id="rId15"/>
    <p:sldId id="1479" r:id="rId16"/>
    <p:sldId id="1480" r:id="rId17"/>
    <p:sldId id="1481" r:id="rId18"/>
    <p:sldId id="1485" r:id="rId19"/>
    <p:sldId id="1486" r:id="rId20"/>
    <p:sldId id="1487" r:id="rId21"/>
    <p:sldId id="1488" r:id="rId22"/>
    <p:sldId id="1491" r:id="rId23"/>
    <p:sldId id="1492" r:id="rId24"/>
    <p:sldId id="1493" r:id="rId25"/>
    <p:sldId id="1494" r:id="rId26"/>
    <p:sldId id="1495" r:id="rId27"/>
    <p:sldId id="1496" r:id="rId28"/>
    <p:sldId id="1497" r:id="rId29"/>
    <p:sldId id="1498" r:id="rId30"/>
    <p:sldId id="1499" r:id="rId31"/>
    <p:sldId id="1500" r:id="rId32"/>
    <p:sldId id="1501" r:id="rId33"/>
    <p:sldId id="1502" r:id="rId34"/>
    <p:sldId id="1503" r:id="rId35"/>
    <p:sldId id="1504" r:id="rId36"/>
    <p:sldId id="1505" r:id="rId37"/>
    <p:sldId id="1507" r:id="rId38"/>
    <p:sldId id="1508" r:id="rId39"/>
    <p:sldId id="1509" r:id="rId40"/>
    <p:sldId id="1510" r:id="rId41"/>
    <p:sldId id="1511" r:id="rId42"/>
    <p:sldId id="1512" r:id="rId43"/>
    <p:sldId id="1513" r:id="rId44"/>
    <p:sldId id="1514" r:id="rId45"/>
    <p:sldId id="1515" r:id="rId46"/>
    <p:sldId id="1516" r:id="rId47"/>
    <p:sldId id="1519" r:id="rId48"/>
    <p:sldId id="1520" r:id="rId49"/>
    <p:sldId id="1522" r:id="rId50"/>
    <p:sldId id="1523" r:id="rId51"/>
    <p:sldId id="1524" r:id="rId52"/>
    <p:sldId id="1525" r:id="rId53"/>
    <p:sldId id="1527" r:id="rId54"/>
    <p:sldId id="1528" r:id="rId55"/>
    <p:sldId id="1529" r:id="rId56"/>
    <p:sldId id="1530" r:id="rId57"/>
    <p:sldId id="1531" r:id="rId58"/>
    <p:sldId id="1532" r:id="rId59"/>
    <p:sldId id="1533" r:id="rId60"/>
    <p:sldId id="1534" r:id="rId61"/>
    <p:sldId id="1535" r:id="rId62"/>
    <p:sldId id="1536" r:id="rId63"/>
    <p:sldId id="1537" r:id="rId64"/>
    <p:sldId id="1538" r:id="rId65"/>
    <p:sldId id="1539" r:id="rId66"/>
    <p:sldId id="1540" r:id="rId67"/>
    <p:sldId id="1541" r:id="rId68"/>
    <p:sldId id="1542" r:id="rId69"/>
    <p:sldId id="1543" r:id="rId70"/>
    <p:sldId id="1544" r:id="rId71"/>
    <p:sldId id="1546" r:id="rId72"/>
    <p:sldId id="1547" r:id="rId73"/>
    <p:sldId id="1548" r:id="rId74"/>
    <p:sldId id="1549" r:id="rId75"/>
    <p:sldId id="1550" r:id="rId76"/>
    <p:sldId id="1551" r:id="rId77"/>
    <p:sldId id="1553" r:id="rId78"/>
    <p:sldId id="1554" r:id="rId79"/>
    <p:sldId id="1556" r:id="rId80"/>
    <p:sldId id="1555" r:id="rId81"/>
    <p:sldId id="1557" r:id="rId82"/>
    <p:sldId id="1558" r:id="rId83"/>
    <p:sldId id="1559" r:id="rId84"/>
    <p:sldId id="1560" r:id="rId85"/>
    <p:sldId id="1561" r:id="rId86"/>
    <p:sldId id="1562" r:id="rId87"/>
    <p:sldId id="1563" r:id="rId88"/>
    <p:sldId id="1564" r:id="rId89"/>
    <p:sldId id="1565" r:id="rId90"/>
    <p:sldId id="1566" r:id="rId91"/>
    <p:sldId id="1568" r:id="rId92"/>
    <p:sldId id="1567" r:id="rId93"/>
    <p:sldId id="1569" r:id="rId94"/>
    <p:sldId id="1570" r:id="rId95"/>
    <p:sldId id="1610" r:id="rId96"/>
    <p:sldId id="1571" r:id="rId97"/>
    <p:sldId id="1572" r:id="rId98"/>
    <p:sldId id="1573" r:id="rId99"/>
    <p:sldId id="1574" r:id="rId100"/>
    <p:sldId id="1575" r:id="rId101"/>
    <p:sldId id="1576" r:id="rId102"/>
    <p:sldId id="1577" r:id="rId103"/>
    <p:sldId id="1578" r:id="rId104"/>
    <p:sldId id="1579" r:id="rId105"/>
    <p:sldId id="1580" r:id="rId106"/>
    <p:sldId id="1581" r:id="rId107"/>
    <p:sldId id="1582" r:id="rId108"/>
    <p:sldId id="1583" r:id="rId109"/>
    <p:sldId id="1584" r:id="rId110"/>
    <p:sldId id="1585" r:id="rId111"/>
    <p:sldId id="1586" r:id="rId112"/>
    <p:sldId id="1587" r:id="rId113"/>
    <p:sldId id="1589" r:id="rId114"/>
    <p:sldId id="1590" r:id="rId115"/>
    <p:sldId id="1591" r:id="rId116"/>
    <p:sldId id="1592" r:id="rId117"/>
    <p:sldId id="1593" r:id="rId118"/>
    <p:sldId id="1594" r:id="rId119"/>
    <p:sldId id="1596" r:id="rId120"/>
    <p:sldId id="1595" r:id="rId121"/>
    <p:sldId id="1598" r:id="rId122"/>
    <p:sldId id="1597" r:id="rId123"/>
    <p:sldId id="1599" r:id="rId124"/>
    <p:sldId id="1600" r:id="rId125"/>
    <p:sldId id="1601" r:id="rId126"/>
    <p:sldId id="1602" r:id="rId127"/>
    <p:sldId id="1604" r:id="rId128"/>
    <p:sldId id="1603" r:id="rId129"/>
    <p:sldId id="1605" r:id="rId130"/>
    <p:sldId id="1606" r:id="rId131"/>
    <p:sldId id="1607" r:id="rId132"/>
    <p:sldId id="1608" r:id="rId133"/>
    <p:sldId id="1398" r:id="rId134"/>
  </p:sldIdLst>
  <p:sldSz cx="12192000" cy="6858000"/>
  <p:notesSz cx="6858000" cy="9144000"/>
  <p:embeddedFontLst>
    <p:embeddedFont>
      <p:font typeface="Copperplate Gothic Bold" panose="020E0705020206020404" pitchFamily="34" charset="0"/>
      <p:regular r:id="rId140"/>
    </p:embeddedFont>
    <p:embeddedFont>
      <p:font typeface="微软雅黑" panose="020B0503020204020204" pitchFamily="34" charset="-122"/>
      <p:regular r:id="rId141"/>
    </p:embeddedFont>
    <p:embeddedFont>
      <p:font typeface="Calibri" panose="020F0502020204030204" charset="0"/>
      <p:regular r:id="rId142"/>
      <p:bold r:id="rId143"/>
      <p:italic r:id="rId144"/>
      <p:boldItalic r:id="rId145"/>
    </p:embeddedFont>
    <p:embeddedFont>
      <p:font typeface="黑体" panose="02010609060101010101" pitchFamily="49" charset="-122"/>
      <p:regular r:id="rId146"/>
    </p:embeddedFont>
    <p:embeddedFont>
      <p:font typeface="Arial Unicode MS" panose="020B0604020202020204" charset="-122"/>
      <p:regular r:id="rId147"/>
    </p:embeddedFont>
    <p:embeddedFont>
      <p:font typeface="楷体_GB2312" panose="02010609030101010101" pitchFamily="49" charset="-122"/>
      <p:regular r:id="rId148"/>
    </p:embeddedFont>
  </p:embeddedFont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A6"/>
    <a:srgbClr val="448AD7"/>
    <a:srgbClr val="0B17B5"/>
    <a:srgbClr val="D6D6D6"/>
    <a:srgbClr val="FFDB43"/>
    <a:srgbClr val="E8B9FF"/>
    <a:srgbClr val="FF00FF"/>
    <a:srgbClr val="D4F4E7"/>
    <a:srgbClr val="FFF2B9"/>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642" autoAdjust="0"/>
    <p:restoredTop sz="94364" autoAdjust="0"/>
  </p:normalViewPr>
  <p:slideViewPr>
    <p:cSldViewPr>
      <p:cViewPr varScale="1">
        <p:scale>
          <a:sx n="76" d="100"/>
          <a:sy n="76" d="100"/>
        </p:scale>
        <p:origin x="270" y="54"/>
      </p:cViewPr>
      <p:guideLst>
        <p:guide orient="horz"/>
        <p:guide pos="5892"/>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00"/>
    </p:cViewPr>
  </p:sorterViewPr>
  <p:notesViewPr>
    <p:cSldViewPr>
      <p:cViewPr varScale="1">
        <p:scale>
          <a:sx n="54" d="100"/>
          <a:sy n="54" d="100"/>
        </p:scale>
        <p:origin x="-2916" y="-84"/>
      </p:cViewPr>
      <p:guideLst>
        <p:guide orient="horz" pos="2866"/>
        <p:guide pos="2045"/>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8" Type="http://schemas.openxmlformats.org/officeDocument/2006/relationships/font" Target="fonts/font9.fntdata"/><Relationship Id="rId147" Type="http://schemas.openxmlformats.org/officeDocument/2006/relationships/font" Target="fonts/font8.fntdata"/><Relationship Id="rId146" Type="http://schemas.openxmlformats.org/officeDocument/2006/relationships/font" Target="fonts/font7.fntdata"/><Relationship Id="rId145" Type="http://schemas.openxmlformats.org/officeDocument/2006/relationships/font" Target="fonts/font6.fntdata"/><Relationship Id="rId144" Type="http://schemas.openxmlformats.org/officeDocument/2006/relationships/font" Target="fonts/font5.fntdata"/><Relationship Id="rId143" Type="http://schemas.openxmlformats.org/officeDocument/2006/relationships/font" Target="fonts/font4.fntdata"/><Relationship Id="rId142" Type="http://schemas.openxmlformats.org/officeDocument/2006/relationships/font" Target="fonts/font3.fntdata"/><Relationship Id="rId141" Type="http://schemas.openxmlformats.org/officeDocument/2006/relationships/font" Target="fonts/font2.fntdata"/><Relationship Id="rId140" Type="http://schemas.openxmlformats.org/officeDocument/2006/relationships/font" Target="fonts/font1.fntdata"/><Relationship Id="rId14" Type="http://schemas.openxmlformats.org/officeDocument/2006/relationships/slide" Target="slides/slide8.xml"/><Relationship Id="rId139" Type="http://schemas.openxmlformats.org/officeDocument/2006/relationships/commentAuthors" Target="commentAuthors.xml"/><Relationship Id="rId138" Type="http://schemas.openxmlformats.org/officeDocument/2006/relationships/tableStyles" Target="tableStyles.xml"/><Relationship Id="rId137" Type="http://schemas.openxmlformats.org/officeDocument/2006/relationships/viewProps" Target="viewProps.xml"/><Relationship Id="rId136" Type="http://schemas.openxmlformats.org/officeDocument/2006/relationships/presProps" Target="presProps.xml"/><Relationship Id="rId135" Type="http://schemas.openxmlformats.org/officeDocument/2006/relationships/handoutMaster" Target="handoutMasters/handoutMaster1.xml"/><Relationship Id="rId134" Type="http://schemas.openxmlformats.org/officeDocument/2006/relationships/slide" Target="slides/slide128.xml"/><Relationship Id="rId133" Type="http://schemas.openxmlformats.org/officeDocument/2006/relationships/slide" Target="slides/slide127.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 Type="http://schemas.openxmlformats.org/officeDocument/2006/relationships/slide" Target="slides/slide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125" Type="http://schemas.openxmlformats.org/officeDocument/2006/relationships/slide" Target="slides/slide119.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121" Type="http://schemas.openxmlformats.org/officeDocument/2006/relationships/slide" Target="slides/slide115.xml"/><Relationship Id="rId120" Type="http://schemas.openxmlformats.org/officeDocument/2006/relationships/slide" Target="slides/slide114.xml"/><Relationship Id="rId12" Type="http://schemas.openxmlformats.org/officeDocument/2006/relationships/slide" Target="slides/slide6.xml"/><Relationship Id="rId119" Type="http://schemas.openxmlformats.org/officeDocument/2006/relationships/slide" Target="slides/slide113.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110" Type="http://schemas.openxmlformats.org/officeDocument/2006/relationships/slide" Target="slides/slide104.xml"/><Relationship Id="rId11" Type="http://schemas.openxmlformats.org/officeDocument/2006/relationships/slide" Target="slides/slide5.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26CEBE2-25D4-405C-BA1D-15A5FE70D9F8}" type="doc">
      <dgm:prSet loTypeId="urn:microsoft.com/office/officeart/2005/8/layout/hierarchy3" loCatId="list" qsTypeId="urn:microsoft.com/office/officeart/2005/8/quickstyle/3d2" qsCatId="3D" csTypeId="urn:microsoft.com/office/officeart/2005/8/colors/accent1_2" csCatId="accent1" phldr="1"/>
      <dgm:spPr/>
      <dgm:t>
        <a:bodyPr/>
        <a:lstStyle/>
        <a:p>
          <a:endParaRPr lang="zh-CN" altLang="en-US"/>
        </a:p>
      </dgm:t>
    </dgm:pt>
    <dgm:pt modelId="{F8DF7BD8-8E10-4B6E-A76A-BF62C410200B}">
      <dgm:prSet/>
      <dgm:spPr/>
      <dgm:t>
        <a:bodyPr/>
        <a:lstStyle/>
        <a:p>
          <a:pPr rtl="0"/>
          <a:r>
            <a:rPr lang="zh-CN" b="1" i="0" baseline="0" dirty="0" smtClean="0"/>
            <a:t>报告主体</a:t>
          </a:r>
          <a:endParaRPr lang="en-US" b="1" i="0" baseline="0" dirty="0"/>
        </a:p>
      </dgm:t>
    </dgm:pt>
    <dgm:pt modelId="{253901AA-3CC0-4C4A-B545-9FF3A91FE71D}" cxnId="{32A90F9E-76F7-4448-91BF-BB3259964333}" type="parTrans">
      <dgm:prSet/>
      <dgm:spPr/>
      <dgm:t>
        <a:bodyPr/>
        <a:lstStyle/>
        <a:p>
          <a:endParaRPr lang="zh-CN" altLang="en-US"/>
        </a:p>
      </dgm:t>
    </dgm:pt>
    <dgm:pt modelId="{BD037522-7D6F-4E4B-9D2A-8F16ACAB75CD}" cxnId="{32A90F9E-76F7-4448-91BF-BB3259964333}" type="sibTrans">
      <dgm:prSet/>
      <dgm:spPr/>
      <dgm:t>
        <a:bodyPr/>
        <a:lstStyle/>
        <a:p>
          <a:endParaRPr lang="zh-CN" altLang="en-US"/>
        </a:p>
      </dgm:t>
    </dgm:pt>
    <dgm:pt modelId="{95B410EF-55A3-4FD3-BA3A-2AFB3A1F1171}">
      <dgm:prSet/>
      <dgm:spPr/>
      <dgm:t>
        <a:bodyPr/>
        <a:lstStyle/>
        <a:p>
          <a:pPr rtl="0"/>
          <a:r>
            <a:rPr lang="zh-CN" b="1" i="0" baseline="0" dirty="0" smtClean="0"/>
            <a:t>数据来源</a:t>
          </a:r>
          <a:endParaRPr lang="en-US" b="1" i="0" baseline="0" dirty="0"/>
        </a:p>
      </dgm:t>
    </dgm:pt>
    <dgm:pt modelId="{F6C5B205-6B69-4343-9B84-FBC7B3F74D90}" cxnId="{A7E723B7-186C-47FF-A327-80EF45693671}" type="parTrans">
      <dgm:prSet/>
      <dgm:spPr/>
      <dgm:t>
        <a:bodyPr/>
        <a:lstStyle/>
        <a:p>
          <a:endParaRPr lang="zh-CN" altLang="en-US"/>
        </a:p>
      </dgm:t>
    </dgm:pt>
    <dgm:pt modelId="{88B9F1A6-F317-470E-9DDE-A09D1F9F8B25}" cxnId="{A7E723B7-186C-47FF-A327-80EF45693671}" type="sibTrans">
      <dgm:prSet/>
      <dgm:spPr/>
      <dgm:t>
        <a:bodyPr/>
        <a:lstStyle/>
        <a:p>
          <a:endParaRPr lang="zh-CN" altLang="en-US"/>
        </a:p>
      </dgm:t>
    </dgm:pt>
    <dgm:pt modelId="{D79AAC22-22CB-46C5-B8DD-C8B1DF45EE82}">
      <dgm:prSet/>
      <dgm:spPr/>
      <dgm:t>
        <a:bodyPr/>
        <a:lstStyle/>
        <a:p>
          <a:pPr rtl="0"/>
          <a:r>
            <a:rPr lang="zh-CN" b="1" i="0" baseline="0" dirty="0" smtClean="0"/>
            <a:t>报告手段</a:t>
          </a:r>
          <a:endParaRPr lang="en-US" b="1" i="0" baseline="0" dirty="0"/>
        </a:p>
      </dgm:t>
    </dgm:pt>
    <dgm:pt modelId="{0019E3A0-DD11-431A-8366-1472623B9CE0}" cxnId="{6562AD35-70AE-4C3A-9900-B187B806906E}" type="parTrans">
      <dgm:prSet/>
      <dgm:spPr/>
      <dgm:t>
        <a:bodyPr/>
        <a:lstStyle/>
        <a:p>
          <a:endParaRPr lang="zh-CN" altLang="en-US"/>
        </a:p>
      </dgm:t>
    </dgm:pt>
    <dgm:pt modelId="{2389C328-6FC6-4978-8988-D1307D2A7354}" cxnId="{6562AD35-70AE-4C3A-9900-B187B806906E}" type="sibTrans">
      <dgm:prSet/>
      <dgm:spPr/>
      <dgm:t>
        <a:bodyPr/>
        <a:lstStyle/>
        <a:p>
          <a:endParaRPr lang="zh-CN" altLang="en-US"/>
        </a:p>
      </dgm:t>
    </dgm:pt>
    <dgm:pt modelId="{077798F6-F0A3-4ACB-AE7E-3164A3C9F223}" type="pres">
      <dgm:prSet presAssocID="{026CEBE2-25D4-405C-BA1D-15A5FE70D9F8}" presName="diagram" presStyleCnt="0">
        <dgm:presLayoutVars>
          <dgm:chPref val="1"/>
          <dgm:dir/>
          <dgm:animOne val="branch"/>
          <dgm:animLvl val="lvl"/>
          <dgm:resizeHandles/>
        </dgm:presLayoutVars>
      </dgm:prSet>
      <dgm:spPr/>
      <dgm:t>
        <a:bodyPr/>
        <a:lstStyle/>
        <a:p>
          <a:endParaRPr lang="zh-CN" altLang="en-US"/>
        </a:p>
      </dgm:t>
    </dgm:pt>
    <dgm:pt modelId="{4EBE744F-E3EF-40EA-97D9-4A39175D0D04}" type="pres">
      <dgm:prSet presAssocID="{F8DF7BD8-8E10-4B6E-A76A-BF62C410200B}" presName="root" presStyleCnt="0"/>
      <dgm:spPr/>
    </dgm:pt>
    <dgm:pt modelId="{D5A542DB-AD55-4C94-A700-B459C61B9DBF}" type="pres">
      <dgm:prSet presAssocID="{F8DF7BD8-8E10-4B6E-A76A-BF62C410200B}" presName="rootComposite" presStyleCnt="0"/>
      <dgm:spPr/>
    </dgm:pt>
    <dgm:pt modelId="{FB0BA52E-B570-4038-90FD-40183848EA72}" type="pres">
      <dgm:prSet presAssocID="{F8DF7BD8-8E10-4B6E-A76A-BF62C410200B}" presName="rootText" presStyleLbl="node1" presStyleIdx="0" presStyleCnt="3"/>
      <dgm:spPr/>
      <dgm:t>
        <a:bodyPr/>
        <a:lstStyle/>
        <a:p>
          <a:endParaRPr lang="zh-CN" altLang="en-US"/>
        </a:p>
      </dgm:t>
    </dgm:pt>
    <dgm:pt modelId="{3C4DA907-335F-4888-9A2A-1410E884AC74}" type="pres">
      <dgm:prSet presAssocID="{F8DF7BD8-8E10-4B6E-A76A-BF62C410200B}" presName="rootConnector" presStyleLbl="node1" presStyleIdx="0" presStyleCnt="3"/>
      <dgm:spPr/>
      <dgm:t>
        <a:bodyPr/>
        <a:lstStyle/>
        <a:p>
          <a:endParaRPr lang="zh-CN" altLang="en-US"/>
        </a:p>
      </dgm:t>
    </dgm:pt>
    <dgm:pt modelId="{DF594C82-B86D-49DB-B499-C2526ACA2CBA}" type="pres">
      <dgm:prSet presAssocID="{F8DF7BD8-8E10-4B6E-A76A-BF62C410200B}" presName="childShape" presStyleCnt="0"/>
      <dgm:spPr/>
    </dgm:pt>
    <dgm:pt modelId="{7C4E0B21-8D5E-427D-97E4-3B536D8176C8}" type="pres">
      <dgm:prSet presAssocID="{95B410EF-55A3-4FD3-BA3A-2AFB3A1F1171}" presName="root" presStyleCnt="0"/>
      <dgm:spPr/>
    </dgm:pt>
    <dgm:pt modelId="{C64D9CBA-B871-4E20-BC4E-54B6643617FB}" type="pres">
      <dgm:prSet presAssocID="{95B410EF-55A3-4FD3-BA3A-2AFB3A1F1171}" presName="rootComposite" presStyleCnt="0"/>
      <dgm:spPr/>
    </dgm:pt>
    <dgm:pt modelId="{BDE5DAA4-5EC5-4A00-ADCE-F74DC7058761}" type="pres">
      <dgm:prSet presAssocID="{95B410EF-55A3-4FD3-BA3A-2AFB3A1F1171}" presName="rootText" presStyleLbl="node1" presStyleIdx="1" presStyleCnt="3"/>
      <dgm:spPr/>
      <dgm:t>
        <a:bodyPr/>
        <a:lstStyle/>
        <a:p>
          <a:endParaRPr lang="zh-CN" altLang="en-US"/>
        </a:p>
      </dgm:t>
    </dgm:pt>
    <dgm:pt modelId="{569A0EC6-F4BB-4E41-BA48-AA83630BF454}" type="pres">
      <dgm:prSet presAssocID="{95B410EF-55A3-4FD3-BA3A-2AFB3A1F1171}" presName="rootConnector" presStyleLbl="node1" presStyleIdx="1" presStyleCnt="3"/>
      <dgm:spPr/>
      <dgm:t>
        <a:bodyPr/>
        <a:lstStyle/>
        <a:p>
          <a:endParaRPr lang="zh-CN" altLang="en-US"/>
        </a:p>
      </dgm:t>
    </dgm:pt>
    <dgm:pt modelId="{11920760-784A-43E6-8BA0-EA70A94DCFE8}" type="pres">
      <dgm:prSet presAssocID="{95B410EF-55A3-4FD3-BA3A-2AFB3A1F1171}" presName="childShape" presStyleCnt="0"/>
      <dgm:spPr/>
    </dgm:pt>
    <dgm:pt modelId="{1D1598E8-7E5F-4459-9BF0-DFF70BA4AEF8}" type="pres">
      <dgm:prSet presAssocID="{D79AAC22-22CB-46C5-B8DD-C8B1DF45EE82}" presName="root" presStyleCnt="0"/>
      <dgm:spPr/>
    </dgm:pt>
    <dgm:pt modelId="{32672207-1C3A-4A94-B11A-D496591CF620}" type="pres">
      <dgm:prSet presAssocID="{D79AAC22-22CB-46C5-B8DD-C8B1DF45EE82}" presName="rootComposite" presStyleCnt="0"/>
      <dgm:spPr/>
    </dgm:pt>
    <dgm:pt modelId="{3D24B4FE-DDD3-457D-BC09-92BD8127E701}" type="pres">
      <dgm:prSet presAssocID="{D79AAC22-22CB-46C5-B8DD-C8B1DF45EE82}" presName="rootText" presStyleLbl="node1" presStyleIdx="2" presStyleCnt="3"/>
      <dgm:spPr/>
      <dgm:t>
        <a:bodyPr/>
        <a:lstStyle/>
        <a:p>
          <a:endParaRPr lang="zh-CN" altLang="en-US"/>
        </a:p>
      </dgm:t>
    </dgm:pt>
    <dgm:pt modelId="{433E83A4-E399-4042-8D40-39DCC1AFCE2C}" type="pres">
      <dgm:prSet presAssocID="{D79AAC22-22CB-46C5-B8DD-C8B1DF45EE82}" presName="rootConnector" presStyleLbl="node1" presStyleIdx="2" presStyleCnt="3"/>
      <dgm:spPr/>
      <dgm:t>
        <a:bodyPr/>
        <a:lstStyle/>
        <a:p>
          <a:endParaRPr lang="zh-CN" altLang="en-US"/>
        </a:p>
      </dgm:t>
    </dgm:pt>
    <dgm:pt modelId="{6B1AD810-A3FB-4335-870D-81899C7F1E66}" type="pres">
      <dgm:prSet presAssocID="{D79AAC22-22CB-46C5-B8DD-C8B1DF45EE82}" presName="childShape" presStyleCnt="0"/>
      <dgm:spPr/>
    </dgm:pt>
  </dgm:ptLst>
  <dgm:cxnLst>
    <dgm:cxn modelId="{A7E723B7-186C-47FF-A327-80EF45693671}" srcId="{026CEBE2-25D4-405C-BA1D-15A5FE70D9F8}" destId="{95B410EF-55A3-4FD3-BA3A-2AFB3A1F1171}" srcOrd="1" destOrd="0" parTransId="{F6C5B205-6B69-4343-9B84-FBC7B3F74D90}" sibTransId="{88B9F1A6-F317-470E-9DDE-A09D1F9F8B25}"/>
    <dgm:cxn modelId="{B5F06865-1369-4692-90A4-7C45ED164BDC}" type="presOf" srcId="{95B410EF-55A3-4FD3-BA3A-2AFB3A1F1171}" destId="{569A0EC6-F4BB-4E41-BA48-AA83630BF454}" srcOrd="1" destOrd="0" presId="urn:microsoft.com/office/officeart/2005/8/layout/hierarchy3"/>
    <dgm:cxn modelId="{2B649523-83F9-4FFC-B06A-3306774D56C2}" type="presOf" srcId="{F8DF7BD8-8E10-4B6E-A76A-BF62C410200B}" destId="{FB0BA52E-B570-4038-90FD-40183848EA72}" srcOrd="0" destOrd="0" presId="urn:microsoft.com/office/officeart/2005/8/layout/hierarchy3"/>
    <dgm:cxn modelId="{45BFEE3F-B5F4-464E-BA8E-84DBD7FF76A1}" type="presOf" srcId="{F8DF7BD8-8E10-4B6E-A76A-BF62C410200B}" destId="{3C4DA907-335F-4888-9A2A-1410E884AC74}" srcOrd="1" destOrd="0" presId="urn:microsoft.com/office/officeart/2005/8/layout/hierarchy3"/>
    <dgm:cxn modelId="{32A90F9E-76F7-4448-91BF-BB3259964333}" srcId="{026CEBE2-25D4-405C-BA1D-15A5FE70D9F8}" destId="{F8DF7BD8-8E10-4B6E-A76A-BF62C410200B}" srcOrd="0" destOrd="0" parTransId="{253901AA-3CC0-4C4A-B545-9FF3A91FE71D}" sibTransId="{BD037522-7D6F-4E4B-9D2A-8F16ACAB75CD}"/>
    <dgm:cxn modelId="{895D85EC-A9B8-4676-8199-9F1BD2A8FB48}" type="presOf" srcId="{95B410EF-55A3-4FD3-BA3A-2AFB3A1F1171}" destId="{BDE5DAA4-5EC5-4A00-ADCE-F74DC7058761}" srcOrd="0" destOrd="0" presId="urn:microsoft.com/office/officeart/2005/8/layout/hierarchy3"/>
    <dgm:cxn modelId="{632CFC6D-01BD-4B91-9F52-5EC3E4725377}" type="presOf" srcId="{026CEBE2-25D4-405C-BA1D-15A5FE70D9F8}" destId="{077798F6-F0A3-4ACB-AE7E-3164A3C9F223}" srcOrd="0" destOrd="0" presId="urn:microsoft.com/office/officeart/2005/8/layout/hierarchy3"/>
    <dgm:cxn modelId="{6562AD35-70AE-4C3A-9900-B187B806906E}" srcId="{026CEBE2-25D4-405C-BA1D-15A5FE70D9F8}" destId="{D79AAC22-22CB-46C5-B8DD-C8B1DF45EE82}" srcOrd="2" destOrd="0" parTransId="{0019E3A0-DD11-431A-8366-1472623B9CE0}" sibTransId="{2389C328-6FC6-4978-8988-D1307D2A7354}"/>
    <dgm:cxn modelId="{7914EAE0-33A5-4993-B095-11211CC3B365}" type="presOf" srcId="{D79AAC22-22CB-46C5-B8DD-C8B1DF45EE82}" destId="{3D24B4FE-DDD3-457D-BC09-92BD8127E701}" srcOrd="0" destOrd="0" presId="urn:microsoft.com/office/officeart/2005/8/layout/hierarchy3"/>
    <dgm:cxn modelId="{63A5AEAD-7844-4674-87DE-52860BF3359D}" type="presOf" srcId="{D79AAC22-22CB-46C5-B8DD-C8B1DF45EE82}" destId="{433E83A4-E399-4042-8D40-39DCC1AFCE2C}" srcOrd="1" destOrd="0" presId="urn:microsoft.com/office/officeart/2005/8/layout/hierarchy3"/>
    <dgm:cxn modelId="{46F5E310-B100-4118-8F30-74CA8E03B42F}" type="presParOf" srcId="{077798F6-F0A3-4ACB-AE7E-3164A3C9F223}" destId="{4EBE744F-E3EF-40EA-97D9-4A39175D0D04}" srcOrd="0" destOrd="0" presId="urn:microsoft.com/office/officeart/2005/8/layout/hierarchy3"/>
    <dgm:cxn modelId="{F0393083-ADF3-478F-B68E-C6B045D5C7FE}" type="presParOf" srcId="{4EBE744F-E3EF-40EA-97D9-4A39175D0D04}" destId="{D5A542DB-AD55-4C94-A700-B459C61B9DBF}" srcOrd="0" destOrd="0" presId="urn:microsoft.com/office/officeart/2005/8/layout/hierarchy3"/>
    <dgm:cxn modelId="{D33D132A-C5B9-4BA3-BDC7-3960EC03935D}" type="presParOf" srcId="{D5A542DB-AD55-4C94-A700-B459C61B9DBF}" destId="{FB0BA52E-B570-4038-90FD-40183848EA72}" srcOrd="0" destOrd="0" presId="urn:microsoft.com/office/officeart/2005/8/layout/hierarchy3"/>
    <dgm:cxn modelId="{C79DCA99-E042-49E5-9A90-63F65D90E8B6}" type="presParOf" srcId="{D5A542DB-AD55-4C94-A700-B459C61B9DBF}" destId="{3C4DA907-335F-4888-9A2A-1410E884AC74}" srcOrd="1" destOrd="0" presId="urn:microsoft.com/office/officeart/2005/8/layout/hierarchy3"/>
    <dgm:cxn modelId="{7943922C-C3BF-449D-A892-2C6BB52F26EF}" type="presParOf" srcId="{4EBE744F-E3EF-40EA-97D9-4A39175D0D04}" destId="{DF594C82-B86D-49DB-B499-C2526ACA2CBA}" srcOrd="1" destOrd="0" presId="urn:microsoft.com/office/officeart/2005/8/layout/hierarchy3"/>
    <dgm:cxn modelId="{A485606E-75DD-4FDC-AB27-92A6FBAED4E6}" type="presParOf" srcId="{077798F6-F0A3-4ACB-AE7E-3164A3C9F223}" destId="{7C4E0B21-8D5E-427D-97E4-3B536D8176C8}" srcOrd="1" destOrd="0" presId="urn:microsoft.com/office/officeart/2005/8/layout/hierarchy3"/>
    <dgm:cxn modelId="{EB7D5E52-CBBE-4572-A9E9-10D272F001A2}" type="presParOf" srcId="{7C4E0B21-8D5E-427D-97E4-3B536D8176C8}" destId="{C64D9CBA-B871-4E20-BC4E-54B6643617FB}" srcOrd="0" destOrd="0" presId="urn:microsoft.com/office/officeart/2005/8/layout/hierarchy3"/>
    <dgm:cxn modelId="{C9040121-E652-47FC-9879-03EF4347B8A5}" type="presParOf" srcId="{C64D9CBA-B871-4E20-BC4E-54B6643617FB}" destId="{BDE5DAA4-5EC5-4A00-ADCE-F74DC7058761}" srcOrd="0" destOrd="0" presId="urn:microsoft.com/office/officeart/2005/8/layout/hierarchy3"/>
    <dgm:cxn modelId="{41C7523A-E358-4395-A5B8-02F01025CAC6}" type="presParOf" srcId="{C64D9CBA-B871-4E20-BC4E-54B6643617FB}" destId="{569A0EC6-F4BB-4E41-BA48-AA83630BF454}" srcOrd="1" destOrd="0" presId="urn:microsoft.com/office/officeart/2005/8/layout/hierarchy3"/>
    <dgm:cxn modelId="{ED1A672E-F7CF-43E4-8E72-395CC6EC34AA}" type="presParOf" srcId="{7C4E0B21-8D5E-427D-97E4-3B536D8176C8}" destId="{11920760-784A-43E6-8BA0-EA70A94DCFE8}" srcOrd="1" destOrd="0" presId="urn:microsoft.com/office/officeart/2005/8/layout/hierarchy3"/>
    <dgm:cxn modelId="{E27F12E4-4498-4227-BCAA-8671C6C76D57}" type="presParOf" srcId="{077798F6-F0A3-4ACB-AE7E-3164A3C9F223}" destId="{1D1598E8-7E5F-4459-9BF0-DFF70BA4AEF8}" srcOrd="2" destOrd="0" presId="urn:microsoft.com/office/officeart/2005/8/layout/hierarchy3"/>
    <dgm:cxn modelId="{4297913F-BED4-4573-AFF9-E573F51EC35A}" type="presParOf" srcId="{1D1598E8-7E5F-4459-9BF0-DFF70BA4AEF8}" destId="{32672207-1C3A-4A94-B11A-D496591CF620}" srcOrd="0" destOrd="0" presId="urn:microsoft.com/office/officeart/2005/8/layout/hierarchy3"/>
    <dgm:cxn modelId="{76032346-D9F4-421F-9E55-4BA773135FC8}" type="presParOf" srcId="{32672207-1C3A-4A94-B11A-D496591CF620}" destId="{3D24B4FE-DDD3-457D-BC09-92BD8127E701}" srcOrd="0" destOrd="0" presId="urn:microsoft.com/office/officeart/2005/8/layout/hierarchy3"/>
    <dgm:cxn modelId="{C56451C0-A0B5-4838-AF70-2F47096913F1}" type="presParOf" srcId="{32672207-1C3A-4A94-B11A-D496591CF620}" destId="{433E83A4-E399-4042-8D40-39DCC1AFCE2C}" srcOrd="1" destOrd="0" presId="urn:microsoft.com/office/officeart/2005/8/layout/hierarchy3"/>
    <dgm:cxn modelId="{65593B64-A081-4ECC-B2F3-77E85A453D5A}" type="presParOf" srcId="{1D1598E8-7E5F-4459-9BF0-DFF70BA4AEF8}" destId="{6B1AD810-A3FB-4335-870D-81899C7F1E66}" srcOrd="1"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6CEBE2-25D4-405C-BA1D-15A5FE70D9F8}" type="doc">
      <dgm:prSet loTypeId="urn:microsoft.com/office/officeart/2005/8/layout/hierarchy3" loCatId="list" qsTypeId="urn:microsoft.com/office/officeart/2005/8/quickstyle/3d2" qsCatId="3D" csTypeId="urn:microsoft.com/office/officeart/2005/8/colors/accent1_2" csCatId="accent1" phldr="1"/>
      <dgm:spPr/>
      <dgm:t>
        <a:bodyPr/>
        <a:lstStyle/>
        <a:p>
          <a:endParaRPr lang="zh-CN" altLang="en-US"/>
        </a:p>
      </dgm:t>
    </dgm:pt>
    <dgm:pt modelId="{F8DF7BD8-8E10-4B6E-A76A-BF62C410200B}">
      <dgm:prSet/>
      <dgm:spPr/>
      <dgm:t>
        <a:bodyPr/>
        <a:lstStyle/>
        <a:p>
          <a:pPr rtl="0"/>
          <a:r>
            <a:rPr lang="zh-CN" b="1" i="0" baseline="0" dirty="0" smtClean="0"/>
            <a:t>报告主体</a:t>
          </a:r>
          <a:endParaRPr lang="en-US" b="1" i="0" baseline="0" dirty="0"/>
        </a:p>
      </dgm:t>
    </dgm:pt>
    <dgm:pt modelId="{253901AA-3CC0-4C4A-B545-9FF3A91FE71D}" cxnId="{32A90F9E-76F7-4448-91BF-BB3259964333}" type="parTrans">
      <dgm:prSet/>
      <dgm:spPr/>
      <dgm:t>
        <a:bodyPr/>
        <a:lstStyle/>
        <a:p>
          <a:endParaRPr lang="zh-CN" altLang="en-US"/>
        </a:p>
      </dgm:t>
    </dgm:pt>
    <dgm:pt modelId="{BD037522-7D6F-4E4B-9D2A-8F16ACAB75CD}" cxnId="{32A90F9E-76F7-4448-91BF-BB3259964333}" type="sibTrans">
      <dgm:prSet/>
      <dgm:spPr/>
      <dgm:t>
        <a:bodyPr/>
        <a:lstStyle/>
        <a:p>
          <a:endParaRPr lang="zh-CN" altLang="en-US"/>
        </a:p>
      </dgm:t>
    </dgm:pt>
    <dgm:pt modelId="{95B410EF-55A3-4FD3-BA3A-2AFB3A1F1171}">
      <dgm:prSet/>
      <dgm:spPr/>
      <dgm:t>
        <a:bodyPr/>
        <a:lstStyle/>
        <a:p>
          <a:pPr rtl="0"/>
          <a:r>
            <a:rPr lang="zh-CN" b="1" i="0" baseline="0" dirty="0" smtClean="0"/>
            <a:t>数据来源</a:t>
          </a:r>
          <a:endParaRPr lang="en-US" b="1" i="0" baseline="0" dirty="0"/>
        </a:p>
      </dgm:t>
    </dgm:pt>
    <dgm:pt modelId="{F6C5B205-6B69-4343-9B84-FBC7B3F74D90}" cxnId="{A7E723B7-186C-47FF-A327-80EF45693671}" type="parTrans">
      <dgm:prSet/>
      <dgm:spPr/>
      <dgm:t>
        <a:bodyPr/>
        <a:lstStyle/>
        <a:p>
          <a:endParaRPr lang="zh-CN" altLang="en-US"/>
        </a:p>
      </dgm:t>
    </dgm:pt>
    <dgm:pt modelId="{88B9F1A6-F317-470E-9DDE-A09D1F9F8B25}" cxnId="{A7E723B7-186C-47FF-A327-80EF45693671}" type="sibTrans">
      <dgm:prSet/>
      <dgm:spPr/>
      <dgm:t>
        <a:bodyPr/>
        <a:lstStyle/>
        <a:p>
          <a:endParaRPr lang="zh-CN" altLang="en-US"/>
        </a:p>
      </dgm:t>
    </dgm:pt>
    <dgm:pt modelId="{D79AAC22-22CB-46C5-B8DD-C8B1DF45EE82}">
      <dgm:prSet/>
      <dgm:spPr/>
      <dgm:t>
        <a:bodyPr/>
        <a:lstStyle/>
        <a:p>
          <a:pPr rtl="0"/>
          <a:r>
            <a:rPr lang="zh-CN" b="1" i="0" baseline="0" dirty="0" smtClean="0"/>
            <a:t>报告手段</a:t>
          </a:r>
          <a:endParaRPr lang="en-US" b="1" i="0" baseline="0" dirty="0"/>
        </a:p>
      </dgm:t>
    </dgm:pt>
    <dgm:pt modelId="{0019E3A0-DD11-431A-8366-1472623B9CE0}" cxnId="{6562AD35-70AE-4C3A-9900-B187B806906E}" type="parTrans">
      <dgm:prSet/>
      <dgm:spPr/>
      <dgm:t>
        <a:bodyPr/>
        <a:lstStyle/>
        <a:p>
          <a:endParaRPr lang="zh-CN" altLang="en-US"/>
        </a:p>
      </dgm:t>
    </dgm:pt>
    <dgm:pt modelId="{2389C328-6FC6-4978-8988-D1307D2A7354}" cxnId="{6562AD35-70AE-4C3A-9900-B187B806906E}" type="sibTrans">
      <dgm:prSet/>
      <dgm:spPr/>
      <dgm:t>
        <a:bodyPr/>
        <a:lstStyle/>
        <a:p>
          <a:endParaRPr lang="zh-CN" altLang="en-US"/>
        </a:p>
      </dgm:t>
    </dgm:pt>
    <dgm:pt modelId="{077798F6-F0A3-4ACB-AE7E-3164A3C9F223}" type="pres">
      <dgm:prSet presAssocID="{026CEBE2-25D4-405C-BA1D-15A5FE70D9F8}" presName="diagram" presStyleCnt="0">
        <dgm:presLayoutVars>
          <dgm:chPref val="1"/>
          <dgm:dir/>
          <dgm:animOne val="branch"/>
          <dgm:animLvl val="lvl"/>
          <dgm:resizeHandles/>
        </dgm:presLayoutVars>
      </dgm:prSet>
      <dgm:spPr/>
      <dgm:t>
        <a:bodyPr/>
        <a:lstStyle/>
        <a:p>
          <a:endParaRPr lang="zh-CN" altLang="en-US"/>
        </a:p>
      </dgm:t>
    </dgm:pt>
    <dgm:pt modelId="{4EBE744F-E3EF-40EA-97D9-4A39175D0D04}" type="pres">
      <dgm:prSet presAssocID="{F8DF7BD8-8E10-4B6E-A76A-BF62C410200B}" presName="root" presStyleCnt="0"/>
      <dgm:spPr/>
    </dgm:pt>
    <dgm:pt modelId="{D5A542DB-AD55-4C94-A700-B459C61B9DBF}" type="pres">
      <dgm:prSet presAssocID="{F8DF7BD8-8E10-4B6E-A76A-BF62C410200B}" presName="rootComposite" presStyleCnt="0"/>
      <dgm:spPr/>
    </dgm:pt>
    <dgm:pt modelId="{FB0BA52E-B570-4038-90FD-40183848EA72}" type="pres">
      <dgm:prSet presAssocID="{F8DF7BD8-8E10-4B6E-A76A-BF62C410200B}" presName="rootText" presStyleLbl="node1" presStyleIdx="0" presStyleCnt="3"/>
      <dgm:spPr/>
      <dgm:t>
        <a:bodyPr/>
        <a:lstStyle/>
        <a:p>
          <a:endParaRPr lang="zh-CN" altLang="en-US"/>
        </a:p>
      </dgm:t>
    </dgm:pt>
    <dgm:pt modelId="{3C4DA907-335F-4888-9A2A-1410E884AC74}" type="pres">
      <dgm:prSet presAssocID="{F8DF7BD8-8E10-4B6E-A76A-BF62C410200B}" presName="rootConnector" presStyleLbl="node1" presStyleIdx="0" presStyleCnt="3"/>
      <dgm:spPr/>
      <dgm:t>
        <a:bodyPr/>
        <a:lstStyle/>
        <a:p>
          <a:endParaRPr lang="zh-CN" altLang="en-US"/>
        </a:p>
      </dgm:t>
    </dgm:pt>
    <dgm:pt modelId="{DF594C82-B86D-49DB-B499-C2526ACA2CBA}" type="pres">
      <dgm:prSet presAssocID="{F8DF7BD8-8E10-4B6E-A76A-BF62C410200B}" presName="childShape" presStyleCnt="0"/>
      <dgm:spPr/>
    </dgm:pt>
    <dgm:pt modelId="{7C4E0B21-8D5E-427D-97E4-3B536D8176C8}" type="pres">
      <dgm:prSet presAssocID="{95B410EF-55A3-4FD3-BA3A-2AFB3A1F1171}" presName="root" presStyleCnt="0"/>
      <dgm:spPr/>
    </dgm:pt>
    <dgm:pt modelId="{C64D9CBA-B871-4E20-BC4E-54B6643617FB}" type="pres">
      <dgm:prSet presAssocID="{95B410EF-55A3-4FD3-BA3A-2AFB3A1F1171}" presName="rootComposite" presStyleCnt="0"/>
      <dgm:spPr/>
    </dgm:pt>
    <dgm:pt modelId="{BDE5DAA4-5EC5-4A00-ADCE-F74DC7058761}" type="pres">
      <dgm:prSet presAssocID="{95B410EF-55A3-4FD3-BA3A-2AFB3A1F1171}" presName="rootText" presStyleLbl="node1" presStyleIdx="1" presStyleCnt="3"/>
      <dgm:spPr/>
      <dgm:t>
        <a:bodyPr/>
        <a:lstStyle/>
        <a:p>
          <a:endParaRPr lang="zh-CN" altLang="en-US"/>
        </a:p>
      </dgm:t>
    </dgm:pt>
    <dgm:pt modelId="{569A0EC6-F4BB-4E41-BA48-AA83630BF454}" type="pres">
      <dgm:prSet presAssocID="{95B410EF-55A3-4FD3-BA3A-2AFB3A1F1171}" presName="rootConnector" presStyleLbl="node1" presStyleIdx="1" presStyleCnt="3"/>
      <dgm:spPr/>
      <dgm:t>
        <a:bodyPr/>
        <a:lstStyle/>
        <a:p>
          <a:endParaRPr lang="zh-CN" altLang="en-US"/>
        </a:p>
      </dgm:t>
    </dgm:pt>
    <dgm:pt modelId="{11920760-784A-43E6-8BA0-EA70A94DCFE8}" type="pres">
      <dgm:prSet presAssocID="{95B410EF-55A3-4FD3-BA3A-2AFB3A1F1171}" presName="childShape" presStyleCnt="0"/>
      <dgm:spPr/>
    </dgm:pt>
    <dgm:pt modelId="{1D1598E8-7E5F-4459-9BF0-DFF70BA4AEF8}" type="pres">
      <dgm:prSet presAssocID="{D79AAC22-22CB-46C5-B8DD-C8B1DF45EE82}" presName="root" presStyleCnt="0"/>
      <dgm:spPr/>
    </dgm:pt>
    <dgm:pt modelId="{32672207-1C3A-4A94-B11A-D496591CF620}" type="pres">
      <dgm:prSet presAssocID="{D79AAC22-22CB-46C5-B8DD-C8B1DF45EE82}" presName="rootComposite" presStyleCnt="0"/>
      <dgm:spPr/>
    </dgm:pt>
    <dgm:pt modelId="{3D24B4FE-DDD3-457D-BC09-92BD8127E701}" type="pres">
      <dgm:prSet presAssocID="{D79AAC22-22CB-46C5-B8DD-C8B1DF45EE82}" presName="rootText" presStyleLbl="node1" presStyleIdx="2" presStyleCnt="3"/>
      <dgm:spPr/>
      <dgm:t>
        <a:bodyPr/>
        <a:lstStyle/>
        <a:p>
          <a:endParaRPr lang="zh-CN" altLang="en-US"/>
        </a:p>
      </dgm:t>
    </dgm:pt>
    <dgm:pt modelId="{433E83A4-E399-4042-8D40-39DCC1AFCE2C}" type="pres">
      <dgm:prSet presAssocID="{D79AAC22-22CB-46C5-B8DD-C8B1DF45EE82}" presName="rootConnector" presStyleLbl="node1" presStyleIdx="2" presStyleCnt="3"/>
      <dgm:spPr/>
      <dgm:t>
        <a:bodyPr/>
        <a:lstStyle/>
        <a:p>
          <a:endParaRPr lang="zh-CN" altLang="en-US"/>
        </a:p>
      </dgm:t>
    </dgm:pt>
    <dgm:pt modelId="{6B1AD810-A3FB-4335-870D-81899C7F1E66}" type="pres">
      <dgm:prSet presAssocID="{D79AAC22-22CB-46C5-B8DD-C8B1DF45EE82}" presName="childShape" presStyleCnt="0"/>
      <dgm:spPr/>
    </dgm:pt>
  </dgm:ptLst>
  <dgm:cxnLst>
    <dgm:cxn modelId="{A7E723B7-186C-47FF-A327-80EF45693671}" srcId="{026CEBE2-25D4-405C-BA1D-15A5FE70D9F8}" destId="{95B410EF-55A3-4FD3-BA3A-2AFB3A1F1171}" srcOrd="1" destOrd="0" parTransId="{F6C5B205-6B69-4343-9B84-FBC7B3F74D90}" sibTransId="{88B9F1A6-F317-470E-9DDE-A09D1F9F8B25}"/>
    <dgm:cxn modelId="{2E20C72F-B9B9-4AA0-8A15-7069E8915DEE}" type="presOf" srcId="{026CEBE2-25D4-405C-BA1D-15A5FE70D9F8}" destId="{077798F6-F0A3-4ACB-AE7E-3164A3C9F223}" srcOrd="0" destOrd="0" presId="urn:microsoft.com/office/officeart/2005/8/layout/hierarchy3"/>
    <dgm:cxn modelId="{32A90F9E-76F7-4448-91BF-BB3259964333}" srcId="{026CEBE2-25D4-405C-BA1D-15A5FE70D9F8}" destId="{F8DF7BD8-8E10-4B6E-A76A-BF62C410200B}" srcOrd="0" destOrd="0" parTransId="{253901AA-3CC0-4C4A-B545-9FF3A91FE71D}" sibTransId="{BD037522-7D6F-4E4B-9D2A-8F16ACAB75CD}"/>
    <dgm:cxn modelId="{14625600-3CB3-429A-B365-E53D510485EA}" type="presOf" srcId="{95B410EF-55A3-4FD3-BA3A-2AFB3A1F1171}" destId="{BDE5DAA4-5EC5-4A00-ADCE-F74DC7058761}" srcOrd="0" destOrd="0" presId="urn:microsoft.com/office/officeart/2005/8/layout/hierarchy3"/>
    <dgm:cxn modelId="{241D7B87-0458-4AA4-AF04-22CB2611E590}" type="presOf" srcId="{95B410EF-55A3-4FD3-BA3A-2AFB3A1F1171}" destId="{569A0EC6-F4BB-4E41-BA48-AA83630BF454}" srcOrd="1" destOrd="0" presId="urn:microsoft.com/office/officeart/2005/8/layout/hierarchy3"/>
    <dgm:cxn modelId="{6562AD35-70AE-4C3A-9900-B187B806906E}" srcId="{026CEBE2-25D4-405C-BA1D-15A5FE70D9F8}" destId="{D79AAC22-22CB-46C5-B8DD-C8B1DF45EE82}" srcOrd="2" destOrd="0" parTransId="{0019E3A0-DD11-431A-8366-1472623B9CE0}" sibTransId="{2389C328-6FC6-4978-8988-D1307D2A7354}"/>
    <dgm:cxn modelId="{C3CD1BD6-E546-4DA1-B3E3-4B65B4CBEA76}" type="presOf" srcId="{F8DF7BD8-8E10-4B6E-A76A-BF62C410200B}" destId="{3C4DA907-335F-4888-9A2A-1410E884AC74}" srcOrd="1" destOrd="0" presId="urn:microsoft.com/office/officeart/2005/8/layout/hierarchy3"/>
    <dgm:cxn modelId="{C23D776D-880D-4EC6-9C98-D8E14DF4E641}" type="presOf" srcId="{F8DF7BD8-8E10-4B6E-A76A-BF62C410200B}" destId="{FB0BA52E-B570-4038-90FD-40183848EA72}" srcOrd="0" destOrd="0" presId="urn:microsoft.com/office/officeart/2005/8/layout/hierarchy3"/>
    <dgm:cxn modelId="{CA83B59D-BA56-48AB-BA5E-B12BA99F123B}" type="presOf" srcId="{D79AAC22-22CB-46C5-B8DD-C8B1DF45EE82}" destId="{3D24B4FE-DDD3-457D-BC09-92BD8127E701}" srcOrd="0" destOrd="0" presId="urn:microsoft.com/office/officeart/2005/8/layout/hierarchy3"/>
    <dgm:cxn modelId="{29FE17AD-41C5-42F1-A910-DBA967A40121}" type="presOf" srcId="{D79AAC22-22CB-46C5-B8DD-C8B1DF45EE82}" destId="{433E83A4-E399-4042-8D40-39DCC1AFCE2C}" srcOrd="1" destOrd="0" presId="urn:microsoft.com/office/officeart/2005/8/layout/hierarchy3"/>
    <dgm:cxn modelId="{94229E29-C88F-444B-835E-8C507DB6FE6D}" type="presParOf" srcId="{077798F6-F0A3-4ACB-AE7E-3164A3C9F223}" destId="{4EBE744F-E3EF-40EA-97D9-4A39175D0D04}" srcOrd="0" destOrd="0" presId="urn:microsoft.com/office/officeart/2005/8/layout/hierarchy3"/>
    <dgm:cxn modelId="{100152E6-E0EA-4006-8355-9A9EF2CE794F}" type="presParOf" srcId="{4EBE744F-E3EF-40EA-97D9-4A39175D0D04}" destId="{D5A542DB-AD55-4C94-A700-B459C61B9DBF}" srcOrd="0" destOrd="0" presId="urn:microsoft.com/office/officeart/2005/8/layout/hierarchy3"/>
    <dgm:cxn modelId="{5733254D-61AD-404E-931D-6869CF20205A}" type="presParOf" srcId="{D5A542DB-AD55-4C94-A700-B459C61B9DBF}" destId="{FB0BA52E-B570-4038-90FD-40183848EA72}" srcOrd="0" destOrd="0" presId="urn:microsoft.com/office/officeart/2005/8/layout/hierarchy3"/>
    <dgm:cxn modelId="{B037E842-B30E-4BCA-982B-3000B41364C1}" type="presParOf" srcId="{D5A542DB-AD55-4C94-A700-B459C61B9DBF}" destId="{3C4DA907-335F-4888-9A2A-1410E884AC74}" srcOrd="1" destOrd="0" presId="urn:microsoft.com/office/officeart/2005/8/layout/hierarchy3"/>
    <dgm:cxn modelId="{1B0DE6D8-D6C0-4BA6-B6D6-5471DC65884A}" type="presParOf" srcId="{4EBE744F-E3EF-40EA-97D9-4A39175D0D04}" destId="{DF594C82-B86D-49DB-B499-C2526ACA2CBA}" srcOrd="1" destOrd="0" presId="urn:microsoft.com/office/officeart/2005/8/layout/hierarchy3"/>
    <dgm:cxn modelId="{AA2CE31E-46D5-4F38-B0A4-75EBAD61044E}" type="presParOf" srcId="{077798F6-F0A3-4ACB-AE7E-3164A3C9F223}" destId="{7C4E0B21-8D5E-427D-97E4-3B536D8176C8}" srcOrd="1" destOrd="0" presId="urn:microsoft.com/office/officeart/2005/8/layout/hierarchy3"/>
    <dgm:cxn modelId="{F00AC2F5-4378-4F4A-9BBF-D516FD2352C1}" type="presParOf" srcId="{7C4E0B21-8D5E-427D-97E4-3B536D8176C8}" destId="{C64D9CBA-B871-4E20-BC4E-54B6643617FB}" srcOrd="0" destOrd="0" presId="urn:microsoft.com/office/officeart/2005/8/layout/hierarchy3"/>
    <dgm:cxn modelId="{BAA0F8A0-0B58-4453-825F-243341193607}" type="presParOf" srcId="{C64D9CBA-B871-4E20-BC4E-54B6643617FB}" destId="{BDE5DAA4-5EC5-4A00-ADCE-F74DC7058761}" srcOrd="0" destOrd="0" presId="urn:microsoft.com/office/officeart/2005/8/layout/hierarchy3"/>
    <dgm:cxn modelId="{E5268822-2620-4916-80F6-86E03BC8B72B}" type="presParOf" srcId="{C64D9CBA-B871-4E20-BC4E-54B6643617FB}" destId="{569A0EC6-F4BB-4E41-BA48-AA83630BF454}" srcOrd="1" destOrd="0" presId="urn:microsoft.com/office/officeart/2005/8/layout/hierarchy3"/>
    <dgm:cxn modelId="{E4DFDB38-7EEF-4360-9D8C-00B766BFB9E3}" type="presParOf" srcId="{7C4E0B21-8D5E-427D-97E4-3B536D8176C8}" destId="{11920760-784A-43E6-8BA0-EA70A94DCFE8}" srcOrd="1" destOrd="0" presId="urn:microsoft.com/office/officeart/2005/8/layout/hierarchy3"/>
    <dgm:cxn modelId="{A17302A3-AD19-4F93-9DE2-799A8B4F2F5A}" type="presParOf" srcId="{077798F6-F0A3-4ACB-AE7E-3164A3C9F223}" destId="{1D1598E8-7E5F-4459-9BF0-DFF70BA4AEF8}" srcOrd="2" destOrd="0" presId="urn:microsoft.com/office/officeart/2005/8/layout/hierarchy3"/>
    <dgm:cxn modelId="{0B5F5B5F-5509-4970-8FA4-EB5303834280}" type="presParOf" srcId="{1D1598E8-7E5F-4459-9BF0-DFF70BA4AEF8}" destId="{32672207-1C3A-4A94-B11A-D496591CF620}" srcOrd="0" destOrd="0" presId="urn:microsoft.com/office/officeart/2005/8/layout/hierarchy3"/>
    <dgm:cxn modelId="{095A012C-E075-45B2-A42B-6CE223B6A0C6}" type="presParOf" srcId="{32672207-1C3A-4A94-B11A-D496591CF620}" destId="{3D24B4FE-DDD3-457D-BC09-92BD8127E701}" srcOrd="0" destOrd="0" presId="urn:microsoft.com/office/officeart/2005/8/layout/hierarchy3"/>
    <dgm:cxn modelId="{80038181-71E1-4531-B47C-4A2A01495FBF}" type="presParOf" srcId="{32672207-1C3A-4A94-B11A-D496591CF620}" destId="{433E83A4-E399-4042-8D40-39DCC1AFCE2C}" srcOrd="1" destOrd="0" presId="urn:microsoft.com/office/officeart/2005/8/layout/hierarchy3"/>
    <dgm:cxn modelId="{A5DCE9AD-A7E6-45FF-8773-847BC4930D9D}" type="presParOf" srcId="{1D1598E8-7E5F-4459-9BF0-DFF70BA4AEF8}" destId="{6B1AD810-A3FB-4335-870D-81899C7F1E66}" srcOrd="1"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1CF781-0438-42B6-A5AF-079CFF2FD656}" type="doc">
      <dgm:prSet loTypeId="urn:microsoft.com/office/officeart/2005/8/layout/process4" loCatId="process" qsTypeId="urn:microsoft.com/office/officeart/2005/8/quickstyle/simple1" qsCatId="simple" csTypeId="urn:microsoft.com/office/officeart/2005/8/colors/colorful4" csCatId="colorful" phldr="1"/>
      <dgm:spPr/>
      <dgm:t>
        <a:bodyPr/>
        <a:lstStyle/>
        <a:p>
          <a:endParaRPr lang="zh-CN" altLang="en-US"/>
        </a:p>
      </dgm:t>
    </dgm:pt>
    <dgm:pt modelId="{049BE765-AF17-4926-AEDE-973CC50F8478}">
      <dgm:prSet/>
      <dgm:spPr/>
      <dgm:t>
        <a:bodyPr/>
        <a:lstStyle/>
        <a:p>
          <a:pPr rtl="0"/>
          <a:r>
            <a:rPr lang="zh-CN" b="1" dirty="0" smtClean="0"/>
            <a:t>财政部门根据权责发生制原则对已有报表进行调整抵消后形成财务报表</a:t>
          </a:r>
          <a:endParaRPr lang="en-US" b="1" dirty="0"/>
        </a:p>
      </dgm:t>
    </dgm:pt>
    <dgm:pt modelId="{9CA47339-E54A-4BC4-B85C-9C8EAD1C5FD0}" cxnId="{62B3BFF6-1DDB-453D-BF2B-43B2BC0F0E71}" type="parTrans">
      <dgm:prSet/>
      <dgm:spPr/>
      <dgm:t>
        <a:bodyPr/>
        <a:lstStyle/>
        <a:p>
          <a:endParaRPr lang="zh-CN" altLang="en-US"/>
        </a:p>
      </dgm:t>
    </dgm:pt>
    <dgm:pt modelId="{C9A50800-83A4-4763-9BC8-3CAC257C2FF3}" cxnId="{62B3BFF6-1DDB-453D-BF2B-43B2BC0F0E71}" type="sibTrans">
      <dgm:prSet/>
      <dgm:spPr/>
      <dgm:t>
        <a:bodyPr/>
        <a:lstStyle/>
        <a:p>
          <a:endParaRPr lang="zh-CN" altLang="en-US"/>
        </a:p>
      </dgm:t>
    </dgm:pt>
    <dgm:pt modelId="{F3E8986F-039C-4644-96A8-00BDBFE31C41}">
      <dgm:prSet/>
      <dgm:spPr/>
      <dgm:t>
        <a:bodyPr/>
        <a:lstStyle/>
        <a:p>
          <a:pPr rtl="0"/>
          <a:r>
            <a:rPr lang="zh-CN" altLang="en-US" b="1" dirty="0" smtClean="0"/>
            <a:t>各单位</a:t>
          </a:r>
          <a:r>
            <a:rPr lang="zh-CN" b="1" dirty="0" smtClean="0"/>
            <a:t>逐级编制</a:t>
          </a:r>
          <a:r>
            <a:rPr lang="zh-CN" altLang="en-US" b="1" dirty="0" smtClean="0"/>
            <a:t>、</a:t>
          </a:r>
          <a:r>
            <a:rPr lang="zh-CN" b="1" dirty="0" smtClean="0"/>
            <a:t>合并</a:t>
          </a:r>
          <a:endParaRPr lang="zh-CN" b="1" dirty="0"/>
        </a:p>
      </dgm:t>
    </dgm:pt>
    <dgm:pt modelId="{F8920687-064E-4E8A-8192-BF2B0752818F}" cxnId="{FD3C0CFE-50A8-4E7D-97CE-F40097D1ABC7}" type="parTrans">
      <dgm:prSet/>
      <dgm:spPr/>
      <dgm:t>
        <a:bodyPr/>
        <a:lstStyle/>
        <a:p>
          <a:endParaRPr lang="zh-CN" altLang="en-US"/>
        </a:p>
      </dgm:t>
    </dgm:pt>
    <dgm:pt modelId="{61D74503-A998-439F-9750-2C11DBB6B3ED}" cxnId="{FD3C0CFE-50A8-4E7D-97CE-F40097D1ABC7}" type="sibTrans">
      <dgm:prSet/>
      <dgm:spPr/>
      <dgm:t>
        <a:bodyPr/>
        <a:lstStyle/>
        <a:p>
          <a:endParaRPr lang="zh-CN" altLang="en-US"/>
        </a:p>
      </dgm:t>
    </dgm:pt>
    <dgm:pt modelId="{CF4941D4-617B-450F-9FCA-7C8E3F028024}">
      <dgm:prSet/>
      <dgm:spPr/>
      <dgm:t>
        <a:bodyPr/>
        <a:lstStyle/>
        <a:p>
          <a:pPr rtl="0"/>
          <a:r>
            <a:rPr lang="zh-CN" b="1" dirty="0" smtClean="0"/>
            <a:t>主管部门</a:t>
          </a:r>
          <a:endParaRPr lang="zh-CN" b="1" dirty="0"/>
        </a:p>
      </dgm:t>
    </dgm:pt>
    <dgm:pt modelId="{CB040D4A-0226-4A94-80D3-BE7EFE257938}" cxnId="{27ECF3A2-C437-4591-8F6F-ECCF5C24082D}" type="parTrans">
      <dgm:prSet/>
      <dgm:spPr/>
      <dgm:t>
        <a:bodyPr/>
        <a:lstStyle/>
        <a:p>
          <a:endParaRPr lang="zh-CN" altLang="en-US"/>
        </a:p>
      </dgm:t>
    </dgm:pt>
    <dgm:pt modelId="{B6548C7D-1181-448D-897C-33FEE321FA24}" cxnId="{27ECF3A2-C437-4591-8F6F-ECCF5C24082D}" type="sibTrans">
      <dgm:prSet/>
      <dgm:spPr/>
      <dgm:t>
        <a:bodyPr/>
        <a:lstStyle/>
        <a:p>
          <a:endParaRPr lang="zh-CN" altLang="en-US"/>
        </a:p>
      </dgm:t>
    </dgm:pt>
    <dgm:pt modelId="{7F631F39-1B9C-4159-9206-8218B6AE95C5}">
      <dgm:prSet/>
      <dgm:spPr/>
      <dgm:t>
        <a:bodyPr/>
        <a:lstStyle/>
        <a:p>
          <a:pPr rtl="0"/>
          <a:r>
            <a:rPr lang="zh-CN" b="1" dirty="0" smtClean="0"/>
            <a:t>财政部门</a:t>
          </a:r>
          <a:endParaRPr lang="zh-CN" b="1" dirty="0"/>
        </a:p>
      </dgm:t>
    </dgm:pt>
    <dgm:pt modelId="{49DB68EB-2D35-4F29-9566-520DF27CD403}" cxnId="{24727B02-8E7A-4232-A81E-4B9D0AFDA55F}" type="parTrans">
      <dgm:prSet/>
      <dgm:spPr/>
      <dgm:t>
        <a:bodyPr/>
        <a:lstStyle/>
        <a:p>
          <a:endParaRPr lang="zh-CN" altLang="en-US"/>
        </a:p>
      </dgm:t>
    </dgm:pt>
    <dgm:pt modelId="{B4CA7E59-7730-4C3C-8D62-325954127E53}" cxnId="{24727B02-8E7A-4232-A81E-4B9D0AFDA55F}" type="sibTrans">
      <dgm:prSet/>
      <dgm:spPr/>
      <dgm:t>
        <a:bodyPr/>
        <a:lstStyle/>
        <a:p>
          <a:endParaRPr lang="zh-CN" altLang="en-US"/>
        </a:p>
      </dgm:t>
    </dgm:pt>
    <dgm:pt modelId="{44AFB53E-BFBA-45AE-B3E3-CBDB5C868DD5}">
      <dgm:prSet/>
      <dgm:spPr/>
      <dgm:t>
        <a:bodyPr/>
        <a:lstStyle/>
        <a:p>
          <a:pPr rtl="0"/>
          <a:r>
            <a:rPr lang="zh-CN" b="1" dirty="0" smtClean="0"/>
            <a:t>预算单位</a:t>
          </a:r>
          <a:endParaRPr lang="zh-CN" b="1" dirty="0"/>
        </a:p>
      </dgm:t>
    </dgm:pt>
    <dgm:pt modelId="{3DE5B3A8-666E-4F80-BA4B-63D739895396}" cxnId="{32F1C3DF-EA5F-40BB-91DD-18CFD3A6A14E}" type="parTrans">
      <dgm:prSet/>
      <dgm:spPr/>
      <dgm:t>
        <a:bodyPr/>
        <a:lstStyle/>
        <a:p>
          <a:endParaRPr lang="zh-CN" altLang="en-US"/>
        </a:p>
      </dgm:t>
    </dgm:pt>
    <dgm:pt modelId="{706025E5-55C5-4DF2-B3FE-F97F33CB8829}" cxnId="{32F1C3DF-EA5F-40BB-91DD-18CFD3A6A14E}" type="sibTrans">
      <dgm:prSet/>
      <dgm:spPr/>
      <dgm:t>
        <a:bodyPr/>
        <a:lstStyle/>
        <a:p>
          <a:endParaRPr lang="zh-CN" altLang="en-US"/>
        </a:p>
      </dgm:t>
    </dgm:pt>
    <dgm:pt modelId="{561DF967-5FD0-4C61-9807-1A7C97EB0EFC}">
      <dgm:prSet/>
      <dgm:spPr/>
      <dgm:t>
        <a:bodyPr/>
        <a:lstStyle/>
        <a:p>
          <a:pPr rtl="0"/>
          <a:r>
            <a:rPr lang="zh-CN" altLang="en-US" b="1" dirty="0" smtClean="0"/>
            <a:t>财政代编</a:t>
          </a:r>
          <a:endParaRPr lang="en-US" b="1" dirty="0"/>
        </a:p>
      </dgm:t>
    </dgm:pt>
    <dgm:pt modelId="{F1A4419C-BDBE-44D2-AC9D-5EC557C0ECF7}" cxnId="{B6AC02FE-FB85-487A-9150-46AB6D43CD89}" type="parTrans">
      <dgm:prSet/>
      <dgm:spPr/>
      <dgm:t>
        <a:bodyPr/>
        <a:lstStyle/>
        <a:p>
          <a:endParaRPr lang="zh-CN" altLang="en-US"/>
        </a:p>
      </dgm:t>
    </dgm:pt>
    <dgm:pt modelId="{1D2E34AD-F35E-464D-A292-1AA83751EEBB}" cxnId="{B6AC02FE-FB85-487A-9150-46AB6D43CD89}" type="sibTrans">
      <dgm:prSet/>
      <dgm:spPr/>
      <dgm:t>
        <a:bodyPr/>
        <a:lstStyle/>
        <a:p>
          <a:endParaRPr lang="zh-CN" altLang="en-US"/>
        </a:p>
      </dgm:t>
    </dgm:pt>
    <dgm:pt modelId="{4A6B7CE6-132F-40A8-8143-4E366C1DAD6A}" type="pres">
      <dgm:prSet presAssocID="{E91CF781-0438-42B6-A5AF-079CFF2FD656}" presName="Name0" presStyleCnt="0">
        <dgm:presLayoutVars>
          <dgm:dir/>
          <dgm:animLvl val="lvl"/>
          <dgm:resizeHandles val="exact"/>
        </dgm:presLayoutVars>
      </dgm:prSet>
      <dgm:spPr/>
      <dgm:t>
        <a:bodyPr/>
        <a:lstStyle/>
        <a:p>
          <a:endParaRPr lang="zh-CN" altLang="en-US"/>
        </a:p>
      </dgm:t>
    </dgm:pt>
    <dgm:pt modelId="{889DA600-1DEC-463C-B78F-584F57F4946D}" type="pres">
      <dgm:prSet presAssocID="{F3E8986F-039C-4644-96A8-00BDBFE31C41}" presName="boxAndChildren" presStyleCnt="0"/>
      <dgm:spPr/>
    </dgm:pt>
    <dgm:pt modelId="{86525DA7-02B9-4263-A07C-1E59251417BD}" type="pres">
      <dgm:prSet presAssocID="{F3E8986F-039C-4644-96A8-00BDBFE31C41}" presName="parentTextBox" presStyleLbl="node1" presStyleIdx="0" presStyleCnt="2"/>
      <dgm:spPr/>
      <dgm:t>
        <a:bodyPr/>
        <a:lstStyle/>
        <a:p>
          <a:endParaRPr lang="zh-CN" altLang="en-US"/>
        </a:p>
      </dgm:t>
    </dgm:pt>
    <dgm:pt modelId="{9C78A1AC-8C7C-4C50-93B9-F3703983893F}" type="pres">
      <dgm:prSet presAssocID="{F3E8986F-039C-4644-96A8-00BDBFE31C41}" presName="entireBox" presStyleLbl="node1" presStyleIdx="0" presStyleCnt="2"/>
      <dgm:spPr/>
      <dgm:t>
        <a:bodyPr/>
        <a:lstStyle/>
        <a:p>
          <a:endParaRPr lang="zh-CN" altLang="en-US"/>
        </a:p>
      </dgm:t>
    </dgm:pt>
    <dgm:pt modelId="{E319D8A4-1EDF-4FA6-93FD-E5A701C429D2}" type="pres">
      <dgm:prSet presAssocID="{F3E8986F-039C-4644-96A8-00BDBFE31C41}" presName="descendantBox" presStyleCnt="0"/>
      <dgm:spPr/>
    </dgm:pt>
    <dgm:pt modelId="{61FBD778-1E46-412F-8678-E7BE9CA349CA}" type="pres">
      <dgm:prSet presAssocID="{44AFB53E-BFBA-45AE-B3E3-CBDB5C868DD5}" presName="childTextBox" presStyleLbl="fgAccFollowNode1" presStyleIdx="0" presStyleCnt="4">
        <dgm:presLayoutVars>
          <dgm:bulletEnabled val="1"/>
        </dgm:presLayoutVars>
      </dgm:prSet>
      <dgm:spPr/>
      <dgm:t>
        <a:bodyPr/>
        <a:lstStyle/>
        <a:p>
          <a:endParaRPr lang="zh-CN" altLang="en-US"/>
        </a:p>
      </dgm:t>
    </dgm:pt>
    <dgm:pt modelId="{0505C4EC-288F-48AA-B153-2C31932183CB}" type="pres">
      <dgm:prSet presAssocID="{CF4941D4-617B-450F-9FCA-7C8E3F028024}" presName="childTextBox" presStyleLbl="fgAccFollowNode1" presStyleIdx="1" presStyleCnt="4">
        <dgm:presLayoutVars>
          <dgm:bulletEnabled val="1"/>
        </dgm:presLayoutVars>
      </dgm:prSet>
      <dgm:spPr/>
      <dgm:t>
        <a:bodyPr/>
        <a:lstStyle/>
        <a:p>
          <a:endParaRPr lang="zh-CN" altLang="en-US"/>
        </a:p>
      </dgm:t>
    </dgm:pt>
    <dgm:pt modelId="{0B340F78-5BFF-4838-8562-79F27E954D15}" type="pres">
      <dgm:prSet presAssocID="{7F631F39-1B9C-4159-9206-8218B6AE95C5}" presName="childTextBox" presStyleLbl="fgAccFollowNode1" presStyleIdx="2" presStyleCnt="4">
        <dgm:presLayoutVars>
          <dgm:bulletEnabled val="1"/>
        </dgm:presLayoutVars>
      </dgm:prSet>
      <dgm:spPr/>
      <dgm:t>
        <a:bodyPr/>
        <a:lstStyle/>
        <a:p>
          <a:endParaRPr lang="zh-CN" altLang="en-US"/>
        </a:p>
      </dgm:t>
    </dgm:pt>
    <dgm:pt modelId="{2900F34A-82FE-4232-9F8C-9B1B90EBE335}" type="pres">
      <dgm:prSet presAssocID="{1D2E34AD-F35E-464D-A292-1AA83751EEBB}" presName="sp" presStyleCnt="0"/>
      <dgm:spPr/>
    </dgm:pt>
    <dgm:pt modelId="{DEF0C8DE-C377-4BC3-84DD-74462D7C7BF5}" type="pres">
      <dgm:prSet presAssocID="{561DF967-5FD0-4C61-9807-1A7C97EB0EFC}" presName="arrowAndChildren" presStyleCnt="0"/>
      <dgm:spPr/>
    </dgm:pt>
    <dgm:pt modelId="{3F89B16D-9D92-4F71-8D7A-0C45E9FB3C8C}" type="pres">
      <dgm:prSet presAssocID="{561DF967-5FD0-4C61-9807-1A7C97EB0EFC}" presName="parentTextArrow" presStyleLbl="node1" presStyleIdx="0" presStyleCnt="2"/>
      <dgm:spPr/>
      <dgm:t>
        <a:bodyPr/>
        <a:lstStyle/>
        <a:p>
          <a:endParaRPr lang="zh-CN" altLang="en-US"/>
        </a:p>
      </dgm:t>
    </dgm:pt>
    <dgm:pt modelId="{38E3FD18-77C4-4C0E-84A9-62D1E148710C}" type="pres">
      <dgm:prSet presAssocID="{561DF967-5FD0-4C61-9807-1A7C97EB0EFC}" presName="arrow" presStyleLbl="node1" presStyleIdx="1" presStyleCnt="2"/>
      <dgm:spPr/>
      <dgm:t>
        <a:bodyPr/>
        <a:lstStyle/>
        <a:p>
          <a:endParaRPr lang="zh-CN" altLang="en-US"/>
        </a:p>
      </dgm:t>
    </dgm:pt>
    <dgm:pt modelId="{48FFE97C-D631-4A60-BB62-56AB5A064E67}" type="pres">
      <dgm:prSet presAssocID="{561DF967-5FD0-4C61-9807-1A7C97EB0EFC}" presName="descendantArrow" presStyleCnt="0"/>
      <dgm:spPr/>
    </dgm:pt>
    <dgm:pt modelId="{602388B9-F5D8-4048-BACA-9B58E214FA2E}" type="pres">
      <dgm:prSet presAssocID="{049BE765-AF17-4926-AEDE-973CC50F8478}" presName="childTextArrow" presStyleLbl="fgAccFollowNode1" presStyleIdx="3" presStyleCnt="4">
        <dgm:presLayoutVars>
          <dgm:bulletEnabled val="1"/>
        </dgm:presLayoutVars>
      </dgm:prSet>
      <dgm:spPr/>
      <dgm:t>
        <a:bodyPr/>
        <a:lstStyle/>
        <a:p>
          <a:endParaRPr lang="zh-CN" altLang="en-US"/>
        </a:p>
      </dgm:t>
    </dgm:pt>
  </dgm:ptLst>
  <dgm:cxnLst>
    <dgm:cxn modelId="{2FD17C03-A2AC-403C-8C1C-46ED47C7C1C2}" type="presOf" srcId="{E91CF781-0438-42B6-A5AF-079CFF2FD656}" destId="{4A6B7CE6-132F-40A8-8143-4E366C1DAD6A}" srcOrd="0" destOrd="0" presId="urn:microsoft.com/office/officeart/2005/8/layout/process4"/>
    <dgm:cxn modelId="{27ECF3A2-C437-4591-8F6F-ECCF5C24082D}" srcId="{F3E8986F-039C-4644-96A8-00BDBFE31C41}" destId="{CF4941D4-617B-450F-9FCA-7C8E3F028024}" srcOrd="1" destOrd="0" parTransId="{CB040D4A-0226-4A94-80D3-BE7EFE257938}" sibTransId="{B6548C7D-1181-448D-897C-33FEE321FA24}"/>
    <dgm:cxn modelId="{3F5E3A51-182E-4CFC-B06D-D2E9F944A308}" type="presOf" srcId="{F3E8986F-039C-4644-96A8-00BDBFE31C41}" destId="{86525DA7-02B9-4263-A07C-1E59251417BD}" srcOrd="0" destOrd="0" presId="urn:microsoft.com/office/officeart/2005/8/layout/process4"/>
    <dgm:cxn modelId="{E0485B68-527C-40B4-A915-6D600B8FCC1D}" type="presOf" srcId="{561DF967-5FD0-4C61-9807-1A7C97EB0EFC}" destId="{3F89B16D-9D92-4F71-8D7A-0C45E9FB3C8C}" srcOrd="0" destOrd="0" presId="urn:microsoft.com/office/officeart/2005/8/layout/process4"/>
    <dgm:cxn modelId="{32F1C3DF-EA5F-40BB-91DD-18CFD3A6A14E}" srcId="{F3E8986F-039C-4644-96A8-00BDBFE31C41}" destId="{44AFB53E-BFBA-45AE-B3E3-CBDB5C868DD5}" srcOrd="0" destOrd="0" parTransId="{3DE5B3A8-666E-4F80-BA4B-63D739895396}" sibTransId="{706025E5-55C5-4DF2-B3FE-F97F33CB8829}"/>
    <dgm:cxn modelId="{24727B02-8E7A-4232-A81E-4B9D0AFDA55F}" srcId="{F3E8986F-039C-4644-96A8-00BDBFE31C41}" destId="{7F631F39-1B9C-4159-9206-8218B6AE95C5}" srcOrd="2" destOrd="0" parTransId="{49DB68EB-2D35-4F29-9566-520DF27CD403}" sibTransId="{B4CA7E59-7730-4C3C-8D62-325954127E53}"/>
    <dgm:cxn modelId="{62B3BFF6-1DDB-453D-BF2B-43B2BC0F0E71}" srcId="{561DF967-5FD0-4C61-9807-1A7C97EB0EFC}" destId="{049BE765-AF17-4926-AEDE-973CC50F8478}" srcOrd="0" destOrd="0" parTransId="{9CA47339-E54A-4BC4-B85C-9C8EAD1C5FD0}" sibTransId="{C9A50800-83A4-4763-9BC8-3CAC257C2FF3}"/>
    <dgm:cxn modelId="{0823EFF5-16A9-4412-8C05-787E3BD431C1}" type="presOf" srcId="{44AFB53E-BFBA-45AE-B3E3-CBDB5C868DD5}" destId="{61FBD778-1E46-412F-8678-E7BE9CA349CA}" srcOrd="0" destOrd="0" presId="urn:microsoft.com/office/officeart/2005/8/layout/process4"/>
    <dgm:cxn modelId="{AC96C498-F030-42EE-95E4-1C87953F7AD2}" type="presOf" srcId="{561DF967-5FD0-4C61-9807-1A7C97EB0EFC}" destId="{38E3FD18-77C4-4C0E-84A9-62D1E148710C}" srcOrd="1" destOrd="0" presId="urn:microsoft.com/office/officeart/2005/8/layout/process4"/>
    <dgm:cxn modelId="{748E909D-87ED-48A3-977A-1890888F4241}" type="presOf" srcId="{CF4941D4-617B-450F-9FCA-7C8E3F028024}" destId="{0505C4EC-288F-48AA-B153-2C31932183CB}" srcOrd="0" destOrd="0" presId="urn:microsoft.com/office/officeart/2005/8/layout/process4"/>
    <dgm:cxn modelId="{97424577-56B4-4EF3-80CA-AA57812D4BBB}" type="presOf" srcId="{7F631F39-1B9C-4159-9206-8218B6AE95C5}" destId="{0B340F78-5BFF-4838-8562-79F27E954D15}" srcOrd="0" destOrd="0" presId="urn:microsoft.com/office/officeart/2005/8/layout/process4"/>
    <dgm:cxn modelId="{10E383A0-5414-45C4-AABA-38F3CFE5FA3B}" type="presOf" srcId="{F3E8986F-039C-4644-96A8-00BDBFE31C41}" destId="{9C78A1AC-8C7C-4C50-93B9-F3703983893F}" srcOrd="1" destOrd="0" presId="urn:microsoft.com/office/officeart/2005/8/layout/process4"/>
    <dgm:cxn modelId="{FD3C0CFE-50A8-4E7D-97CE-F40097D1ABC7}" srcId="{E91CF781-0438-42B6-A5AF-079CFF2FD656}" destId="{F3E8986F-039C-4644-96A8-00BDBFE31C41}" srcOrd="1" destOrd="0" parTransId="{F8920687-064E-4E8A-8192-BF2B0752818F}" sibTransId="{61D74503-A998-439F-9750-2C11DBB6B3ED}"/>
    <dgm:cxn modelId="{9CB47F5B-BD00-4DFD-90CB-7513C77C8EB8}" type="presOf" srcId="{049BE765-AF17-4926-AEDE-973CC50F8478}" destId="{602388B9-F5D8-4048-BACA-9B58E214FA2E}" srcOrd="0" destOrd="0" presId="urn:microsoft.com/office/officeart/2005/8/layout/process4"/>
    <dgm:cxn modelId="{B6AC02FE-FB85-487A-9150-46AB6D43CD89}" srcId="{E91CF781-0438-42B6-A5AF-079CFF2FD656}" destId="{561DF967-5FD0-4C61-9807-1A7C97EB0EFC}" srcOrd="0" destOrd="0" parTransId="{F1A4419C-BDBE-44D2-AC9D-5EC557C0ECF7}" sibTransId="{1D2E34AD-F35E-464D-A292-1AA83751EEBB}"/>
    <dgm:cxn modelId="{5DB33425-FAF7-4A8D-84C6-853312B7C098}" type="presParOf" srcId="{4A6B7CE6-132F-40A8-8143-4E366C1DAD6A}" destId="{889DA600-1DEC-463C-B78F-584F57F4946D}" srcOrd="0" destOrd="0" presId="urn:microsoft.com/office/officeart/2005/8/layout/process4"/>
    <dgm:cxn modelId="{304CE3DD-CE77-417C-B3F9-80B028F37EDF}" type="presParOf" srcId="{889DA600-1DEC-463C-B78F-584F57F4946D}" destId="{86525DA7-02B9-4263-A07C-1E59251417BD}" srcOrd="0" destOrd="0" presId="urn:microsoft.com/office/officeart/2005/8/layout/process4"/>
    <dgm:cxn modelId="{14462DEF-C750-46EA-87EE-12E69EEEC5DF}" type="presParOf" srcId="{889DA600-1DEC-463C-B78F-584F57F4946D}" destId="{9C78A1AC-8C7C-4C50-93B9-F3703983893F}" srcOrd="1" destOrd="0" presId="urn:microsoft.com/office/officeart/2005/8/layout/process4"/>
    <dgm:cxn modelId="{0A0B8F1D-6ECA-4943-AB24-6F445AB1BAB7}" type="presParOf" srcId="{889DA600-1DEC-463C-B78F-584F57F4946D}" destId="{E319D8A4-1EDF-4FA6-93FD-E5A701C429D2}" srcOrd="2" destOrd="0" presId="urn:microsoft.com/office/officeart/2005/8/layout/process4"/>
    <dgm:cxn modelId="{D2C4985A-642A-4E5C-9122-29B58DEFF08D}" type="presParOf" srcId="{E319D8A4-1EDF-4FA6-93FD-E5A701C429D2}" destId="{61FBD778-1E46-412F-8678-E7BE9CA349CA}" srcOrd="0" destOrd="0" presId="urn:microsoft.com/office/officeart/2005/8/layout/process4"/>
    <dgm:cxn modelId="{BCCB3E84-077B-4C05-93FE-D7B090483AF7}" type="presParOf" srcId="{E319D8A4-1EDF-4FA6-93FD-E5A701C429D2}" destId="{0505C4EC-288F-48AA-B153-2C31932183CB}" srcOrd="1" destOrd="0" presId="urn:microsoft.com/office/officeart/2005/8/layout/process4"/>
    <dgm:cxn modelId="{5E76BB86-6B3C-42B4-88D4-5DAC0414C275}" type="presParOf" srcId="{E319D8A4-1EDF-4FA6-93FD-E5A701C429D2}" destId="{0B340F78-5BFF-4838-8562-79F27E954D15}" srcOrd="2" destOrd="0" presId="urn:microsoft.com/office/officeart/2005/8/layout/process4"/>
    <dgm:cxn modelId="{A258B22D-E81D-4127-AD62-8FDB1DB6F62A}" type="presParOf" srcId="{4A6B7CE6-132F-40A8-8143-4E366C1DAD6A}" destId="{2900F34A-82FE-4232-9F8C-9B1B90EBE335}" srcOrd="1" destOrd="0" presId="urn:microsoft.com/office/officeart/2005/8/layout/process4"/>
    <dgm:cxn modelId="{EBD28E93-71FF-4D39-8911-DBB88B6C7F1F}" type="presParOf" srcId="{4A6B7CE6-132F-40A8-8143-4E366C1DAD6A}" destId="{DEF0C8DE-C377-4BC3-84DD-74462D7C7BF5}" srcOrd="2" destOrd="0" presId="urn:microsoft.com/office/officeart/2005/8/layout/process4"/>
    <dgm:cxn modelId="{0104445B-7294-4398-B1FC-43FA77829474}" type="presParOf" srcId="{DEF0C8DE-C377-4BC3-84DD-74462D7C7BF5}" destId="{3F89B16D-9D92-4F71-8D7A-0C45E9FB3C8C}" srcOrd="0" destOrd="0" presId="urn:microsoft.com/office/officeart/2005/8/layout/process4"/>
    <dgm:cxn modelId="{7F0113E2-7378-45C0-88EF-9BDF253557C9}" type="presParOf" srcId="{DEF0C8DE-C377-4BC3-84DD-74462D7C7BF5}" destId="{38E3FD18-77C4-4C0E-84A9-62D1E148710C}" srcOrd="1" destOrd="0" presId="urn:microsoft.com/office/officeart/2005/8/layout/process4"/>
    <dgm:cxn modelId="{98082754-2D66-4CDA-BF48-0619D5A23FB3}" type="presParOf" srcId="{DEF0C8DE-C377-4BC3-84DD-74462D7C7BF5}" destId="{48FFE97C-D631-4A60-BB62-56AB5A064E67}" srcOrd="2" destOrd="0" presId="urn:microsoft.com/office/officeart/2005/8/layout/process4"/>
    <dgm:cxn modelId="{EA446B7F-0109-4F79-B7FE-EC39AAB82243}" type="presParOf" srcId="{48FFE97C-D631-4A60-BB62-56AB5A064E67}" destId="{602388B9-F5D8-4048-BACA-9B58E214FA2E}" srcOrd="0" destOrd="0" presId="urn:microsoft.com/office/officeart/2005/8/layout/process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6CEBE2-25D4-405C-BA1D-15A5FE70D9F8}" type="doc">
      <dgm:prSet loTypeId="urn:microsoft.com/office/officeart/2005/8/layout/hierarchy3" loCatId="list" qsTypeId="urn:microsoft.com/office/officeart/2005/8/quickstyle/3d2" qsCatId="3D" csTypeId="urn:microsoft.com/office/officeart/2005/8/colors/accent1_2" csCatId="accent1" phldr="1"/>
      <dgm:spPr/>
      <dgm:t>
        <a:bodyPr/>
        <a:lstStyle/>
        <a:p>
          <a:endParaRPr lang="zh-CN" altLang="en-US"/>
        </a:p>
      </dgm:t>
    </dgm:pt>
    <dgm:pt modelId="{F8DF7BD8-8E10-4B6E-A76A-BF62C410200B}">
      <dgm:prSet/>
      <dgm:spPr/>
      <dgm:t>
        <a:bodyPr/>
        <a:lstStyle/>
        <a:p>
          <a:pPr rtl="0"/>
          <a:r>
            <a:rPr lang="zh-CN" b="1" i="0" baseline="0" dirty="0" smtClean="0"/>
            <a:t>报告主体</a:t>
          </a:r>
          <a:endParaRPr lang="en-US" b="1" i="0" baseline="0" dirty="0"/>
        </a:p>
      </dgm:t>
    </dgm:pt>
    <dgm:pt modelId="{253901AA-3CC0-4C4A-B545-9FF3A91FE71D}" cxnId="{32A90F9E-76F7-4448-91BF-BB3259964333}" type="parTrans">
      <dgm:prSet/>
      <dgm:spPr/>
      <dgm:t>
        <a:bodyPr/>
        <a:lstStyle/>
        <a:p>
          <a:endParaRPr lang="zh-CN" altLang="en-US"/>
        </a:p>
      </dgm:t>
    </dgm:pt>
    <dgm:pt modelId="{BD037522-7D6F-4E4B-9D2A-8F16ACAB75CD}" cxnId="{32A90F9E-76F7-4448-91BF-BB3259964333}" type="sibTrans">
      <dgm:prSet/>
      <dgm:spPr/>
      <dgm:t>
        <a:bodyPr/>
        <a:lstStyle/>
        <a:p>
          <a:endParaRPr lang="zh-CN" altLang="en-US"/>
        </a:p>
      </dgm:t>
    </dgm:pt>
    <dgm:pt modelId="{95B410EF-55A3-4FD3-BA3A-2AFB3A1F1171}">
      <dgm:prSet/>
      <dgm:spPr/>
      <dgm:t>
        <a:bodyPr/>
        <a:lstStyle/>
        <a:p>
          <a:pPr rtl="0"/>
          <a:r>
            <a:rPr lang="zh-CN" b="1" i="0" baseline="0" dirty="0" smtClean="0"/>
            <a:t>数据来源</a:t>
          </a:r>
          <a:endParaRPr lang="en-US" b="1" i="0" baseline="0" dirty="0"/>
        </a:p>
      </dgm:t>
    </dgm:pt>
    <dgm:pt modelId="{F6C5B205-6B69-4343-9B84-FBC7B3F74D90}" cxnId="{A7E723B7-186C-47FF-A327-80EF45693671}" type="parTrans">
      <dgm:prSet/>
      <dgm:spPr/>
      <dgm:t>
        <a:bodyPr/>
        <a:lstStyle/>
        <a:p>
          <a:endParaRPr lang="zh-CN" altLang="en-US"/>
        </a:p>
      </dgm:t>
    </dgm:pt>
    <dgm:pt modelId="{88B9F1A6-F317-470E-9DDE-A09D1F9F8B25}" cxnId="{A7E723B7-186C-47FF-A327-80EF45693671}" type="sibTrans">
      <dgm:prSet/>
      <dgm:spPr/>
      <dgm:t>
        <a:bodyPr/>
        <a:lstStyle/>
        <a:p>
          <a:endParaRPr lang="zh-CN" altLang="en-US"/>
        </a:p>
      </dgm:t>
    </dgm:pt>
    <dgm:pt modelId="{D79AAC22-22CB-46C5-B8DD-C8B1DF45EE82}">
      <dgm:prSet/>
      <dgm:spPr/>
      <dgm:t>
        <a:bodyPr/>
        <a:lstStyle/>
        <a:p>
          <a:pPr rtl="0"/>
          <a:r>
            <a:rPr lang="zh-CN" b="1" i="0" baseline="0" dirty="0" smtClean="0"/>
            <a:t>报告手段</a:t>
          </a:r>
          <a:endParaRPr lang="en-US" b="1" i="0" baseline="0" dirty="0"/>
        </a:p>
      </dgm:t>
    </dgm:pt>
    <dgm:pt modelId="{0019E3A0-DD11-431A-8366-1472623B9CE0}" cxnId="{6562AD35-70AE-4C3A-9900-B187B806906E}" type="parTrans">
      <dgm:prSet/>
      <dgm:spPr/>
      <dgm:t>
        <a:bodyPr/>
        <a:lstStyle/>
        <a:p>
          <a:endParaRPr lang="zh-CN" altLang="en-US"/>
        </a:p>
      </dgm:t>
    </dgm:pt>
    <dgm:pt modelId="{2389C328-6FC6-4978-8988-D1307D2A7354}" cxnId="{6562AD35-70AE-4C3A-9900-B187B806906E}" type="sibTrans">
      <dgm:prSet/>
      <dgm:spPr/>
      <dgm:t>
        <a:bodyPr/>
        <a:lstStyle/>
        <a:p>
          <a:endParaRPr lang="zh-CN" altLang="en-US"/>
        </a:p>
      </dgm:t>
    </dgm:pt>
    <dgm:pt modelId="{077798F6-F0A3-4ACB-AE7E-3164A3C9F223}" type="pres">
      <dgm:prSet presAssocID="{026CEBE2-25D4-405C-BA1D-15A5FE70D9F8}" presName="diagram" presStyleCnt="0">
        <dgm:presLayoutVars>
          <dgm:chPref val="1"/>
          <dgm:dir/>
          <dgm:animOne val="branch"/>
          <dgm:animLvl val="lvl"/>
          <dgm:resizeHandles/>
        </dgm:presLayoutVars>
      </dgm:prSet>
      <dgm:spPr/>
      <dgm:t>
        <a:bodyPr/>
        <a:lstStyle/>
        <a:p>
          <a:endParaRPr lang="zh-CN" altLang="en-US"/>
        </a:p>
      </dgm:t>
    </dgm:pt>
    <dgm:pt modelId="{4EBE744F-E3EF-40EA-97D9-4A39175D0D04}" type="pres">
      <dgm:prSet presAssocID="{F8DF7BD8-8E10-4B6E-A76A-BF62C410200B}" presName="root" presStyleCnt="0"/>
      <dgm:spPr/>
    </dgm:pt>
    <dgm:pt modelId="{D5A542DB-AD55-4C94-A700-B459C61B9DBF}" type="pres">
      <dgm:prSet presAssocID="{F8DF7BD8-8E10-4B6E-A76A-BF62C410200B}" presName="rootComposite" presStyleCnt="0"/>
      <dgm:spPr/>
    </dgm:pt>
    <dgm:pt modelId="{FB0BA52E-B570-4038-90FD-40183848EA72}" type="pres">
      <dgm:prSet presAssocID="{F8DF7BD8-8E10-4B6E-A76A-BF62C410200B}" presName="rootText" presStyleLbl="node1" presStyleIdx="0" presStyleCnt="3"/>
      <dgm:spPr/>
      <dgm:t>
        <a:bodyPr/>
        <a:lstStyle/>
        <a:p>
          <a:endParaRPr lang="zh-CN" altLang="en-US"/>
        </a:p>
      </dgm:t>
    </dgm:pt>
    <dgm:pt modelId="{3C4DA907-335F-4888-9A2A-1410E884AC74}" type="pres">
      <dgm:prSet presAssocID="{F8DF7BD8-8E10-4B6E-A76A-BF62C410200B}" presName="rootConnector" presStyleLbl="node1" presStyleIdx="0" presStyleCnt="3"/>
      <dgm:spPr/>
      <dgm:t>
        <a:bodyPr/>
        <a:lstStyle/>
        <a:p>
          <a:endParaRPr lang="zh-CN" altLang="en-US"/>
        </a:p>
      </dgm:t>
    </dgm:pt>
    <dgm:pt modelId="{DF594C82-B86D-49DB-B499-C2526ACA2CBA}" type="pres">
      <dgm:prSet presAssocID="{F8DF7BD8-8E10-4B6E-A76A-BF62C410200B}" presName="childShape" presStyleCnt="0"/>
      <dgm:spPr/>
    </dgm:pt>
    <dgm:pt modelId="{7C4E0B21-8D5E-427D-97E4-3B536D8176C8}" type="pres">
      <dgm:prSet presAssocID="{95B410EF-55A3-4FD3-BA3A-2AFB3A1F1171}" presName="root" presStyleCnt="0"/>
      <dgm:spPr/>
    </dgm:pt>
    <dgm:pt modelId="{C64D9CBA-B871-4E20-BC4E-54B6643617FB}" type="pres">
      <dgm:prSet presAssocID="{95B410EF-55A3-4FD3-BA3A-2AFB3A1F1171}" presName="rootComposite" presStyleCnt="0"/>
      <dgm:spPr/>
    </dgm:pt>
    <dgm:pt modelId="{BDE5DAA4-5EC5-4A00-ADCE-F74DC7058761}" type="pres">
      <dgm:prSet presAssocID="{95B410EF-55A3-4FD3-BA3A-2AFB3A1F1171}" presName="rootText" presStyleLbl="node1" presStyleIdx="1" presStyleCnt="3"/>
      <dgm:spPr/>
      <dgm:t>
        <a:bodyPr/>
        <a:lstStyle/>
        <a:p>
          <a:endParaRPr lang="zh-CN" altLang="en-US"/>
        </a:p>
      </dgm:t>
    </dgm:pt>
    <dgm:pt modelId="{569A0EC6-F4BB-4E41-BA48-AA83630BF454}" type="pres">
      <dgm:prSet presAssocID="{95B410EF-55A3-4FD3-BA3A-2AFB3A1F1171}" presName="rootConnector" presStyleLbl="node1" presStyleIdx="1" presStyleCnt="3"/>
      <dgm:spPr/>
      <dgm:t>
        <a:bodyPr/>
        <a:lstStyle/>
        <a:p>
          <a:endParaRPr lang="zh-CN" altLang="en-US"/>
        </a:p>
      </dgm:t>
    </dgm:pt>
    <dgm:pt modelId="{11920760-784A-43E6-8BA0-EA70A94DCFE8}" type="pres">
      <dgm:prSet presAssocID="{95B410EF-55A3-4FD3-BA3A-2AFB3A1F1171}" presName="childShape" presStyleCnt="0"/>
      <dgm:spPr/>
    </dgm:pt>
    <dgm:pt modelId="{1D1598E8-7E5F-4459-9BF0-DFF70BA4AEF8}" type="pres">
      <dgm:prSet presAssocID="{D79AAC22-22CB-46C5-B8DD-C8B1DF45EE82}" presName="root" presStyleCnt="0"/>
      <dgm:spPr/>
    </dgm:pt>
    <dgm:pt modelId="{32672207-1C3A-4A94-B11A-D496591CF620}" type="pres">
      <dgm:prSet presAssocID="{D79AAC22-22CB-46C5-B8DD-C8B1DF45EE82}" presName="rootComposite" presStyleCnt="0"/>
      <dgm:spPr/>
    </dgm:pt>
    <dgm:pt modelId="{3D24B4FE-DDD3-457D-BC09-92BD8127E701}" type="pres">
      <dgm:prSet presAssocID="{D79AAC22-22CB-46C5-B8DD-C8B1DF45EE82}" presName="rootText" presStyleLbl="node1" presStyleIdx="2" presStyleCnt="3"/>
      <dgm:spPr/>
      <dgm:t>
        <a:bodyPr/>
        <a:lstStyle/>
        <a:p>
          <a:endParaRPr lang="zh-CN" altLang="en-US"/>
        </a:p>
      </dgm:t>
    </dgm:pt>
    <dgm:pt modelId="{433E83A4-E399-4042-8D40-39DCC1AFCE2C}" type="pres">
      <dgm:prSet presAssocID="{D79AAC22-22CB-46C5-B8DD-C8B1DF45EE82}" presName="rootConnector" presStyleLbl="node1" presStyleIdx="2" presStyleCnt="3"/>
      <dgm:spPr/>
      <dgm:t>
        <a:bodyPr/>
        <a:lstStyle/>
        <a:p>
          <a:endParaRPr lang="zh-CN" altLang="en-US"/>
        </a:p>
      </dgm:t>
    </dgm:pt>
    <dgm:pt modelId="{6B1AD810-A3FB-4335-870D-81899C7F1E66}" type="pres">
      <dgm:prSet presAssocID="{D79AAC22-22CB-46C5-B8DD-C8B1DF45EE82}" presName="childShape" presStyleCnt="0"/>
      <dgm:spPr/>
    </dgm:pt>
  </dgm:ptLst>
  <dgm:cxnLst>
    <dgm:cxn modelId="{A7E723B7-186C-47FF-A327-80EF45693671}" srcId="{026CEBE2-25D4-405C-BA1D-15A5FE70D9F8}" destId="{95B410EF-55A3-4FD3-BA3A-2AFB3A1F1171}" srcOrd="1" destOrd="0" parTransId="{F6C5B205-6B69-4343-9B84-FBC7B3F74D90}" sibTransId="{88B9F1A6-F317-470E-9DDE-A09D1F9F8B25}"/>
    <dgm:cxn modelId="{EF403A69-6485-42AE-B3AE-E9C929874EE3}" type="presOf" srcId="{95B410EF-55A3-4FD3-BA3A-2AFB3A1F1171}" destId="{569A0EC6-F4BB-4E41-BA48-AA83630BF454}" srcOrd="1" destOrd="0" presId="urn:microsoft.com/office/officeart/2005/8/layout/hierarchy3"/>
    <dgm:cxn modelId="{21B31EB2-04F8-4A63-B9C8-C894198C4052}" type="presOf" srcId="{F8DF7BD8-8E10-4B6E-A76A-BF62C410200B}" destId="{FB0BA52E-B570-4038-90FD-40183848EA72}" srcOrd="0" destOrd="0" presId="urn:microsoft.com/office/officeart/2005/8/layout/hierarchy3"/>
    <dgm:cxn modelId="{8C6D2B34-C94F-4A1E-B98D-3F14161911CE}" type="presOf" srcId="{F8DF7BD8-8E10-4B6E-A76A-BF62C410200B}" destId="{3C4DA907-335F-4888-9A2A-1410E884AC74}" srcOrd="1" destOrd="0" presId="urn:microsoft.com/office/officeart/2005/8/layout/hierarchy3"/>
    <dgm:cxn modelId="{84EC5A31-B926-45EF-9AEB-657F67C28AF7}" type="presOf" srcId="{026CEBE2-25D4-405C-BA1D-15A5FE70D9F8}" destId="{077798F6-F0A3-4ACB-AE7E-3164A3C9F223}" srcOrd="0" destOrd="0" presId="urn:microsoft.com/office/officeart/2005/8/layout/hierarchy3"/>
    <dgm:cxn modelId="{32A90F9E-76F7-4448-91BF-BB3259964333}" srcId="{026CEBE2-25D4-405C-BA1D-15A5FE70D9F8}" destId="{F8DF7BD8-8E10-4B6E-A76A-BF62C410200B}" srcOrd="0" destOrd="0" parTransId="{253901AA-3CC0-4C4A-B545-9FF3A91FE71D}" sibTransId="{BD037522-7D6F-4E4B-9D2A-8F16ACAB75CD}"/>
    <dgm:cxn modelId="{6562AD35-70AE-4C3A-9900-B187B806906E}" srcId="{026CEBE2-25D4-405C-BA1D-15A5FE70D9F8}" destId="{D79AAC22-22CB-46C5-B8DD-C8B1DF45EE82}" srcOrd="2" destOrd="0" parTransId="{0019E3A0-DD11-431A-8366-1472623B9CE0}" sibTransId="{2389C328-6FC6-4978-8988-D1307D2A7354}"/>
    <dgm:cxn modelId="{F927B169-381E-40A1-941B-9D5C5448CF03}" type="presOf" srcId="{D79AAC22-22CB-46C5-B8DD-C8B1DF45EE82}" destId="{433E83A4-E399-4042-8D40-39DCC1AFCE2C}" srcOrd="1" destOrd="0" presId="urn:microsoft.com/office/officeart/2005/8/layout/hierarchy3"/>
    <dgm:cxn modelId="{C610BBF4-8A9F-41B8-90B1-D63241A52B2D}" type="presOf" srcId="{95B410EF-55A3-4FD3-BA3A-2AFB3A1F1171}" destId="{BDE5DAA4-5EC5-4A00-ADCE-F74DC7058761}" srcOrd="0" destOrd="0" presId="urn:microsoft.com/office/officeart/2005/8/layout/hierarchy3"/>
    <dgm:cxn modelId="{2EACBF06-7ABF-4F0F-9FE1-3017DFCFF4D2}" type="presOf" srcId="{D79AAC22-22CB-46C5-B8DD-C8B1DF45EE82}" destId="{3D24B4FE-DDD3-457D-BC09-92BD8127E701}" srcOrd="0" destOrd="0" presId="urn:microsoft.com/office/officeart/2005/8/layout/hierarchy3"/>
    <dgm:cxn modelId="{5CA173BC-2982-40EB-9B1B-584CC5753FDA}" type="presParOf" srcId="{077798F6-F0A3-4ACB-AE7E-3164A3C9F223}" destId="{4EBE744F-E3EF-40EA-97D9-4A39175D0D04}" srcOrd="0" destOrd="0" presId="urn:microsoft.com/office/officeart/2005/8/layout/hierarchy3"/>
    <dgm:cxn modelId="{D5641968-A81D-4EB1-A1B8-22231B9323C0}" type="presParOf" srcId="{4EBE744F-E3EF-40EA-97D9-4A39175D0D04}" destId="{D5A542DB-AD55-4C94-A700-B459C61B9DBF}" srcOrd="0" destOrd="0" presId="urn:microsoft.com/office/officeart/2005/8/layout/hierarchy3"/>
    <dgm:cxn modelId="{6E99B601-F837-4B7A-A027-4F641EED2162}" type="presParOf" srcId="{D5A542DB-AD55-4C94-A700-B459C61B9DBF}" destId="{FB0BA52E-B570-4038-90FD-40183848EA72}" srcOrd="0" destOrd="0" presId="urn:microsoft.com/office/officeart/2005/8/layout/hierarchy3"/>
    <dgm:cxn modelId="{DF281031-4F68-4F3E-B103-CC81FD0B1E35}" type="presParOf" srcId="{D5A542DB-AD55-4C94-A700-B459C61B9DBF}" destId="{3C4DA907-335F-4888-9A2A-1410E884AC74}" srcOrd="1" destOrd="0" presId="urn:microsoft.com/office/officeart/2005/8/layout/hierarchy3"/>
    <dgm:cxn modelId="{08E298F5-1831-49AB-9FA6-1254EE93F026}" type="presParOf" srcId="{4EBE744F-E3EF-40EA-97D9-4A39175D0D04}" destId="{DF594C82-B86D-49DB-B499-C2526ACA2CBA}" srcOrd="1" destOrd="0" presId="urn:microsoft.com/office/officeart/2005/8/layout/hierarchy3"/>
    <dgm:cxn modelId="{613101C8-9F1D-4C94-AD0F-1373BC6B0694}" type="presParOf" srcId="{077798F6-F0A3-4ACB-AE7E-3164A3C9F223}" destId="{7C4E0B21-8D5E-427D-97E4-3B536D8176C8}" srcOrd="1" destOrd="0" presId="urn:microsoft.com/office/officeart/2005/8/layout/hierarchy3"/>
    <dgm:cxn modelId="{F7529C40-B010-4D5B-9C0B-F6F70B6EC362}" type="presParOf" srcId="{7C4E0B21-8D5E-427D-97E4-3B536D8176C8}" destId="{C64D9CBA-B871-4E20-BC4E-54B6643617FB}" srcOrd="0" destOrd="0" presId="urn:microsoft.com/office/officeart/2005/8/layout/hierarchy3"/>
    <dgm:cxn modelId="{30B5BEEE-B754-49ED-977E-8F4BA7848C11}" type="presParOf" srcId="{C64D9CBA-B871-4E20-BC4E-54B6643617FB}" destId="{BDE5DAA4-5EC5-4A00-ADCE-F74DC7058761}" srcOrd="0" destOrd="0" presId="urn:microsoft.com/office/officeart/2005/8/layout/hierarchy3"/>
    <dgm:cxn modelId="{20FFAD9A-0818-40E0-A198-EF9BA498FE97}" type="presParOf" srcId="{C64D9CBA-B871-4E20-BC4E-54B6643617FB}" destId="{569A0EC6-F4BB-4E41-BA48-AA83630BF454}" srcOrd="1" destOrd="0" presId="urn:microsoft.com/office/officeart/2005/8/layout/hierarchy3"/>
    <dgm:cxn modelId="{43AF4025-0849-4D37-976C-AC9875D07C31}" type="presParOf" srcId="{7C4E0B21-8D5E-427D-97E4-3B536D8176C8}" destId="{11920760-784A-43E6-8BA0-EA70A94DCFE8}" srcOrd="1" destOrd="0" presId="urn:microsoft.com/office/officeart/2005/8/layout/hierarchy3"/>
    <dgm:cxn modelId="{969125D0-883F-413B-BC9C-964547E1116E}" type="presParOf" srcId="{077798F6-F0A3-4ACB-AE7E-3164A3C9F223}" destId="{1D1598E8-7E5F-4459-9BF0-DFF70BA4AEF8}" srcOrd="2" destOrd="0" presId="urn:microsoft.com/office/officeart/2005/8/layout/hierarchy3"/>
    <dgm:cxn modelId="{A49BBFF3-3EA0-4DF8-A9C4-956AD4040986}" type="presParOf" srcId="{1D1598E8-7E5F-4459-9BF0-DFF70BA4AEF8}" destId="{32672207-1C3A-4A94-B11A-D496591CF620}" srcOrd="0" destOrd="0" presId="urn:microsoft.com/office/officeart/2005/8/layout/hierarchy3"/>
    <dgm:cxn modelId="{14537A8A-D812-463C-9467-C67F6DFE15D0}" type="presParOf" srcId="{32672207-1C3A-4A94-B11A-D496591CF620}" destId="{3D24B4FE-DDD3-457D-BC09-92BD8127E701}" srcOrd="0" destOrd="0" presId="urn:microsoft.com/office/officeart/2005/8/layout/hierarchy3"/>
    <dgm:cxn modelId="{A9DB3282-A231-4763-9062-8FAB9C2A1661}" type="presParOf" srcId="{32672207-1C3A-4A94-B11A-D496591CF620}" destId="{433E83A4-E399-4042-8D40-39DCC1AFCE2C}" srcOrd="1" destOrd="0" presId="urn:microsoft.com/office/officeart/2005/8/layout/hierarchy3"/>
    <dgm:cxn modelId="{DB8CBA89-21E6-43F9-A8F4-BE497E344F06}" type="presParOf" srcId="{1D1598E8-7E5F-4459-9BF0-DFF70BA4AEF8}" destId="{6B1AD810-A3FB-4335-870D-81899C7F1E66}" srcOrd="1"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1CF781-0438-42B6-A5AF-079CFF2FD656}" type="doc">
      <dgm:prSet loTypeId="urn:microsoft.com/office/officeart/2005/8/layout/process4" loCatId="process" qsTypeId="urn:microsoft.com/office/officeart/2005/8/quickstyle/simple1" qsCatId="simple" csTypeId="urn:microsoft.com/office/officeart/2005/8/colors/colorful4" csCatId="colorful" phldr="1"/>
      <dgm:spPr/>
      <dgm:t>
        <a:bodyPr/>
        <a:lstStyle/>
        <a:p>
          <a:endParaRPr lang="zh-CN" altLang="en-US"/>
        </a:p>
      </dgm:t>
    </dgm:pt>
    <dgm:pt modelId="{049BE765-AF17-4926-AEDE-973CC50F8478}">
      <dgm:prSet custT="1"/>
      <dgm:spPr/>
      <dgm:t>
        <a:bodyPr/>
        <a:lstStyle/>
        <a:p>
          <a:pPr rtl="0"/>
          <a:r>
            <a:rPr lang="zh-CN" sz="2000" dirty="0" smtClean="0"/>
            <a:t>财政总决算报表</a:t>
          </a:r>
          <a:endParaRPr lang="en-US" sz="2000" b="1" dirty="0"/>
        </a:p>
      </dgm:t>
    </dgm:pt>
    <dgm:pt modelId="{9CA47339-E54A-4BC4-B85C-9C8EAD1C5FD0}" cxnId="{62B3BFF6-1DDB-453D-BF2B-43B2BC0F0E71}" type="parTrans">
      <dgm:prSet/>
      <dgm:spPr/>
      <dgm:t>
        <a:bodyPr/>
        <a:lstStyle/>
        <a:p>
          <a:endParaRPr lang="zh-CN" altLang="en-US"/>
        </a:p>
      </dgm:t>
    </dgm:pt>
    <dgm:pt modelId="{C9A50800-83A4-4763-9BC8-3CAC257C2FF3}" cxnId="{62B3BFF6-1DDB-453D-BF2B-43B2BC0F0E71}" type="sibTrans">
      <dgm:prSet/>
      <dgm:spPr/>
      <dgm:t>
        <a:bodyPr/>
        <a:lstStyle/>
        <a:p>
          <a:endParaRPr lang="zh-CN" altLang="en-US"/>
        </a:p>
      </dgm:t>
    </dgm:pt>
    <dgm:pt modelId="{F3E8986F-039C-4644-96A8-00BDBFE31C41}">
      <dgm:prSet custT="1"/>
      <dgm:spPr/>
      <dgm:t>
        <a:bodyPr/>
        <a:lstStyle/>
        <a:p>
          <a:pPr rtl="0"/>
          <a:r>
            <a:rPr lang="zh-CN" altLang="en-US" sz="2000" dirty="0" smtClean="0"/>
            <a:t>试点报告的数据来源主要是财务报表，最终来源则是会计核算</a:t>
          </a:r>
          <a:endParaRPr lang="zh-CN" altLang="en-US" sz="2000" b="1" dirty="0"/>
        </a:p>
      </dgm:t>
    </dgm:pt>
    <dgm:pt modelId="{F8920687-064E-4E8A-8192-BF2B0752818F}" cxnId="{FD3C0CFE-50A8-4E7D-97CE-F40097D1ABC7}" type="parTrans">
      <dgm:prSet/>
      <dgm:spPr/>
      <dgm:t>
        <a:bodyPr/>
        <a:lstStyle/>
        <a:p>
          <a:endParaRPr lang="zh-CN" altLang="en-US"/>
        </a:p>
      </dgm:t>
    </dgm:pt>
    <dgm:pt modelId="{61D74503-A998-439F-9750-2C11DBB6B3ED}" cxnId="{FD3C0CFE-50A8-4E7D-97CE-F40097D1ABC7}" type="sibTrans">
      <dgm:prSet/>
      <dgm:spPr/>
      <dgm:t>
        <a:bodyPr/>
        <a:lstStyle/>
        <a:p>
          <a:endParaRPr lang="zh-CN" altLang="en-US"/>
        </a:p>
      </dgm:t>
    </dgm:pt>
    <dgm:pt modelId="{44AFB53E-BFBA-45AE-B3E3-CBDB5C868DD5}">
      <dgm:prSet custT="1"/>
      <dgm:spPr/>
      <dgm:t>
        <a:bodyPr/>
        <a:lstStyle/>
        <a:p>
          <a:pPr rtl="0"/>
          <a:r>
            <a:rPr lang="zh-CN" altLang="en-US" sz="2000" dirty="0" smtClean="0"/>
            <a:t>财政总预算会计报表</a:t>
          </a:r>
          <a:endParaRPr lang="zh-CN" altLang="en-US" sz="2000" b="1" dirty="0"/>
        </a:p>
      </dgm:t>
    </dgm:pt>
    <dgm:pt modelId="{3DE5B3A8-666E-4F80-BA4B-63D739895396}" cxnId="{32F1C3DF-EA5F-40BB-91DD-18CFD3A6A14E}" type="parTrans">
      <dgm:prSet/>
      <dgm:spPr/>
      <dgm:t>
        <a:bodyPr/>
        <a:lstStyle/>
        <a:p>
          <a:endParaRPr lang="zh-CN" altLang="en-US"/>
        </a:p>
      </dgm:t>
    </dgm:pt>
    <dgm:pt modelId="{706025E5-55C5-4DF2-B3FE-F97F33CB8829}" cxnId="{32F1C3DF-EA5F-40BB-91DD-18CFD3A6A14E}" type="sibTrans">
      <dgm:prSet/>
      <dgm:spPr/>
      <dgm:t>
        <a:bodyPr/>
        <a:lstStyle/>
        <a:p>
          <a:endParaRPr lang="zh-CN" altLang="en-US"/>
        </a:p>
      </dgm:t>
    </dgm:pt>
    <dgm:pt modelId="{561DF967-5FD0-4C61-9807-1A7C97EB0EFC}">
      <dgm:prSet custT="1"/>
      <dgm:spPr/>
      <dgm:t>
        <a:bodyPr/>
        <a:lstStyle/>
        <a:p>
          <a:pPr rtl="0"/>
          <a:r>
            <a:rPr lang="zh-CN" sz="2000" dirty="0" smtClean="0"/>
            <a:t>试编报告的数据来源主要是</a:t>
          </a:r>
          <a:r>
            <a:rPr lang="zh-CN" altLang="en-US" sz="2000" dirty="0" smtClean="0"/>
            <a:t>决算报表</a:t>
          </a:r>
          <a:endParaRPr lang="en-US" sz="2000" b="1" dirty="0"/>
        </a:p>
      </dgm:t>
    </dgm:pt>
    <dgm:pt modelId="{F1A4419C-BDBE-44D2-AC9D-5EC557C0ECF7}" cxnId="{B6AC02FE-FB85-487A-9150-46AB6D43CD89}" type="parTrans">
      <dgm:prSet/>
      <dgm:spPr/>
      <dgm:t>
        <a:bodyPr/>
        <a:lstStyle/>
        <a:p>
          <a:endParaRPr lang="zh-CN" altLang="en-US"/>
        </a:p>
      </dgm:t>
    </dgm:pt>
    <dgm:pt modelId="{1D2E34AD-F35E-464D-A292-1AA83751EEBB}" cxnId="{B6AC02FE-FB85-487A-9150-46AB6D43CD89}" type="sibTrans">
      <dgm:prSet/>
      <dgm:spPr/>
      <dgm:t>
        <a:bodyPr/>
        <a:lstStyle/>
        <a:p>
          <a:endParaRPr lang="zh-CN" altLang="en-US"/>
        </a:p>
      </dgm:t>
    </dgm:pt>
    <dgm:pt modelId="{00127F1E-D032-4164-B15A-579B61983F1D}">
      <dgm:prSet custT="1"/>
      <dgm:spPr/>
      <dgm:t>
        <a:bodyPr/>
        <a:lstStyle/>
        <a:p>
          <a:pPr rtl="0"/>
          <a:r>
            <a:rPr lang="zh-CN" sz="2000" dirty="0" smtClean="0"/>
            <a:t>部门决算报表</a:t>
          </a:r>
          <a:endParaRPr lang="en-US" sz="2000" b="1" dirty="0"/>
        </a:p>
      </dgm:t>
    </dgm:pt>
    <dgm:pt modelId="{2B046C76-85A5-40DD-B024-F5A05A0CA3B4}" cxnId="{BEAD9EDA-9B90-4672-AED7-0D18DD6885EE}" type="parTrans">
      <dgm:prSet/>
      <dgm:spPr/>
      <dgm:t>
        <a:bodyPr/>
        <a:lstStyle/>
        <a:p>
          <a:endParaRPr lang="zh-CN" altLang="en-US"/>
        </a:p>
      </dgm:t>
    </dgm:pt>
    <dgm:pt modelId="{010EDF59-FEC0-4824-96AB-46CE5B6DCAE4}" cxnId="{BEAD9EDA-9B90-4672-AED7-0D18DD6885EE}" type="sibTrans">
      <dgm:prSet/>
      <dgm:spPr/>
      <dgm:t>
        <a:bodyPr/>
        <a:lstStyle/>
        <a:p>
          <a:endParaRPr lang="zh-CN" altLang="en-US"/>
        </a:p>
      </dgm:t>
    </dgm:pt>
    <dgm:pt modelId="{D7501899-B570-40F3-B49E-3A6C74A69250}">
      <dgm:prSet custT="1"/>
      <dgm:spPr/>
      <dgm:t>
        <a:bodyPr/>
        <a:lstStyle/>
        <a:p>
          <a:pPr rtl="0"/>
          <a:r>
            <a:rPr lang="zh-CN" altLang="en-US" sz="2000" dirty="0" smtClean="0"/>
            <a:t>部门财务报表</a:t>
          </a:r>
          <a:endParaRPr lang="zh-CN" altLang="en-US" sz="2000" b="1" dirty="0"/>
        </a:p>
      </dgm:t>
    </dgm:pt>
    <dgm:pt modelId="{FABDE888-8F79-4DDE-9BAB-62C938B41C9F}" cxnId="{DDB080AE-5A2B-4C53-A140-04F2D7CCDF91}" type="parTrans">
      <dgm:prSet/>
      <dgm:spPr/>
      <dgm:t>
        <a:bodyPr/>
        <a:lstStyle/>
        <a:p>
          <a:endParaRPr lang="zh-CN" altLang="en-US"/>
        </a:p>
      </dgm:t>
    </dgm:pt>
    <dgm:pt modelId="{D6AEB691-BFF0-455B-AD30-3963EFAFA0A7}" cxnId="{DDB080AE-5A2B-4C53-A140-04F2D7CCDF91}" type="sibTrans">
      <dgm:prSet/>
      <dgm:spPr/>
      <dgm:t>
        <a:bodyPr/>
        <a:lstStyle/>
        <a:p>
          <a:endParaRPr lang="zh-CN" altLang="en-US"/>
        </a:p>
      </dgm:t>
    </dgm:pt>
    <dgm:pt modelId="{4A6B7CE6-132F-40A8-8143-4E366C1DAD6A}" type="pres">
      <dgm:prSet presAssocID="{E91CF781-0438-42B6-A5AF-079CFF2FD656}" presName="Name0" presStyleCnt="0">
        <dgm:presLayoutVars>
          <dgm:dir/>
          <dgm:animLvl val="lvl"/>
          <dgm:resizeHandles val="exact"/>
        </dgm:presLayoutVars>
      </dgm:prSet>
      <dgm:spPr/>
      <dgm:t>
        <a:bodyPr/>
        <a:lstStyle/>
        <a:p>
          <a:endParaRPr lang="zh-CN" altLang="en-US"/>
        </a:p>
      </dgm:t>
    </dgm:pt>
    <dgm:pt modelId="{889DA600-1DEC-463C-B78F-584F57F4946D}" type="pres">
      <dgm:prSet presAssocID="{F3E8986F-039C-4644-96A8-00BDBFE31C41}" presName="boxAndChildren" presStyleCnt="0"/>
      <dgm:spPr/>
    </dgm:pt>
    <dgm:pt modelId="{86525DA7-02B9-4263-A07C-1E59251417BD}" type="pres">
      <dgm:prSet presAssocID="{F3E8986F-039C-4644-96A8-00BDBFE31C41}" presName="parentTextBox" presStyleLbl="node1" presStyleIdx="0" presStyleCnt="2"/>
      <dgm:spPr/>
      <dgm:t>
        <a:bodyPr/>
        <a:lstStyle/>
        <a:p>
          <a:endParaRPr lang="zh-CN" altLang="en-US"/>
        </a:p>
      </dgm:t>
    </dgm:pt>
    <dgm:pt modelId="{9C78A1AC-8C7C-4C50-93B9-F3703983893F}" type="pres">
      <dgm:prSet presAssocID="{F3E8986F-039C-4644-96A8-00BDBFE31C41}" presName="entireBox" presStyleLbl="node1" presStyleIdx="0" presStyleCnt="2"/>
      <dgm:spPr/>
      <dgm:t>
        <a:bodyPr/>
        <a:lstStyle/>
        <a:p>
          <a:endParaRPr lang="zh-CN" altLang="en-US"/>
        </a:p>
      </dgm:t>
    </dgm:pt>
    <dgm:pt modelId="{E319D8A4-1EDF-4FA6-93FD-E5A701C429D2}" type="pres">
      <dgm:prSet presAssocID="{F3E8986F-039C-4644-96A8-00BDBFE31C41}" presName="descendantBox" presStyleCnt="0"/>
      <dgm:spPr/>
    </dgm:pt>
    <dgm:pt modelId="{61FBD778-1E46-412F-8678-E7BE9CA349CA}" type="pres">
      <dgm:prSet presAssocID="{44AFB53E-BFBA-45AE-B3E3-CBDB5C868DD5}" presName="childTextBox" presStyleLbl="fgAccFollowNode1" presStyleIdx="0" presStyleCnt="4">
        <dgm:presLayoutVars>
          <dgm:bulletEnabled val="1"/>
        </dgm:presLayoutVars>
      </dgm:prSet>
      <dgm:spPr/>
      <dgm:t>
        <a:bodyPr/>
        <a:lstStyle/>
        <a:p>
          <a:endParaRPr lang="zh-CN" altLang="en-US"/>
        </a:p>
      </dgm:t>
    </dgm:pt>
    <dgm:pt modelId="{6663DC87-D8B2-48B9-93ED-62707C851E09}" type="pres">
      <dgm:prSet presAssocID="{D7501899-B570-40F3-B49E-3A6C74A69250}" presName="childTextBox" presStyleLbl="fgAccFollowNode1" presStyleIdx="1" presStyleCnt="4">
        <dgm:presLayoutVars>
          <dgm:bulletEnabled val="1"/>
        </dgm:presLayoutVars>
      </dgm:prSet>
      <dgm:spPr/>
      <dgm:t>
        <a:bodyPr/>
        <a:lstStyle/>
        <a:p>
          <a:endParaRPr lang="zh-CN" altLang="en-US"/>
        </a:p>
      </dgm:t>
    </dgm:pt>
    <dgm:pt modelId="{2900F34A-82FE-4232-9F8C-9B1B90EBE335}" type="pres">
      <dgm:prSet presAssocID="{1D2E34AD-F35E-464D-A292-1AA83751EEBB}" presName="sp" presStyleCnt="0"/>
      <dgm:spPr/>
    </dgm:pt>
    <dgm:pt modelId="{DEF0C8DE-C377-4BC3-84DD-74462D7C7BF5}" type="pres">
      <dgm:prSet presAssocID="{561DF967-5FD0-4C61-9807-1A7C97EB0EFC}" presName="arrowAndChildren" presStyleCnt="0"/>
      <dgm:spPr/>
    </dgm:pt>
    <dgm:pt modelId="{3F89B16D-9D92-4F71-8D7A-0C45E9FB3C8C}" type="pres">
      <dgm:prSet presAssocID="{561DF967-5FD0-4C61-9807-1A7C97EB0EFC}" presName="parentTextArrow" presStyleLbl="node1" presStyleIdx="0" presStyleCnt="2"/>
      <dgm:spPr/>
      <dgm:t>
        <a:bodyPr/>
        <a:lstStyle/>
        <a:p>
          <a:endParaRPr lang="zh-CN" altLang="en-US"/>
        </a:p>
      </dgm:t>
    </dgm:pt>
    <dgm:pt modelId="{38E3FD18-77C4-4C0E-84A9-62D1E148710C}" type="pres">
      <dgm:prSet presAssocID="{561DF967-5FD0-4C61-9807-1A7C97EB0EFC}" presName="arrow" presStyleLbl="node1" presStyleIdx="1" presStyleCnt="2"/>
      <dgm:spPr/>
      <dgm:t>
        <a:bodyPr/>
        <a:lstStyle/>
        <a:p>
          <a:endParaRPr lang="zh-CN" altLang="en-US"/>
        </a:p>
      </dgm:t>
    </dgm:pt>
    <dgm:pt modelId="{48FFE97C-D631-4A60-BB62-56AB5A064E67}" type="pres">
      <dgm:prSet presAssocID="{561DF967-5FD0-4C61-9807-1A7C97EB0EFC}" presName="descendantArrow" presStyleCnt="0"/>
      <dgm:spPr/>
    </dgm:pt>
    <dgm:pt modelId="{602388B9-F5D8-4048-BACA-9B58E214FA2E}" type="pres">
      <dgm:prSet presAssocID="{049BE765-AF17-4926-AEDE-973CC50F8478}" presName="childTextArrow" presStyleLbl="fgAccFollowNode1" presStyleIdx="2" presStyleCnt="4">
        <dgm:presLayoutVars>
          <dgm:bulletEnabled val="1"/>
        </dgm:presLayoutVars>
      </dgm:prSet>
      <dgm:spPr/>
      <dgm:t>
        <a:bodyPr/>
        <a:lstStyle/>
        <a:p>
          <a:endParaRPr lang="zh-CN" altLang="en-US"/>
        </a:p>
      </dgm:t>
    </dgm:pt>
    <dgm:pt modelId="{90888A01-E985-47FE-8C20-F04B52C45E10}" type="pres">
      <dgm:prSet presAssocID="{00127F1E-D032-4164-B15A-579B61983F1D}" presName="childTextArrow" presStyleLbl="fgAccFollowNode1" presStyleIdx="3" presStyleCnt="4">
        <dgm:presLayoutVars>
          <dgm:bulletEnabled val="1"/>
        </dgm:presLayoutVars>
      </dgm:prSet>
      <dgm:spPr/>
      <dgm:t>
        <a:bodyPr/>
        <a:lstStyle/>
        <a:p>
          <a:endParaRPr lang="zh-CN" altLang="en-US"/>
        </a:p>
      </dgm:t>
    </dgm:pt>
  </dgm:ptLst>
  <dgm:cxnLst>
    <dgm:cxn modelId="{1354DF64-A98C-4821-B416-63142B52A5D0}" type="presOf" srcId="{D7501899-B570-40F3-B49E-3A6C74A69250}" destId="{6663DC87-D8B2-48B9-93ED-62707C851E09}" srcOrd="0" destOrd="0" presId="urn:microsoft.com/office/officeart/2005/8/layout/process4"/>
    <dgm:cxn modelId="{C787168F-126F-419C-BF72-FF464A75D5FE}" type="presOf" srcId="{561DF967-5FD0-4C61-9807-1A7C97EB0EFC}" destId="{38E3FD18-77C4-4C0E-84A9-62D1E148710C}" srcOrd="1" destOrd="0" presId="urn:microsoft.com/office/officeart/2005/8/layout/process4"/>
    <dgm:cxn modelId="{9C87464F-1235-4BA1-9745-67C6DA1CD358}" type="presOf" srcId="{049BE765-AF17-4926-AEDE-973CC50F8478}" destId="{602388B9-F5D8-4048-BACA-9B58E214FA2E}" srcOrd="0" destOrd="0" presId="urn:microsoft.com/office/officeart/2005/8/layout/process4"/>
    <dgm:cxn modelId="{3488E3A7-88DB-4E6A-B4C8-23445800CDDA}" type="presOf" srcId="{561DF967-5FD0-4C61-9807-1A7C97EB0EFC}" destId="{3F89B16D-9D92-4F71-8D7A-0C45E9FB3C8C}" srcOrd="0" destOrd="0" presId="urn:microsoft.com/office/officeart/2005/8/layout/process4"/>
    <dgm:cxn modelId="{BEAD9EDA-9B90-4672-AED7-0D18DD6885EE}" srcId="{561DF967-5FD0-4C61-9807-1A7C97EB0EFC}" destId="{00127F1E-D032-4164-B15A-579B61983F1D}" srcOrd="1" destOrd="0" parTransId="{2B046C76-85A5-40DD-B024-F5A05A0CA3B4}" sibTransId="{010EDF59-FEC0-4824-96AB-46CE5B6DCAE4}"/>
    <dgm:cxn modelId="{67D77B7F-D161-4348-86AB-7E2D4E45833D}" type="presOf" srcId="{F3E8986F-039C-4644-96A8-00BDBFE31C41}" destId="{9C78A1AC-8C7C-4C50-93B9-F3703983893F}" srcOrd="1" destOrd="0" presId="urn:microsoft.com/office/officeart/2005/8/layout/process4"/>
    <dgm:cxn modelId="{03E5B834-8FBE-4C7A-A511-22FAB2F3FE20}" type="presOf" srcId="{44AFB53E-BFBA-45AE-B3E3-CBDB5C868DD5}" destId="{61FBD778-1E46-412F-8678-E7BE9CA349CA}" srcOrd="0" destOrd="0" presId="urn:microsoft.com/office/officeart/2005/8/layout/process4"/>
    <dgm:cxn modelId="{FD3C0CFE-50A8-4E7D-97CE-F40097D1ABC7}" srcId="{E91CF781-0438-42B6-A5AF-079CFF2FD656}" destId="{F3E8986F-039C-4644-96A8-00BDBFE31C41}" srcOrd="1" destOrd="0" parTransId="{F8920687-064E-4E8A-8192-BF2B0752818F}" sibTransId="{61D74503-A998-439F-9750-2C11DBB6B3ED}"/>
    <dgm:cxn modelId="{B800329B-7F5E-4786-9A50-08D89D335143}" type="presOf" srcId="{E91CF781-0438-42B6-A5AF-079CFF2FD656}" destId="{4A6B7CE6-132F-40A8-8143-4E366C1DAD6A}" srcOrd="0" destOrd="0" presId="urn:microsoft.com/office/officeart/2005/8/layout/process4"/>
    <dgm:cxn modelId="{52EF82B2-4047-419D-BD59-BBA4C5C32284}" type="presOf" srcId="{00127F1E-D032-4164-B15A-579B61983F1D}" destId="{90888A01-E985-47FE-8C20-F04B52C45E10}" srcOrd="0" destOrd="0" presId="urn:microsoft.com/office/officeart/2005/8/layout/process4"/>
    <dgm:cxn modelId="{32F1C3DF-EA5F-40BB-91DD-18CFD3A6A14E}" srcId="{F3E8986F-039C-4644-96A8-00BDBFE31C41}" destId="{44AFB53E-BFBA-45AE-B3E3-CBDB5C868DD5}" srcOrd="0" destOrd="0" parTransId="{3DE5B3A8-666E-4F80-BA4B-63D739895396}" sibTransId="{706025E5-55C5-4DF2-B3FE-F97F33CB8829}"/>
    <dgm:cxn modelId="{DDB080AE-5A2B-4C53-A140-04F2D7CCDF91}" srcId="{F3E8986F-039C-4644-96A8-00BDBFE31C41}" destId="{D7501899-B570-40F3-B49E-3A6C74A69250}" srcOrd="1" destOrd="0" parTransId="{FABDE888-8F79-4DDE-9BAB-62C938B41C9F}" sibTransId="{D6AEB691-BFF0-455B-AD30-3963EFAFA0A7}"/>
    <dgm:cxn modelId="{2F2D0ADF-ADDD-4DE7-848A-D5A075C91B9E}" type="presOf" srcId="{F3E8986F-039C-4644-96A8-00BDBFE31C41}" destId="{86525DA7-02B9-4263-A07C-1E59251417BD}" srcOrd="0" destOrd="0" presId="urn:microsoft.com/office/officeart/2005/8/layout/process4"/>
    <dgm:cxn modelId="{62B3BFF6-1DDB-453D-BF2B-43B2BC0F0E71}" srcId="{561DF967-5FD0-4C61-9807-1A7C97EB0EFC}" destId="{049BE765-AF17-4926-AEDE-973CC50F8478}" srcOrd="0" destOrd="0" parTransId="{9CA47339-E54A-4BC4-B85C-9C8EAD1C5FD0}" sibTransId="{C9A50800-83A4-4763-9BC8-3CAC257C2FF3}"/>
    <dgm:cxn modelId="{B6AC02FE-FB85-487A-9150-46AB6D43CD89}" srcId="{E91CF781-0438-42B6-A5AF-079CFF2FD656}" destId="{561DF967-5FD0-4C61-9807-1A7C97EB0EFC}" srcOrd="0" destOrd="0" parTransId="{F1A4419C-BDBE-44D2-AC9D-5EC557C0ECF7}" sibTransId="{1D2E34AD-F35E-464D-A292-1AA83751EEBB}"/>
    <dgm:cxn modelId="{C617FB95-6B2C-4210-B485-BDD22C3D5A25}" type="presParOf" srcId="{4A6B7CE6-132F-40A8-8143-4E366C1DAD6A}" destId="{889DA600-1DEC-463C-B78F-584F57F4946D}" srcOrd="0" destOrd="0" presId="urn:microsoft.com/office/officeart/2005/8/layout/process4"/>
    <dgm:cxn modelId="{83C1EDEB-D6BF-4E1F-8ADC-D7EA6236C8FF}" type="presParOf" srcId="{889DA600-1DEC-463C-B78F-584F57F4946D}" destId="{86525DA7-02B9-4263-A07C-1E59251417BD}" srcOrd="0" destOrd="0" presId="urn:microsoft.com/office/officeart/2005/8/layout/process4"/>
    <dgm:cxn modelId="{8D99CF78-94B9-4712-B905-0308FA0436EE}" type="presParOf" srcId="{889DA600-1DEC-463C-B78F-584F57F4946D}" destId="{9C78A1AC-8C7C-4C50-93B9-F3703983893F}" srcOrd="1" destOrd="0" presId="urn:microsoft.com/office/officeart/2005/8/layout/process4"/>
    <dgm:cxn modelId="{E1184522-5DB9-44F3-9D12-8DB3BB954B4D}" type="presParOf" srcId="{889DA600-1DEC-463C-B78F-584F57F4946D}" destId="{E319D8A4-1EDF-4FA6-93FD-E5A701C429D2}" srcOrd="2" destOrd="0" presId="urn:microsoft.com/office/officeart/2005/8/layout/process4"/>
    <dgm:cxn modelId="{8599BD74-16AF-466B-9197-FE7C4BAB0FED}" type="presParOf" srcId="{E319D8A4-1EDF-4FA6-93FD-E5A701C429D2}" destId="{61FBD778-1E46-412F-8678-E7BE9CA349CA}" srcOrd="0" destOrd="0" presId="urn:microsoft.com/office/officeart/2005/8/layout/process4"/>
    <dgm:cxn modelId="{D2803819-17D3-435A-A004-1C35B7D02D43}" type="presParOf" srcId="{E319D8A4-1EDF-4FA6-93FD-E5A701C429D2}" destId="{6663DC87-D8B2-48B9-93ED-62707C851E09}" srcOrd="1" destOrd="0" presId="urn:microsoft.com/office/officeart/2005/8/layout/process4"/>
    <dgm:cxn modelId="{F7E6CC20-25FB-4198-9ACD-3E6B721EDE18}" type="presParOf" srcId="{4A6B7CE6-132F-40A8-8143-4E366C1DAD6A}" destId="{2900F34A-82FE-4232-9F8C-9B1B90EBE335}" srcOrd="1" destOrd="0" presId="urn:microsoft.com/office/officeart/2005/8/layout/process4"/>
    <dgm:cxn modelId="{BB6F42CE-DE16-4274-A36A-8956642481AC}" type="presParOf" srcId="{4A6B7CE6-132F-40A8-8143-4E366C1DAD6A}" destId="{DEF0C8DE-C377-4BC3-84DD-74462D7C7BF5}" srcOrd="2" destOrd="0" presId="urn:microsoft.com/office/officeart/2005/8/layout/process4"/>
    <dgm:cxn modelId="{A54D47EA-0348-4A83-B0D5-A38AB17ADF94}" type="presParOf" srcId="{DEF0C8DE-C377-4BC3-84DD-74462D7C7BF5}" destId="{3F89B16D-9D92-4F71-8D7A-0C45E9FB3C8C}" srcOrd="0" destOrd="0" presId="urn:microsoft.com/office/officeart/2005/8/layout/process4"/>
    <dgm:cxn modelId="{BB3F95ED-A2B7-4DEA-842F-0E9DF3DDDEC9}" type="presParOf" srcId="{DEF0C8DE-C377-4BC3-84DD-74462D7C7BF5}" destId="{38E3FD18-77C4-4C0E-84A9-62D1E148710C}" srcOrd="1" destOrd="0" presId="urn:microsoft.com/office/officeart/2005/8/layout/process4"/>
    <dgm:cxn modelId="{0C5515DE-308A-421E-B5D7-755CDDB39833}" type="presParOf" srcId="{DEF0C8DE-C377-4BC3-84DD-74462D7C7BF5}" destId="{48FFE97C-D631-4A60-BB62-56AB5A064E67}" srcOrd="2" destOrd="0" presId="urn:microsoft.com/office/officeart/2005/8/layout/process4"/>
    <dgm:cxn modelId="{2F2A1B81-4918-4862-BAE2-DCDC809B975C}" type="presParOf" srcId="{48FFE97C-D631-4A60-BB62-56AB5A064E67}" destId="{602388B9-F5D8-4048-BACA-9B58E214FA2E}" srcOrd="0" destOrd="0" presId="urn:microsoft.com/office/officeart/2005/8/layout/process4"/>
    <dgm:cxn modelId="{01136ABD-C757-46DD-B71E-5247F0B40A80}" type="presParOf" srcId="{48FFE97C-D631-4A60-BB62-56AB5A064E67}" destId="{90888A01-E985-47FE-8C20-F04B52C45E10}" srcOrd="1" destOrd="0" presId="urn:microsoft.com/office/officeart/2005/8/layout/process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6CEBE2-25D4-405C-BA1D-15A5FE70D9F8}" type="doc">
      <dgm:prSet loTypeId="urn:microsoft.com/office/officeart/2005/8/layout/hierarchy3" loCatId="list" qsTypeId="urn:microsoft.com/office/officeart/2005/8/quickstyle/3d2" qsCatId="3D" csTypeId="urn:microsoft.com/office/officeart/2005/8/colors/accent1_2" csCatId="accent1" phldr="1"/>
      <dgm:spPr/>
      <dgm:t>
        <a:bodyPr/>
        <a:lstStyle/>
        <a:p>
          <a:endParaRPr lang="zh-CN" altLang="en-US"/>
        </a:p>
      </dgm:t>
    </dgm:pt>
    <dgm:pt modelId="{F8DF7BD8-8E10-4B6E-A76A-BF62C410200B}">
      <dgm:prSet/>
      <dgm:spPr/>
      <dgm:t>
        <a:bodyPr/>
        <a:lstStyle/>
        <a:p>
          <a:pPr rtl="0"/>
          <a:r>
            <a:rPr lang="zh-CN" b="1" i="0" baseline="0" dirty="0" smtClean="0"/>
            <a:t>报告主体</a:t>
          </a:r>
          <a:endParaRPr lang="en-US" b="1" i="0" baseline="0" dirty="0"/>
        </a:p>
      </dgm:t>
    </dgm:pt>
    <dgm:pt modelId="{253901AA-3CC0-4C4A-B545-9FF3A91FE71D}" cxnId="{32A90F9E-76F7-4448-91BF-BB3259964333}" type="parTrans">
      <dgm:prSet/>
      <dgm:spPr/>
      <dgm:t>
        <a:bodyPr/>
        <a:lstStyle/>
        <a:p>
          <a:endParaRPr lang="zh-CN" altLang="en-US"/>
        </a:p>
      </dgm:t>
    </dgm:pt>
    <dgm:pt modelId="{BD037522-7D6F-4E4B-9D2A-8F16ACAB75CD}" cxnId="{32A90F9E-76F7-4448-91BF-BB3259964333}" type="sibTrans">
      <dgm:prSet/>
      <dgm:spPr/>
      <dgm:t>
        <a:bodyPr/>
        <a:lstStyle/>
        <a:p>
          <a:endParaRPr lang="zh-CN" altLang="en-US"/>
        </a:p>
      </dgm:t>
    </dgm:pt>
    <dgm:pt modelId="{95B410EF-55A3-4FD3-BA3A-2AFB3A1F1171}">
      <dgm:prSet/>
      <dgm:spPr/>
      <dgm:t>
        <a:bodyPr/>
        <a:lstStyle/>
        <a:p>
          <a:pPr rtl="0"/>
          <a:r>
            <a:rPr lang="zh-CN" b="1" i="0" baseline="0" dirty="0" smtClean="0"/>
            <a:t>数据来源</a:t>
          </a:r>
          <a:endParaRPr lang="en-US" b="1" i="0" baseline="0" dirty="0"/>
        </a:p>
      </dgm:t>
    </dgm:pt>
    <dgm:pt modelId="{F6C5B205-6B69-4343-9B84-FBC7B3F74D90}" cxnId="{A7E723B7-186C-47FF-A327-80EF45693671}" type="parTrans">
      <dgm:prSet/>
      <dgm:spPr/>
      <dgm:t>
        <a:bodyPr/>
        <a:lstStyle/>
        <a:p>
          <a:endParaRPr lang="zh-CN" altLang="en-US"/>
        </a:p>
      </dgm:t>
    </dgm:pt>
    <dgm:pt modelId="{88B9F1A6-F317-470E-9DDE-A09D1F9F8B25}" cxnId="{A7E723B7-186C-47FF-A327-80EF45693671}" type="sibTrans">
      <dgm:prSet/>
      <dgm:spPr/>
      <dgm:t>
        <a:bodyPr/>
        <a:lstStyle/>
        <a:p>
          <a:endParaRPr lang="zh-CN" altLang="en-US"/>
        </a:p>
      </dgm:t>
    </dgm:pt>
    <dgm:pt modelId="{D79AAC22-22CB-46C5-B8DD-C8B1DF45EE82}">
      <dgm:prSet/>
      <dgm:spPr/>
      <dgm:t>
        <a:bodyPr/>
        <a:lstStyle/>
        <a:p>
          <a:pPr rtl="0"/>
          <a:r>
            <a:rPr lang="zh-CN" b="1" i="0" baseline="0" dirty="0" smtClean="0"/>
            <a:t>报告手段</a:t>
          </a:r>
          <a:endParaRPr lang="en-US" b="1" i="0" baseline="0" dirty="0"/>
        </a:p>
      </dgm:t>
    </dgm:pt>
    <dgm:pt modelId="{0019E3A0-DD11-431A-8366-1472623B9CE0}" cxnId="{6562AD35-70AE-4C3A-9900-B187B806906E}" type="parTrans">
      <dgm:prSet/>
      <dgm:spPr/>
      <dgm:t>
        <a:bodyPr/>
        <a:lstStyle/>
        <a:p>
          <a:endParaRPr lang="zh-CN" altLang="en-US"/>
        </a:p>
      </dgm:t>
    </dgm:pt>
    <dgm:pt modelId="{2389C328-6FC6-4978-8988-D1307D2A7354}" cxnId="{6562AD35-70AE-4C3A-9900-B187B806906E}" type="sibTrans">
      <dgm:prSet/>
      <dgm:spPr/>
      <dgm:t>
        <a:bodyPr/>
        <a:lstStyle/>
        <a:p>
          <a:endParaRPr lang="zh-CN" altLang="en-US"/>
        </a:p>
      </dgm:t>
    </dgm:pt>
    <dgm:pt modelId="{077798F6-F0A3-4ACB-AE7E-3164A3C9F223}" type="pres">
      <dgm:prSet presAssocID="{026CEBE2-25D4-405C-BA1D-15A5FE70D9F8}" presName="diagram" presStyleCnt="0">
        <dgm:presLayoutVars>
          <dgm:chPref val="1"/>
          <dgm:dir/>
          <dgm:animOne val="branch"/>
          <dgm:animLvl val="lvl"/>
          <dgm:resizeHandles/>
        </dgm:presLayoutVars>
      </dgm:prSet>
      <dgm:spPr/>
      <dgm:t>
        <a:bodyPr/>
        <a:lstStyle/>
        <a:p>
          <a:endParaRPr lang="zh-CN" altLang="en-US"/>
        </a:p>
      </dgm:t>
    </dgm:pt>
    <dgm:pt modelId="{4EBE744F-E3EF-40EA-97D9-4A39175D0D04}" type="pres">
      <dgm:prSet presAssocID="{F8DF7BD8-8E10-4B6E-A76A-BF62C410200B}" presName="root" presStyleCnt="0"/>
      <dgm:spPr/>
    </dgm:pt>
    <dgm:pt modelId="{D5A542DB-AD55-4C94-A700-B459C61B9DBF}" type="pres">
      <dgm:prSet presAssocID="{F8DF7BD8-8E10-4B6E-A76A-BF62C410200B}" presName="rootComposite" presStyleCnt="0"/>
      <dgm:spPr/>
    </dgm:pt>
    <dgm:pt modelId="{FB0BA52E-B570-4038-90FD-40183848EA72}" type="pres">
      <dgm:prSet presAssocID="{F8DF7BD8-8E10-4B6E-A76A-BF62C410200B}" presName="rootText" presStyleLbl="node1" presStyleIdx="0" presStyleCnt="3"/>
      <dgm:spPr/>
      <dgm:t>
        <a:bodyPr/>
        <a:lstStyle/>
        <a:p>
          <a:endParaRPr lang="zh-CN" altLang="en-US"/>
        </a:p>
      </dgm:t>
    </dgm:pt>
    <dgm:pt modelId="{3C4DA907-335F-4888-9A2A-1410E884AC74}" type="pres">
      <dgm:prSet presAssocID="{F8DF7BD8-8E10-4B6E-A76A-BF62C410200B}" presName="rootConnector" presStyleLbl="node1" presStyleIdx="0" presStyleCnt="3"/>
      <dgm:spPr/>
      <dgm:t>
        <a:bodyPr/>
        <a:lstStyle/>
        <a:p>
          <a:endParaRPr lang="zh-CN" altLang="en-US"/>
        </a:p>
      </dgm:t>
    </dgm:pt>
    <dgm:pt modelId="{DF594C82-B86D-49DB-B499-C2526ACA2CBA}" type="pres">
      <dgm:prSet presAssocID="{F8DF7BD8-8E10-4B6E-A76A-BF62C410200B}" presName="childShape" presStyleCnt="0"/>
      <dgm:spPr/>
    </dgm:pt>
    <dgm:pt modelId="{7C4E0B21-8D5E-427D-97E4-3B536D8176C8}" type="pres">
      <dgm:prSet presAssocID="{95B410EF-55A3-4FD3-BA3A-2AFB3A1F1171}" presName="root" presStyleCnt="0"/>
      <dgm:spPr/>
    </dgm:pt>
    <dgm:pt modelId="{C64D9CBA-B871-4E20-BC4E-54B6643617FB}" type="pres">
      <dgm:prSet presAssocID="{95B410EF-55A3-4FD3-BA3A-2AFB3A1F1171}" presName="rootComposite" presStyleCnt="0"/>
      <dgm:spPr/>
    </dgm:pt>
    <dgm:pt modelId="{BDE5DAA4-5EC5-4A00-ADCE-F74DC7058761}" type="pres">
      <dgm:prSet presAssocID="{95B410EF-55A3-4FD3-BA3A-2AFB3A1F1171}" presName="rootText" presStyleLbl="node1" presStyleIdx="1" presStyleCnt="3"/>
      <dgm:spPr/>
      <dgm:t>
        <a:bodyPr/>
        <a:lstStyle/>
        <a:p>
          <a:endParaRPr lang="zh-CN" altLang="en-US"/>
        </a:p>
      </dgm:t>
    </dgm:pt>
    <dgm:pt modelId="{569A0EC6-F4BB-4E41-BA48-AA83630BF454}" type="pres">
      <dgm:prSet presAssocID="{95B410EF-55A3-4FD3-BA3A-2AFB3A1F1171}" presName="rootConnector" presStyleLbl="node1" presStyleIdx="1" presStyleCnt="3"/>
      <dgm:spPr/>
      <dgm:t>
        <a:bodyPr/>
        <a:lstStyle/>
        <a:p>
          <a:endParaRPr lang="zh-CN" altLang="en-US"/>
        </a:p>
      </dgm:t>
    </dgm:pt>
    <dgm:pt modelId="{11920760-784A-43E6-8BA0-EA70A94DCFE8}" type="pres">
      <dgm:prSet presAssocID="{95B410EF-55A3-4FD3-BA3A-2AFB3A1F1171}" presName="childShape" presStyleCnt="0"/>
      <dgm:spPr/>
    </dgm:pt>
    <dgm:pt modelId="{1D1598E8-7E5F-4459-9BF0-DFF70BA4AEF8}" type="pres">
      <dgm:prSet presAssocID="{D79AAC22-22CB-46C5-B8DD-C8B1DF45EE82}" presName="root" presStyleCnt="0"/>
      <dgm:spPr/>
    </dgm:pt>
    <dgm:pt modelId="{32672207-1C3A-4A94-B11A-D496591CF620}" type="pres">
      <dgm:prSet presAssocID="{D79AAC22-22CB-46C5-B8DD-C8B1DF45EE82}" presName="rootComposite" presStyleCnt="0"/>
      <dgm:spPr/>
    </dgm:pt>
    <dgm:pt modelId="{3D24B4FE-DDD3-457D-BC09-92BD8127E701}" type="pres">
      <dgm:prSet presAssocID="{D79AAC22-22CB-46C5-B8DD-C8B1DF45EE82}" presName="rootText" presStyleLbl="node1" presStyleIdx="2" presStyleCnt="3"/>
      <dgm:spPr/>
      <dgm:t>
        <a:bodyPr/>
        <a:lstStyle/>
        <a:p>
          <a:endParaRPr lang="zh-CN" altLang="en-US"/>
        </a:p>
      </dgm:t>
    </dgm:pt>
    <dgm:pt modelId="{433E83A4-E399-4042-8D40-39DCC1AFCE2C}" type="pres">
      <dgm:prSet presAssocID="{D79AAC22-22CB-46C5-B8DD-C8B1DF45EE82}" presName="rootConnector" presStyleLbl="node1" presStyleIdx="2" presStyleCnt="3"/>
      <dgm:spPr/>
      <dgm:t>
        <a:bodyPr/>
        <a:lstStyle/>
        <a:p>
          <a:endParaRPr lang="zh-CN" altLang="en-US"/>
        </a:p>
      </dgm:t>
    </dgm:pt>
    <dgm:pt modelId="{6B1AD810-A3FB-4335-870D-81899C7F1E66}" type="pres">
      <dgm:prSet presAssocID="{D79AAC22-22CB-46C5-B8DD-C8B1DF45EE82}" presName="childShape" presStyleCnt="0"/>
      <dgm:spPr/>
    </dgm:pt>
  </dgm:ptLst>
  <dgm:cxnLst>
    <dgm:cxn modelId="{A7E723B7-186C-47FF-A327-80EF45693671}" srcId="{026CEBE2-25D4-405C-BA1D-15A5FE70D9F8}" destId="{95B410EF-55A3-4FD3-BA3A-2AFB3A1F1171}" srcOrd="1" destOrd="0" parTransId="{F6C5B205-6B69-4343-9B84-FBC7B3F74D90}" sibTransId="{88B9F1A6-F317-470E-9DDE-A09D1F9F8B25}"/>
    <dgm:cxn modelId="{E38E1259-586E-4EAC-A2B0-437CF281B05E}" type="presOf" srcId="{F8DF7BD8-8E10-4B6E-A76A-BF62C410200B}" destId="{3C4DA907-335F-4888-9A2A-1410E884AC74}" srcOrd="1" destOrd="0" presId="urn:microsoft.com/office/officeart/2005/8/layout/hierarchy3"/>
    <dgm:cxn modelId="{C720F16B-DA32-4C41-A921-B8788F07D254}" type="presOf" srcId="{D79AAC22-22CB-46C5-B8DD-C8B1DF45EE82}" destId="{3D24B4FE-DDD3-457D-BC09-92BD8127E701}" srcOrd="0" destOrd="0" presId="urn:microsoft.com/office/officeart/2005/8/layout/hierarchy3"/>
    <dgm:cxn modelId="{32A90F9E-76F7-4448-91BF-BB3259964333}" srcId="{026CEBE2-25D4-405C-BA1D-15A5FE70D9F8}" destId="{F8DF7BD8-8E10-4B6E-A76A-BF62C410200B}" srcOrd="0" destOrd="0" parTransId="{253901AA-3CC0-4C4A-B545-9FF3A91FE71D}" sibTransId="{BD037522-7D6F-4E4B-9D2A-8F16ACAB75CD}"/>
    <dgm:cxn modelId="{6562AD35-70AE-4C3A-9900-B187B806906E}" srcId="{026CEBE2-25D4-405C-BA1D-15A5FE70D9F8}" destId="{D79AAC22-22CB-46C5-B8DD-C8B1DF45EE82}" srcOrd="2" destOrd="0" parTransId="{0019E3A0-DD11-431A-8366-1472623B9CE0}" sibTransId="{2389C328-6FC6-4978-8988-D1307D2A7354}"/>
    <dgm:cxn modelId="{A822C31F-329E-47B1-8ACC-91B5397CA396}" type="presOf" srcId="{F8DF7BD8-8E10-4B6E-A76A-BF62C410200B}" destId="{FB0BA52E-B570-4038-90FD-40183848EA72}" srcOrd="0" destOrd="0" presId="urn:microsoft.com/office/officeart/2005/8/layout/hierarchy3"/>
    <dgm:cxn modelId="{B51C11ED-AD0B-49E0-821A-EC7BA22B1B99}" type="presOf" srcId="{95B410EF-55A3-4FD3-BA3A-2AFB3A1F1171}" destId="{569A0EC6-F4BB-4E41-BA48-AA83630BF454}" srcOrd="1" destOrd="0" presId="urn:microsoft.com/office/officeart/2005/8/layout/hierarchy3"/>
    <dgm:cxn modelId="{E03CD5C9-4F70-42C4-AEE8-ED455DAF5A55}" type="presOf" srcId="{95B410EF-55A3-4FD3-BA3A-2AFB3A1F1171}" destId="{BDE5DAA4-5EC5-4A00-ADCE-F74DC7058761}" srcOrd="0" destOrd="0" presId="urn:microsoft.com/office/officeart/2005/8/layout/hierarchy3"/>
    <dgm:cxn modelId="{7CEDF48D-BD3C-4978-951A-A5DD255767DD}" type="presOf" srcId="{D79AAC22-22CB-46C5-B8DD-C8B1DF45EE82}" destId="{433E83A4-E399-4042-8D40-39DCC1AFCE2C}" srcOrd="1" destOrd="0" presId="urn:microsoft.com/office/officeart/2005/8/layout/hierarchy3"/>
    <dgm:cxn modelId="{416E7E9D-864D-44E3-B39C-2925C549BC63}" type="presOf" srcId="{026CEBE2-25D4-405C-BA1D-15A5FE70D9F8}" destId="{077798F6-F0A3-4ACB-AE7E-3164A3C9F223}" srcOrd="0" destOrd="0" presId="urn:microsoft.com/office/officeart/2005/8/layout/hierarchy3"/>
    <dgm:cxn modelId="{C1EE94A0-7925-4A02-8EEC-1C0F400F4393}" type="presParOf" srcId="{077798F6-F0A3-4ACB-AE7E-3164A3C9F223}" destId="{4EBE744F-E3EF-40EA-97D9-4A39175D0D04}" srcOrd="0" destOrd="0" presId="urn:microsoft.com/office/officeart/2005/8/layout/hierarchy3"/>
    <dgm:cxn modelId="{2DCE7B71-4483-4397-855A-E12A620572DE}" type="presParOf" srcId="{4EBE744F-E3EF-40EA-97D9-4A39175D0D04}" destId="{D5A542DB-AD55-4C94-A700-B459C61B9DBF}" srcOrd="0" destOrd="0" presId="urn:microsoft.com/office/officeart/2005/8/layout/hierarchy3"/>
    <dgm:cxn modelId="{6243A8C4-B206-4B50-A952-269AE0DEA2B9}" type="presParOf" srcId="{D5A542DB-AD55-4C94-A700-B459C61B9DBF}" destId="{FB0BA52E-B570-4038-90FD-40183848EA72}" srcOrd="0" destOrd="0" presId="urn:microsoft.com/office/officeart/2005/8/layout/hierarchy3"/>
    <dgm:cxn modelId="{B978F1A1-EF1C-4030-B5D2-6E64C44D200A}" type="presParOf" srcId="{D5A542DB-AD55-4C94-A700-B459C61B9DBF}" destId="{3C4DA907-335F-4888-9A2A-1410E884AC74}" srcOrd="1" destOrd="0" presId="urn:microsoft.com/office/officeart/2005/8/layout/hierarchy3"/>
    <dgm:cxn modelId="{B4D0BF48-7D5A-488A-8BC4-8D1B1DD2A8A9}" type="presParOf" srcId="{4EBE744F-E3EF-40EA-97D9-4A39175D0D04}" destId="{DF594C82-B86D-49DB-B499-C2526ACA2CBA}" srcOrd="1" destOrd="0" presId="urn:microsoft.com/office/officeart/2005/8/layout/hierarchy3"/>
    <dgm:cxn modelId="{E6B37FE9-7593-4B21-9169-738152E37184}" type="presParOf" srcId="{077798F6-F0A3-4ACB-AE7E-3164A3C9F223}" destId="{7C4E0B21-8D5E-427D-97E4-3B536D8176C8}" srcOrd="1" destOrd="0" presId="urn:microsoft.com/office/officeart/2005/8/layout/hierarchy3"/>
    <dgm:cxn modelId="{12494908-55C9-4514-9EB4-3231DE94FD8D}" type="presParOf" srcId="{7C4E0B21-8D5E-427D-97E4-3B536D8176C8}" destId="{C64D9CBA-B871-4E20-BC4E-54B6643617FB}" srcOrd="0" destOrd="0" presId="urn:microsoft.com/office/officeart/2005/8/layout/hierarchy3"/>
    <dgm:cxn modelId="{21DBB9B0-85D0-4795-976A-521E5C35376F}" type="presParOf" srcId="{C64D9CBA-B871-4E20-BC4E-54B6643617FB}" destId="{BDE5DAA4-5EC5-4A00-ADCE-F74DC7058761}" srcOrd="0" destOrd="0" presId="urn:microsoft.com/office/officeart/2005/8/layout/hierarchy3"/>
    <dgm:cxn modelId="{444DBFFA-8523-4BF4-8870-14553F9B61DE}" type="presParOf" srcId="{C64D9CBA-B871-4E20-BC4E-54B6643617FB}" destId="{569A0EC6-F4BB-4E41-BA48-AA83630BF454}" srcOrd="1" destOrd="0" presId="urn:microsoft.com/office/officeart/2005/8/layout/hierarchy3"/>
    <dgm:cxn modelId="{6181C9AE-4EA5-4E80-B70E-42DAB0B60D8E}" type="presParOf" srcId="{7C4E0B21-8D5E-427D-97E4-3B536D8176C8}" destId="{11920760-784A-43E6-8BA0-EA70A94DCFE8}" srcOrd="1" destOrd="0" presId="urn:microsoft.com/office/officeart/2005/8/layout/hierarchy3"/>
    <dgm:cxn modelId="{9D6DD0DA-8323-440A-BC36-B9A7CEF7E5E4}" type="presParOf" srcId="{077798F6-F0A3-4ACB-AE7E-3164A3C9F223}" destId="{1D1598E8-7E5F-4459-9BF0-DFF70BA4AEF8}" srcOrd="2" destOrd="0" presId="urn:microsoft.com/office/officeart/2005/8/layout/hierarchy3"/>
    <dgm:cxn modelId="{35D63A8A-703E-4807-8D3A-8B4E438FB9BE}" type="presParOf" srcId="{1D1598E8-7E5F-4459-9BF0-DFF70BA4AEF8}" destId="{32672207-1C3A-4A94-B11A-D496591CF620}" srcOrd="0" destOrd="0" presId="urn:microsoft.com/office/officeart/2005/8/layout/hierarchy3"/>
    <dgm:cxn modelId="{7B691300-1E54-413D-88E1-BB497820F895}" type="presParOf" srcId="{32672207-1C3A-4A94-B11A-D496591CF620}" destId="{3D24B4FE-DDD3-457D-BC09-92BD8127E701}" srcOrd="0" destOrd="0" presId="urn:microsoft.com/office/officeart/2005/8/layout/hierarchy3"/>
    <dgm:cxn modelId="{B3569CC5-164E-4323-93FF-C3CA5F875F3B}" type="presParOf" srcId="{32672207-1C3A-4A94-B11A-D496591CF620}" destId="{433E83A4-E399-4042-8D40-39DCC1AFCE2C}" srcOrd="1" destOrd="0" presId="urn:microsoft.com/office/officeart/2005/8/layout/hierarchy3"/>
    <dgm:cxn modelId="{61AA86F1-E669-485F-A9BF-3DBCDA2771BE}" type="presParOf" srcId="{1D1598E8-7E5F-4459-9BF0-DFF70BA4AEF8}" destId="{6B1AD810-A3FB-4335-870D-81899C7F1E66}" srcOrd="1"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91CF781-0438-42B6-A5AF-079CFF2FD656}" type="doc">
      <dgm:prSet loTypeId="urn:microsoft.com/office/officeart/2005/8/layout/process4" loCatId="process" qsTypeId="urn:microsoft.com/office/officeart/2005/8/quickstyle/simple1" qsCatId="simple" csTypeId="urn:microsoft.com/office/officeart/2005/8/colors/colorful4" csCatId="colorful" phldr="1"/>
      <dgm:spPr/>
      <dgm:t>
        <a:bodyPr/>
        <a:lstStyle/>
        <a:p>
          <a:endParaRPr lang="zh-CN" altLang="en-US"/>
        </a:p>
      </dgm:t>
    </dgm:pt>
    <dgm:pt modelId="{44AFB53E-BFBA-45AE-B3E3-CBDB5C868DD5}">
      <dgm:prSet custT="1"/>
      <dgm:spPr/>
      <dgm:t>
        <a:bodyPr/>
        <a:lstStyle/>
        <a:p>
          <a:pPr rtl="0"/>
          <a:r>
            <a:rPr lang="zh-CN" sz="2000" dirty="0" smtClean="0"/>
            <a:t>将编制办法内化到系统设置里，保证了编制过程的规范性，提高自下而上的逐级编制效率</a:t>
          </a:r>
          <a:endParaRPr lang="zh-CN" altLang="en-US" sz="2000" b="1" dirty="0"/>
        </a:p>
      </dgm:t>
    </dgm:pt>
    <dgm:pt modelId="{3DE5B3A8-666E-4F80-BA4B-63D739895396}" cxnId="{32F1C3DF-EA5F-40BB-91DD-18CFD3A6A14E}" type="parTrans">
      <dgm:prSet/>
      <dgm:spPr/>
      <dgm:t>
        <a:bodyPr/>
        <a:lstStyle/>
        <a:p>
          <a:endParaRPr lang="zh-CN" altLang="en-US"/>
        </a:p>
      </dgm:t>
    </dgm:pt>
    <dgm:pt modelId="{706025E5-55C5-4DF2-B3FE-F97F33CB8829}" cxnId="{32F1C3DF-EA5F-40BB-91DD-18CFD3A6A14E}" type="sibTrans">
      <dgm:prSet/>
      <dgm:spPr/>
      <dgm:t>
        <a:bodyPr/>
        <a:lstStyle/>
        <a:p>
          <a:endParaRPr lang="zh-CN" altLang="en-US"/>
        </a:p>
      </dgm:t>
    </dgm:pt>
    <dgm:pt modelId="{561DF967-5FD0-4C61-9807-1A7C97EB0EFC}">
      <dgm:prSet custT="1"/>
      <dgm:spPr/>
      <dgm:t>
        <a:bodyPr/>
        <a:lstStyle/>
        <a:p>
          <a:pPr rtl="0"/>
          <a:r>
            <a:rPr lang="zh-CN" sz="2000" dirty="0" smtClean="0"/>
            <a:t>试编阶段，</a:t>
          </a:r>
          <a:r>
            <a:rPr lang="zh-CN" altLang="en-US" sz="2000" dirty="0" smtClean="0"/>
            <a:t>全部</a:t>
          </a:r>
          <a:r>
            <a:rPr lang="zh-CN" sz="2000" dirty="0" smtClean="0"/>
            <a:t>通过手工进行</a:t>
          </a:r>
          <a:endParaRPr lang="en-US" sz="2000" b="1" dirty="0"/>
        </a:p>
      </dgm:t>
    </dgm:pt>
    <dgm:pt modelId="{F1A4419C-BDBE-44D2-AC9D-5EC557C0ECF7}" cxnId="{B6AC02FE-FB85-487A-9150-46AB6D43CD89}" type="parTrans">
      <dgm:prSet/>
      <dgm:spPr/>
      <dgm:t>
        <a:bodyPr/>
        <a:lstStyle/>
        <a:p>
          <a:endParaRPr lang="zh-CN" altLang="en-US"/>
        </a:p>
      </dgm:t>
    </dgm:pt>
    <dgm:pt modelId="{1D2E34AD-F35E-464D-A292-1AA83751EEBB}" cxnId="{B6AC02FE-FB85-487A-9150-46AB6D43CD89}" type="sibTrans">
      <dgm:prSet/>
      <dgm:spPr/>
      <dgm:t>
        <a:bodyPr/>
        <a:lstStyle/>
        <a:p>
          <a:endParaRPr lang="zh-CN" altLang="en-US"/>
        </a:p>
      </dgm:t>
    </dgm:pt>
    <dgm:pt modelId="{BAC2A427-C0E2-45D5-B7E7-8AC663E858D9}">
      <dgm:prSet custT="1"/>
      <dgm:spPr/>
      <dgm:t>
        <a:bodyPr/>
        <a:lstStyle/>
        <a:p>
          <a:pPr rtl="0"/>
          <a:r>
            <a:rPr lang="zh-CN" sz="2000" dirty="0" smtClean="0"/>
            <a:t>财政部门</a:t>
          </a:r>
          <a:r>
            <a:rPr lang="zh-CN" altLang="en-US" sz="2000" dirty="0" smtClean="0"/>
            <a:t>手工进行</a:t>
          </a:r>
          <a:r>
            <a:rPr lang="zh-CN" sz="2000" dirty="0" smtClean="0"/>
            <a:t>大量的数据转换、合并、数据补充工作</a:t>
          </a:r>
          <a:endParaRPr lang="en-US" sz="2000" b="1" dirty="0"/>
        </a:p>
      </dgm:t>
    </dgm:pt>
    <dgm:pt modelId="{A355B8E9-3E0A-4159-9D48-9607CF98654B}" cxnId="{CD730B26-5378-4780-ADCD-9DACAA678538}" type="parTrans">
      <dgm:prSet/>
      <dgm:spPr/>
      <dgm:t>
        <a:bodyPr/>
        <a:lstStyle/>
        <a:p>
          <a:endParaRPr lang="zh-CN" altLang="en-US"/>
        </a:p>
      </dgm:t>
    </dgm:pt>
    <dgm:pt modelId="{366AC51A-2BD5-4986-A09A-96CB362152B7}" cxnId="{CD730B26-5378-4780-ADCD-9DACAA678538}" type="sibTrans">
      <dgm:prSet/>
      <dgm:spPr/>
      <dgm:t>
        <a:bodyPr/>
        <a:lstStyle/>
        <a:p>
          <a:endParaRPr lang="zh-CN" altLang="en-US"/>
        </a:p>
      </dgm:t>
    </dgm:pt>
    <dgm:pt modelId="{F3E8986F-039C-4644-96A8-00BDBFE31C41}">
      <dgm:prSet custT="1"/>
      <dgm:spPr/>
      <dgm:t>
        <a:bodyPr/>
        <a:lstStyle/>
        <a:p>
          <a:pPr rtl="0"/>
          <a:r>
            <a:rPr lang="zh-CN" sz="2000" dirty="0" smtClean="0"/>
            <a:t>试点阶段，财政部统一建设开发政府财务报告编制信息系统</a:t>
          </a:r>
          <a:endParaRPr lang="zh-CN" altLang="en-US" sz="2000" b="1" dirty="0"/>
        </a:p>
      </dgm:t>
    </dgm:pt>
    <dgm:pt modelId="{61D74503-A998-439F-9750-2C11DBB6B3ED}" cxnId="{FD3C0CFE-50A8-4E7D-97CE-F40097D1ABC7}" type="sibTrans">
      <dgm:prSet/>
      <dgm:spPr/>
      <dgm:t>
        <a:bodyPr/>
        <a:lstStyle/>
        <a:p>
          <a:endParaRPr lang="zh-CN" altLang="en-US"/>
        </a:p>
      </dgm:t>
    </dgm:pt>
    <dgm:pt modelId="{F8920687-064E-4E8A-8192-BF2B0752818F}" cxnId="{FD3C0CFE-50A8-4E7D-97CE-F40097D1ABC7}" type="parTrans">
      <dgm:prSet/>
      <dgm:spPr/>
      <dgm:t>
        <a:bodyPr/>
        <a:lstStyle/>
        <a:p>
          <a:endParaRPr lang="zh-CN" altLang="en-US"/>
        </a:p>
      </dgm:t>
    </dgm:pt>
    <dgm:pt modelId="{4A6B7CE6-132F-40A8-8143-4E366C1DAD6A}" type="pres">
      <dgm:prSet presAssocID="{E91CF781-0438-42B6-A5AF-079CFF2FD656}" presName="Name0" presStyleCnt="0">
        <dgm:presLayoutVars>
          <dgm:dir/>
          <dgm:animLvl val="lvl"/>
          <dgm:resizeHandles val="exact"/>
        </dgm:presLayoutVars>
      </dgm:prSet>
      <dgm:spPr/>
      <dgm:t>
        <a:bodyPr/>
        <a:lstStyle/>
        <a:p>
          <a:endParaRPr lang="zh-CN" altLang="en-US"/>
        </a:p>
      </dgm:t>
    </dgm:pt>
    <dgm:pt modelId="{889DA600-1DEC-463C-B78F-584F57F4946D}" type="pres">
      <dgm:prSet presAssocID="{F3E8986F-039C-4644-96A8-00BDBFE31C41}" presName="boxAndChildren" presStyleCnt="0"/>
      <dgm:spPr/>
    </dgm:pt>
    <dgm:pt modelId="{86525DA7-02B9-4263-A07C-1E59251417BD}" type="pres">
      <dgm:prSet presAssocID="{F3E8986F-039C-4644-96A8-00BDBFE31C41}" presName="parentTextBox" presStyleLbl="node1" presStyleIdx="0" presStyleCnt="2"/>
      <dgm:spPr/>
      <dgm:t>
        <a:bodyPr/>
        <a:lstStyle/>
        <a:p>
          <a:endParaRPr lang="zh-CN" altLang="en-US"/>
        </a:p>
      </dgm:t>
    </dgm:pt>
    <dgm:pt modelId="{9C78A1AC-8C7C-4C50-93B9-F3703983893F}" type="pres">
      <dgm:prSet presAssocID="{F3E8986F-039C-4644-96A8-00BDBFE31C41}" presName="entireBox" presStyleLbl="node1" presStyleIdx="0" presStyleCnt="2"/>
      <dgm:spPr/>
      <dgm:t>
        <a:bodyPr/>
        <a:lstStyle/>
        <a:p>
          <a:endParaRPr lang="zh-CN" altLang="en-US"/>
        </a:p>
      </dgm:t>
    </dgm:pt>
    <dgm:pt modelId="{E319D8A4-1EDF-4FA6-93FD-E5A701C429D2}" type="pres">
      <dgm:prSet presAssocID="{F3E8986F-039C-4644-96A8-00BDBFE31C41}" presName="descendantBox" presStyleCnt="0"/>
      <dgm:spPr/>
    </dgm:pt>
    <dgm:pt modelId="{61FBD778-1E46-412F-8678-E7BE9CA349CA}" type="pres">
      <dgm:prSet presAssocID="{44AFB53E-BFBA-45AE-B3E3-CBDB5C868DD5}" presName="childTextBox" presStyleLbl="fgAccFollowNode1" presStyleIdx="0" presStyleCnt="2">
        <dgm:presLayoutVars>
          <dgm:bulletEnabled val="1"/>
        </dgm:presLayoutVars>
      </dgm:prSet>
      <dgm:spPr/>
      <dgm:t>
        <a:bodyPr/>
        <a:lstStyle/>
        <a:p>
          <a:endParaRPr lang="zh-CN" altLang="en-US"/>
        </a:p>
      </dgm:t>
    </dgm:pt>
    <dgm:pt modelId="{2900F34A-82FE-4232-9F8C-9B1B90EBE335}" type="pres">
      <dgm:prSet presAssocID="{1D2E34AD-F35E-464D-A292-1AA83751EEBB}" presName="sp" presStyleCnt="0"/>
      <dgm:spPr/>
    </dgm:pt>
    <dgm:pt modelId="{DEF0C8DE-C377-4BC3-84DD-74462D7C7BF5}" type="pres">
      <dgm:prSet presAssocID="{561DF967-5FD0-4C61-9807-1A7C97EB0EFC}" presName="arrowAndChildren" presStyleCnt="0"/>
      <dgm:spPr/>
    </dgm:pt>
    <dgm:pt modelId="{3F89B16D-9D92-4F71-8D7A-0C45E9FB3C8C}" type="pres">
      <dgm:prSet presAssocID="{561DF967-5FD0-4C61-9807-1A7C97EB0EFC}" presName="parentTextArrow" presStyleLbl="node1" presStyleIdx="0" presStyleCnt="2"/>
      <dgm:spPr/>
      <dgm:t>
        <a:bodyPr/>
        <a:lstStyle/>
        <a:p>
          <a:endParaRPr lang="zh-CN" altLang="en-US"/>
        </a:p>
      </dgm:t>
    </dgm:pt>
    <dgm:pt modelId="{38E3FD18-77C4-4C0E-84A9-62D1E148710C}" type="pres">
      <dgm:prSet presAssocID="{561DF967-5FD0-4C61-9807-1A7C97EB0EFC}" presName="arrow" presStyleLbl="node1" presStyleIdx="1" presStyleCnt="2" custScaleY="65715"/>
      <dgm:spPr/>
      <dgm:t>
        <a:bodyPr/>
        <a:lstStyle/>
        <a:p>
          <a:endParaRPr lang="zh-CN" altLang="en-US"/>
        </a:p>
      </dgm:t>
    </dgm:pt>
    <dgm:pt modelId="{48FFE97C-D631-4A60-BB62-56AB5A064E67}" type="pres">
      <dgm:prSet presAssocID="{561DF967-5FD0-4C61-9807-1A7C97EB0EFC}" presName="descendantArrow" presStyleCnt="0"/>
      <dgm:spPr/>
    </dgm:pt>
    <dgm:pt modelId="{2DC15823-22DD-4B2B-9211-BD0F013FCD62}" type="pres">
      <dgm:prSet presAssocID="{BAC2A427-C0E2-45D5-B7E7-8AC663E858D9}" presName="childTextArrow" presStyleLbl="fgAccFollowNode1" presStyleIdx="1" presStyleCnt="2" custScaleY="62443">
        <dgm:presLayoutVars>
          <dgm:bulletEnabled val="1"/>
        </dgm:presLayoutVars>
      </dgm:prSet>
      <dgm:spPr/>
      <dgm:t>
        <a:bodyPr/>
        <a:lstStyle/>
        <a:p>
          <a:endParaRPr lang="zh-CN" altLang="en-US"/>
        </a:p>
      </dgm:t>
    </dgm:pt>
  </dgm:ptLst>
  <dgm:cxnLst>
    <dgm:cxn modelId="{EB96ABF7-E402-4193-BD83-20EE4CEC1274}" type="presOf" srcId="{44AFB53E-BFBA-45AE-B3E3-CBDB5C868DD5}" destId="{61FBD778-1E46-412F-8678-E7BE9CA349CA}" srcOrd="0" destOrd="0" presId="urn:microsoft.com/office/officeart/2005/8/layout/process4"/>
    <dgm:cxn modelId="{FAA66E09-45C0-461A-B5D8-E5EA0B92CB1B}" type="presOf" srcId="{E91CF781-0438-42B6-A5AF-079CFF2FD656}" destId="{4A6B7CE6-132F-40A8-8143-4E366C1DAD6A}" srcOrd="0" destOrd="0" presId="urn:microsoft.com/office/officeart/2005/8/layout/process4"/>
    <dgm:cxn modelId="{27061420-F8C1-4DD4-9BC9-242DF36FFBB3}" type="presOf" srcId="{F3E8986F-039C-4644-96A8-00BDBFE31C41}" destId="{9C78A1AC-8C7C-4C50-93B9-F3703983893F}" srcOrd="1" destOrd="0" presId="urn:microsoft.com/office/officeart/2005/8/layout/process4"/>
    <dgm:cxn modelId="{32F1C3DF-EA5F-40BB-91DD-18CFD3A6A14E}" srcId="{F3E8986F-039C-4644-96A8-00BDBFE31C41}" destId="{44AFB53E-BFBA-45AE-B3E3-CBDB5C868DD5}" srcOrd="0" destOrd="0" parTransId="{3DE5B3A8-666E-4F80-BA4B-63D739895396}" sibTransId="{706025E5-55C5-4DF2-B3FE-F97F33CB8829}"/>
    <dgm:cxn modelId="{CDFB0E21-75BB-43A1-B41D-998EA63C5C37}" type="presOf" srcId="{F3E8986F-039C-4644-96A8-00BDBFE31C41}" destId="{86525DA7-02B9-4263-A07C-1E59251417BD}" srcOrd="0" destOrd="0" presId="urn:microsoft.com/office/officeart/2005/8/layout/process4"/>
    <dgm:cxn modelId="{799CD40B-E011-4387-B8BC-1FF648A1B80F}" type="presOf" srcId="{561DF967-5FD0-4C61-9807-1A7C97EB0EFC}" destId="{38E3FD18-77C4-4C0E-84A9-62D1E148710C}" srcOrd="1" destOrd="0" presId="urn:microsoft.com/office/officeart/2005/8/layout/process4"/>
    <dgm:cxn modelId="{0554FBE1-E0FE-4D59-B3E6-F5D3C0F56D63}" type="presOf" srcId="{561DF967-5FD0-4C61-9807-1A7C97EB0EFC}" destId="{3F89B16D-9D92-4F71-8D7A-0C45E9FB3C8C}" srcOrd="0" destOrd="0" presId="urn:microsoft.com/office/officeart/2005/8/layout/process4"/>
    <dgm:cxn modelId="{0F6EF6F3-6999-4E45-846A-56FDBBAD1EA0}" type="presOf" srcId="{BAC2A427-C0E2-45D5-B7E7-8AC663E858D9}" destId="{2DC15823-22DD-4B2B-9211-BD0F013FCD62}" srcOrd="0" destOrd="0" presId="urn:microsoft.com/office/officeart/2005/8/layout/process4"/>
    <dgm:cxn modelId="{FD3C0CFE-50A8-4E7D-97CE-F40097D1ABC7}" srcId="{E91CF781-0438-42B6-A5AF-079CFF2FD656}" destId="{F3E8986F-039C-4644-96A8-00BDBFE31C41}" srcOrd="1" destOrd="0" parTransId="{F8920687-064E-4E8A-8192-BF2B0752818F}" sibTransId="{61D74503-A998-439F-9750-2C11DBB6B3ED}"/>
    <dgm:cxn modelId="{CD730B26-5378-4780-ADCD-9DACAA678538}" srcId="{561DF967-5FD0-4C61-9807-1A7C97EB0EFC}" destId="{BAC2A427-C0E2-45D5-B7E7-8AC663E858D9}" srcOrd="0" destOrd="0" parTransId="{A355B8E9-3E0A-4159-9D48-9607CF98654B}" sibTransId="{366AC51A-2BD5-4986-A09A-96CB362152B7}"/>
    <dgm:cxn modelId="{B6AC02FE-FB85-487A-9150-46AB6D43CD89}" srcId="{E91CF781-0438-42B6-A5AF-079CFF2FD656}" destId="{561DF967-5FD0-4C61-9807-1A7C97EB0EFC}" srcOrd="0" destOrd="0" parTransId="{F1A4419C-BDBE-44D2-AC9D-5EC557C0ECF7}" sibTransId="{1D2E34AD-F35E-464D-A292-1AA83751EEBB}"/>
    <dgm:cxn modelId="{6DE32688-52FC-4E19-A710-3D919944969A}" type="presParOf" srcId="{4A6B7CE6-132F-40A8-8143-4E366C1DAD6A}" destId="{889DA600-1DEC-463C-B78F-584F57F4946D}" srcOrd="0" destOrd="0" presId="urn:microsoft.com/office/officeart/2005/8/layout/process4"/>
    <dgm:cxn modelId="{A3BE6658-CE0A-47EE-85CA-6D0EED4E4DC6}" type="presParOf" srcId="{889DA600-1DEC-463C-B78F-584F57F4946D}" destId="{86525DA7-02B9-4263-A07C-1E59251417BD}" srcOrd="0" destOrd="0" presId="urn:microsoft.com/office/officeart/2005/8/layout/process4"/>
    <dgm:cxn modelId="{524420F8-4ED7-48E4-9474-0F91EBBB3552}" type="presParOf" srcId="{889DA600-1DEC-463C-B78F-584F57F4946D}" destId="{9C78A1AC-8C7C-4C50-93B9-F3703983893F}" srcOrd="1" destOrd="0" presId="urn:microsoft.com/office/officeart/2005/8/layout/process4"/>
    <dgm:cxn modelId="{07451383-8A45-4C32-ACF3-99B11B2A2B80}" type="presParOf" srcId="{889DA600-1DEC-463C-B78F-584F57F4946D}" destId="{E319D8A4-1EDF-4FA6-93FD-E5A701C429D2}" srcOrd="2" destOrd="0" presId="urn:microsoft.com/office/officeart/2005/8/layout/process4"/>
    <dgm:cxn modelId="{FFC49D97-8C15-4B14-9DA0-280F9729DEAB}" type="presParOf" srcId="{E319D8A4-1EDF-4FA6-93FD-E5A701C429D2}" destId="{61FBD778-1E46-412F-8678-E7BE9CA349CA}" srcOrd="0" destOrd="0" presId="urn:microsoft.com/office/officeart/2005/8/layout/process4"/>
    <dgm:cxn modelId="{4E984CDD-BBE2-4871-BC52-8B765ECA8594}" type="presParOf" srcId="{4A6B7CE6-132F-40A8-8143-4E366C1DAD6A}" destId="{2900F34A-82FE-4232-9F8C-9B1B90EBE335}" srcOrd="1" destOrd="0" presId="urn:microsoft.com/office/officeart/2005/8/layout/process4"/>
    <dgm:cxn modelId="{5AE04F47-0B59-492E-991D-AE28B93664EC}" type="presParOf" srcId="{4A6B7CE6-132F-40A8-8143-4E366C1DAD6A}" destId="{DEF0C8DE-C377-4BC3-84DD-74462D7C7BF5}" srcOrd="2" destOrd="0" presId="urn:microsoft.com/office/officeart/2005/8/layout/process4"/>
    <dgm:cxn modelId="{0C73EDB0-F8A8-4CE0-8D2C-617728AABBC5}" type="presParOf" srcId="{DEF0C8DE-C377-4BC3-84DD-74462D7C7BF5}" destId="{3F89B16D-9D92-4F71-8D7A-0C45E9FB3C8C}" srcOrd="0" destOrd="0" presId="urn:microsoft.com/office/officeart/2005/8/layout/process4"/>
    <dgm:cxn modelId="{7FBDA693-59AA-4BF2-8ED3-B9B7968F7908}" type="presParOf" srcId="{DEF0C8DE-C377-4BC3-84DD-74462D7C7BF5}" destId="{38E3FD18-77C4-4C0E-84A9-62D1E148710C}" srcOrd="1" destOrd="0" presId="urn:microsoft.com/office/officeart/2005/8/layout/process4"/>
    <dgm:cxn modelId="{0B47B27C-545B-4944-8701-92F5A4D8D9FB}" type="presParOf" srcId="{DEF0C8DE-C377-4BC3-84DD-74462D7C7BF5}" destId="{48FFE97C-D631-4A60-BB62-56AB5A064E67}" srcOrd="2" destOrd="0" presId="urn:microsoft.com/office/officeart/2005/8/layout/process4"/>
    <dgm:cxn modelId="{18FF6C6D-B712-4F21-9EBE-E8B6829EB167}" type="presParOf" srcId="{48FFE97C-D631-4A60-BB62-56AB5A064E67}" destId="{2DC15823-22DD-4B2B-9211-BD0F013FCD62}" srcOrd="0" destOrd="0" presId="urn:microsoft.com/office/officeart/2005/8/layout/process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0BA52E-B570-4038-90FD-40183848EA72}">
      <dsp:nvSpPr>
        <dsp:cNvPr id="0" name=""/>
        <dsp:cNvSpPr/>
      </dsp:nvSpPr>
      <dsp:spPr>
        <a:xfrm>
          <a:off x="1289" y="7441"/>
          <a:ext cx="3018234" cy="150911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0965" tIns="67310" rIns="100965" bIns="67310" numCol="1" spcCol="1270" anchor="ctr" anchorCtr="0">
          <a:noAutofit/>
        </a:bodyPr>
        <a:lstStyle/>
        <a:p>
          <a:pPr lvl="0" algn="ctr" defTabSz="2355850" rtl="0">
            <a:lnSpc>
              <a:spcPct val="90000"/>
            </a:lnSpc>
            <a:spcBef>
              <a:spcPct val="0"/>
            </a:spcBef>
            <a:spcAft>
              <a:spcPct val="35000"/>
            </a:spcAft>
          </a:pPr>
          <a:r>
            <a:rPr lang="zh-CN" sz="5300" b="1" i="0" kern="1200" baseline="0" dirty="0" smtClean="0"/>
            <a:t>报告主体</a:t>
          </a:r>
          <a:endParaRPr lang="en-US" sz="5300" b="1" i="0" kern="1200" baseline="0" dirty="0"/>
        </a:p>
      </dsp:txBody>
      <dsp:txXfrm>
        <a:off x="45490" y="51642"/>
        <a:ext cx="2929832" cy="1420715"/>
      </dsp:txXfrm>
    </dsp:sp>
    <dsp:sp modelId="{BDE5DAA4-5EC5-4A00-ADCE-F74DC7058761}">
      <dsp:nvSpPr>
        <dsp:cNvPr id="0" name=""/>
        <dsp:cNvSpPr/>
      </dsp:nvSpPr>
      <dsp:spPr>
        <a:xfrm>
          <a:off x="3774082" y="7441"/>
          <a:ext cx="3018234" cy="150911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0965" tIns="67310" rIns="100965" bIns="67310" numCol="1" spcCol="1270" anchor="ctr" anchorCtr="0">
          <a:noAutofit/>
        </a:bodyPr>
        <a:lstStyle/>
        <a:p>
          <a:pPr lvl="0" algn="ctr" defTabSz="2355850" rtl="0">
            <a:lnSpc>
              <a:spcPct val="90000"/>
            </a:lnSpc>
            <a:spcBef>
              <a:spcPct val="0"/>
            </a:spcBef>
            <a:spcAft>
              <a:spcPct val="35000"/>
            </a:spcAft>
          </a:pPr>
          <a:r>
            <a:rPr lang="zh-CN" sz="5300" b="1" i="0" kern="1200" baseline="0" dirty="0" smtClean="0"/>
            <a:t>数据来源</a:t>
          </a:r>
          <a:endParaRPr lang="en-US" sz="5300" b="1" i="0" kern="1200" baseline="0" dirty="0"/>
        </a:p>
      </dsp:txBody>
      <dsp:txXfrm>
        <a:off x="3818283" y="51642"/>
        <a:ext cx="2929832" cy="1420715"/>
      </dsp:txXfrm>
    </dsp:sp>
    <dsp:sp modelId="{3D24B4FE-DDD3-457D-BC09-92BD8127E701}">
      <dsp:nvSpPr>
        <dsp:cNvPr id="0" name=""/>
        <dsp:cNvSpPr/>
      </dsp:nvSpPr>
      <dsp:spPr>
        <a:xfrm>
          <a:off x="7546875" y="7441"/>
          <a:ext cx="3018234" cy="150911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0965" tIns="67310" rIns="100965" bIns="67310" numCol="1" spcCol="1270" anchor="ctr" anchorCtr="0">
          <a:noAutofit/>
        </a:bodyPr>
        <a:lstStyle/>
        <a:p>
          <a:pPr lvl="0" algn="ctr" defTabSz="2355850" rtl="0">
            <a:lnSpc>
              <a:spcPct val="90000"/>
            </a:lnSpc>
            <a:spcBef>
              <a:spcPct val="0"/>
            </a:spcBef>
            <a:spcAft>
              <a:spcPct val="35000"/>
            </a:spcAft>
          </a:pPr>
          <a:r>
            <a:rPr lang="zh-CN" sz="5300" b="1" i="0" kern="1200" baseline="0" dirty="0" smtClean="0"/>
            <a:t>报告手段</a:t>
          </a:r>
          <a:endParaRPr lang="en-US" sz="5300" b="1" i="0" kern="1200" baseline="0" dirty="0"/>
        </a:p>
      </dsp:txBody>
      <dsp:txXfrm>
        <a:off x="7591076" y="51642"/>
        <a:ext cx="2929832" cy="14207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0BA52E-B570-4038-90FD-40183848EA72}">
      <dsp:nvSpPr>
        <dsp:cNvPr id="0" name=""/>
        <dsp:cNvSpPr/>
      </dsp:nvSpPr>
      <dsp:spPr>
        <a:xfrm>
          <a:off x="202190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报告主体</a:t>
          </a:r>
          <a:endParaRPr lang="en-US" sz="3500" b="1" i="0" kern="1200" baseline="0" dirty="0"/>
        </a:p>
      </dsp:txBody>
      <dsp:txXfrm>
        <a:off x="2050896" y="29364"/>
        <a:ext cx="1921727" cy="931871"/>
      </dsp:txXfrm>
    </dsp:sp>
    <dsp:sp modelId="{BDE5DAA4-5EC5-4A00-ADCE-F74DC7058761}">
      <dsp:nvSpPr>
        <dsp:cNvPr id="0" name=""/>
        <dsp:cNvSpPr/>
      </dsp:nvSpPr>
      <dsp:spPr>
        <a:xfrm>
          <a:off x="449654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数据来源</a:t>
          </a:r>
          <a:endParaRPr lang="en-US" sz="3500" b="1" i="0" kern="1200" baseline="0" dirty="0"/>
        </a:p>
      </dsp:txBody>
      <dsp:txXfrm>
        <a:off x="4525536" y="29364"/>
        <a:ext cx="1921727" cy="931871"/>
      </dsp:txXfrm>
    </dsp:sp>
    <dsp:sp modelId="{3D24B4FE-DDD3-457D-BC09-92BD8127E701}">
      <dsp:nvSpPr>
        <dsp:cNvPr id="0" name=""/>
        <dsp:cNvSpPr/>
      </dsp:nvSpPr>
      <dsp:spPr>
        <a:xfrm>
          <a:off x="6971183"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报告手段</a:t>
          </a:r>
          <a:endParaRPr lang="en-US" sz="3500" b="1" i="0" kern="1200" baseline="0" dirty="0"/>
        </a:p>
      </dsp:txBody>
      <dsp:txXfrm>
        <a:off x="7000175" y="29364"/>
        <a:ext cx="1921727" cy="9318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78A1AC-8C7C-4C50-93B9-F3703983893F}">
      <dsp:nvSpPr>
        <dsp:cNvPr id="0" name=""/>
        <dsp:cNvSpPr/>
      </dsp:nvSpPr>
      <dsp:spPr>
        <a:xfrm>
          <a:off x="0" y="1793638"/>
          <a:ext cx="9245599" cy="117682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t>各单位</a:t>
          </a:r>
          <a:r>
            <a:rPr lang="zh-CN" sz="1800" b="1" kern="1200" dirty="0" smtClean="0"/>
            <a:t>逐级编制</a:t>
          </a:r>
          <a:r>
            <a:rPr lang="zh-CN" altLang="en-US" sz="1800" b="1" kern="1200" dirty="0" smtClean="0"/>
            <a:t>、</a:t>
          </a:r>
          <a:r>
            <a:rPr lang="zh-CN" sz="1800" b="1" kern="1200" dirty="0" smtClean="0"/>
            <a:t>合并</a:t>
          </a:r>
          <a:endParaRPr lang="zh-CN" sz="1800" b="1" kern="1200" dirty="0"/>
        </a:p>
      </dsp:txBody>
      <dsp:txXfrm>
        <a:off x="0" y="1793638"/>
        <a:ext cx="9245599" cy="635483"/>
      </dsp:txXfrm>
    </dsp:sp>
    <dsp:sp modelId="{61FBD778-1E46-412F-8678-E7BE9CA349CA}">
      <dsp:nvSpPr>
        <dsp:cNvPr id="0" name=""/>
        <dsp:cNvSpPr/>
      </dsp:nvSpPr>
      <dsp:spPr>
        <a:xfrm>
          <a:off x="4514" y="2405585"/>
          <a:ext cx="3078857" cy="541337"/>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rtl="0">
            <a:lnSpc>
              <a:spcPct val="90000"/>
            </a:lnSpc>
            <a:spcBef>
              <a:spcPct val="0"/>
            </a:spcBef>
            <a:spcAft>
              <a:spcPct val="35000"/>
            </a:spcAft>
          </a:pPr>
          <a:r>
            <a:rPr lang="zh-CN" sz="2200" b="1" kern="1200" dirty="0" smtClean="0"/>
            <a:t>预算单位</a:t>
          </a:r>
          <a:endParaRPr lang="zh-CN" sz="2200" b="1" kern="1200" dirty="0"/>
        </a:p>
      </dsp:txBody>
      <dsp:txXfrm>
        <a:off x="4514" y="2405585"/>
        <a:ext cx="3078857" cy="541337"/>
      </dsp:txXfrm>
    </dsp:sp>
    <dsp:sp modelId="{0505C4EC-288F-48AA-B153-2C31932183CB}">
      <dsp:nvSpPr>
        <dsp:cNvPr id="0" name=""/>
        <dsp:cNvSpPr/>
      </dsp:nvSpPr>
      <dsp:spPr>
        <a:xfrm>
          <a:off x="3083371" y="2405585"/>
          <a:ext cx="3078857" cy="541337"/>
        </a:xfrm>
        <a:prstGeom prst="rect">
          <a:avLst/>
        </a:prstGeom>
        <a:solidFill>
          <a:schemeClr val="accent4">
            <a:tint val="40000"/>
            <a:alpha val="90000"/>
            <a:hueOff val="0"/>
            <a:satOff val="0"/>
            <a:lumOff val="-3298"/>
            <a:alphaOff val="0"/>
          </a:schemeClr>
        </a:solidFill>
        <a:ln w="25400" cap="flat" cmpd="sng" algn="ctr">
          <a:solidFill>
            <a:schemeClr val="accent4">
              <a:tint val="40000"/>
              <a:alpha val="90000"/>
              <a:hueOff val="0"/>
              <a:satOff val="0"/>
              <a:lumOff val="-32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rtl="0">
            <a:lnSpc>
              <a:spcPct val="90000"/>
            </a:lnSpc>
            <a:spcBef>
              <a:spcPct val="0"/>
            </a:spcBef>
            <a:spcAft>
              <a:spcPct val="35000"/>
            </a:spcAft>
          </a:pPr>
          <a:r>
            <a:rPr lang="zh-CN" sz="2200" b="1" kern="1200" dirty="0" smtClean="0"/>
            <a:t>主管部门</a:t>
          </a:r>
          <a:endParaRPr lang="zh-CN" sz="2200" b="1" kern="1200" dirty="0"/>
        </a:p>
      </dsp:txBody>
      <dsp:txXfrm>
        <a:off x="3083371" y="2405585"/>
        <a:ext cx="3078857" cy="541337"/>
      </dsp:txXfrm>
    </dsp:sp>
    <dsp:sp modelId="{0B340F78-5BFF-4838-8562-79F27E954D15}">
      <dsp:nvSpPr>
        <dsp:cNvPr id="0" name=""/>
        <dsp:cNvSpPr/>
      </dsp:nvSpPr>
      <dsp:spPr>
        <a:xfrm>
          <a:off x="6162228" y="2405585"/>
          <a:ext cx="3078857" cy="541337"/>
        </a:xfrm>
        <a:prstGeom prst="rect">
          <a:avLst/>
        </a:prstGeom>
        <a:solidFill>
          <a:schemeClr val="accent4">
            <a:tint val="40000"/>
            <a:alpha val="90000"/>
            <a:hueOff val="0"/>
            <a:satOff val="0"/>
            <a:lumOff val="-6597"/>
            <a:alphaOff val="0"/>
          </a:schemeClr>
        </a:solidFill>
        <a:ln w="25400" cap="flat" cmpd="sng" algn="ctr">
          <a:solidFill>
            <a:schemeClr val="accent4">
              <a:tint val="40000"/>
              <a:alpha val="90000"/>
              <a:hueOff val="0"/>
              <a:satOff val="0"/>
              <a:lumOff val="-65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rtl="0">
            <a:lnSpc>
              <a:spcPct val="90000"/>
            </a:lnSpc>
            <a:spcBef>
              <a:spcPct val="0"/>
            </a:spcBef>
            <a:spcAft>
              <a:spcPct val="35000"/>
            </a:spcAft>
          </a:pPr>
          <a:r>
            <a:rPr lang="zh-CN" sz="2200" b="1" kern="1200" dirty="0" smtClean="0"/>
            <a:t>财政部门</a:t>
          </a:r>
          <a:endParaRPr lang="zh-CN" sz="2200" b="1" kern="1200" dirty="0"/>
        </a:p>
      </dsp:txBody>
      <dsp:txXfrm>
        <a:off x="6162228" y="2405585"/>
        <a:ext cx="3078857" cy="541337"/>
      </dsp:txXfrm>
    </dsp:sp>
    <dsp:sp modelId="{38E3FD18-77C4-4C0E-84A9-62D1E148710C}">
      <dsp:nvSpPr>
        <dsp:cNvPr id="0" name=""/>
        <dsp:cNvSpPr/>
      </dsp:nvSpPr>
      <dsp:spPr>
        <a:xfrm rot="10800000">
          <a:off x="0" y="1340"/>
          <a:ext cx="9245599" cy="1809950"/>
        </a:xfrm>
        <a:prstGeom prst="upArrowCallout">
          <a:avLst/>
        </a:prstGeom>
        <a:solidFill>
          <a:schemeClr val="accent4">
            <a:hueOff val="0"/>
            <a:satOff val="0"/>
            <a:lumOff val="-3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t>财政代编</a:t>
          </a:r>
          <a:endParaRPr lang="en-US" sz="1800" b="1" kern="1200" dirty="0"/>
        </a:p>
      </dsp:txBody>
      <dsp:txXfrm rot="-10800000">
        <a:off x="0" y="1340"/>
        <a:ext cx="9245599" cy="635292"/>
      </dsp:txXfrm>
    </dsp:sp>
    <dsp:sp modelId="{602388B9-F5D8-4048-BACA-9B58E214FA2E}">
      <dsp:nvSpPr>
        <dsp:cNvPr id="0" name=""/>
        <dsp:cNvSpPr/>
      </dsp:nvSpPr>
      <dsp:spPr>
        <a:xfrm>
          <a:off x="0" y="636632"/>
          <a:ext cx="9245599" cy="541175"/>
        </a:xfrm>
        <a:prstGeom prst="rect">
          <a:avLst/>
        </a:prstGeom>
        <a:solidFill>
          <a:schemeClr val="accent4">
            <a:tint val="40000"/>
            <a:alpha val="90000"/>
            <a:hueOff val="0"/>
            <a:satOff val="0"/>
            <a:lumOff val="-9895"/>
            <a:alphaOff val="0"/>
          </a:schemeClr>
        </a:solidFill>
        <a:ln w="25400" cap="flat" cmpd="sng" algn="ctr">
          <a:solidFill>
            <a:schemeClr val="accent4">
              <a:tint val="40000"/>
              <a:alpha val="90000"/>
              <a:hueOff val="0"/>
              <a:satOff val="0"/>
              <a:lumOff val="-98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rtl="0">
            <a:lnSpc>
              <a:spcPct val="90000"/>
            </a:lnSpc>
            <a:spcBef>
              <a:spcPct val="0"/>
            </a:spcBef>
            <a:spcAft>
              <a:spcPct val="35000"/>
            </a:spcAft>
          </a:pPr>
          <a:r>
            <a:rPr lang="zh-CN" sz="2200" b="1" kern="1200" dirty="0" smtClean="0"/>
            <a:t>财政部门根据权责发生制原则对已有报表进行调整抵消后形成财务报表</a:t>
          </a:r>
          <a:endParaRPr lang="en-US" sz="2200" b="1" kern="1200" dirty="0"/>
        </a:p>
      </dsp:txBody>
      <dsp:txXfrm>
        <a:off x="0" y="636632"/>
        <a:ext cx="9245599" cy="5411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0BA52E-B570-4038-90FD-40183848EA72}">
      <dsp:nvSpPr>
        <dsp:cNvPr id="0" name=""/>
        <dsp:cNvSpPr/>
      </dsp:nvSpPr>
      <dsp:spPr>
        <a:xfrm>
          <a:off x="202190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报告主体</a:t>
          </a:r>
          <a:endParaRPr lang="en-US" sz="3500" b="1" i="0" kern="1200" baseline="0" dirty="0"/>
        </a:p>
      </dsp:txBody>
      <dsp:txXfrm>
        <a:off x="2050896" y="29364"/>
        <a:ext cx="1921727" cy="931871"/>
      </dsp:txXfrm>
    </dsp:sp>
    <dsp:sp modelId="{BDE5DAA4-5EC5-4A00-ADCE-F74DC7058761}">
      <dsp:nvSpPr>
        <dsp:cNvPr id="0" name=""/>
        <dsp:cNvSpPr/>
      </dsp:nvSpPr>
      <dsp:spPr>
        <a:xfrm>
          <a:off x="449654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数据来源</a:t>
          </a:r>
          <a:endParaRPr lang="en-US" sz="3500" b="1" i="0" kern="1200" baseline="0" dirty="0"/>
        </a:p>
      </dsp:txBody>
      <dsp:txXfrm>
        <a:off x="4525536" y="29364"/>
        <a:ext cx="1921727" cy="931871"/>
      </dsp:txXfrm>
    </dsp:sp>
    <dsp:sp modelId="{3D24B4FE-DDD3-457D-BC09-92BD8127E701}">
      <dsp:nvSpPr>
        <dsp:cNvPr id="0" name=""/>
        <dsp:cNvSpPr/>
      </dsp:nvSpPr>
      <dsp:spPr>
        <a:xfrm>
          <a:off x="6971183"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报告手段</a:t>
          </a:r>
          <a:endParaRPr lang="en-US" sz="3500" b="1" i="0" kern="1200" baseline="0" dirty="0"/>
        </a:p>
      </dsp:txBody>
      <dsp:txXfrm>
        <a:off x="7000175" y="29364"/>
        <a:ext cx="1921727" cy="9318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78A1AC-8C7C-4C50-93B9-F3703983893F}">
      <dsp:nvSpPr>
        <dsp:cNvPr id="0" name=""/>
        <dsp:cNvSpPr/>
      </dsp:nvSpPr>
      <dsp:spPr>
        <a:xfrm>
          <a:off x="0" y="1793638"/>
          <a:ext cx="9651999" cy="117682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zh-CN" altLang="en-US" sz="2000" kern="1200" dirty="0" smtClean="0"/>
            <a:t>试点报告的数据来源主要是财务报表，最终来源则是会计核算</a:t>
          </a:r>
          <a:endParaRPr lang="zh-CN" altLang="en-US" sz="2000" b="1" kern="1200" dirty="0"/>
        </a:p>
      </dsp:txBody>
      <dsp:txXfrm>
        <a:off x="0" y="1793638"/>
        <a:ext cx="9651999" cy="635483"/>
      </dsp:txXfrm>
    </dsp:sp>
    <dsp:sp modelId="{61FBD778-1E46-412F-8678-E7BE9CA349CA}">
      <dsp:nvSpPr>
        <dsp:cNvPr id="0" name=""/>
        <dsp:cNvSpPr/>
      </dsp:nvSpPr>
      <dsp:spPr>
        <a:xfrm>
          <a:off x="0" y="2405585"/>
          <a:ext cx="4825999" cy="541337"/>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altLang="en-US" sz="2000" kern="1200" dirty="0" smtClean="0"/>
            <a:t>财政总预算会计报表</a:t>
          </a:r>
          <a:endParaRPr lang="zh-CN" altLang="en-US" sz="2000" b="1" kern="1200" dirty="0"/>
        </a:p>
      </dsp:txBody>
      <dsp:txXfrm>
        <a:off x="0" y="2405585"/>
        <a:ext cx="4825999" cy="541337"/>
      </dsp:txXfrm>
    </dsp:sp>
    <dsp:sp modelId="{6663DC87-D8B2-48B9-93ED-62707C851E09}">
      <dsp:nvSpPr>
        <dsp:cNvPr id="0" name=""/>
        <dsp:cNvSpPr/>
      </dsp:nvSpPr>
      <dsp:spPr>
        <a:xfrm>
          <a:off x="4825999" y="2405585"/>
          <a:ext cx="4825999" cy="541337"/>
        </a:xfrm>
        <a:prstGeom prst="rect">
          <a:avLst/>
        </a:prstGeom>
        <a:solidFill>
          <a:schemeClr val="accent4">
            <a:tint val="40000"/>
            <a:alpha val="90000"/>
            <a:hueOff val="0"/>
            <a:satOff val="0"/>
            <a:lumOff val="-3298"/>
            <a:alphaOff val="0"/>
          </a:schemeClr>
        </a:solidFill>
        <a:ln w="25400" cap="flat" cmpd="sng" algn="ctr">
          <a:solidFill>
            <a:schemeClr val="accent4">
              <a:tint val="40000"/>
              <a:alpha val="90000"/>
              <a:hueOff val="0"/>
              <a:satOff val="0"/>
              <a:lumOff val="-32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altLang="en-US" sz="2000" kern="1200" dirty="0" smtClean="0"/>
            <a:t>部门财务报表</a:t>
          </a:r>
          <a:endParaRPr lang="zh-CN" altLang="en-US" sz="2000" b="1" kern="1200" dirty="0"/>
        </a:p>
      </dsp:txBody>
      <dsp:txXfrm>
        <a:off x="4825999" y="2405585"/>
        <a:ext cx="4825999" cy="541337"/>
      </dsp:txXfrm>
    </dsp:sp>
    <dsp:sp modelId="{38E3FD18-77C4-4C0E-84A9-62D1E148710C}">
      <dsp:nvSpPr>
        <dsp:cNvPr id="0" name=""/>
        <dsp:cNvSpPr/>
      </dsp:nvSpPr>
      <dsp:spPr>
        <a:xfrm rot="10800000">
          <a:off x="0" y="1340"/>
          <a:ext cx="9651999" cy="1809950"/>
        </a:xfrm>
        <a:prstGeom prst="upArrowCallout">
          <a:avLst/>
        </a:prstGeom>
        <a:solidFill>
          <a:schemeClr val="accent4">
            <a:hueOff val="0"/>
            <a:satOff val="0"/>
            <a:lumOff val="-3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zh-CN" sz="2000" kern="1200" dirty="0" smtClean="0"/>
            <a:t>试编报告的数据来源主要是</a:t>
          </a:r>
          <a:r>
            <a:rPr lang="zh-CN" altLang="en-US" sz="2000" kern="1200" dirty="0" smtClean="0"/>
            <a:t>决算报表</a:t>
          </a:r>
          <a:endParaRPr lang="en-US" sz="2000" b="1" kern="1200" dirty="0"/>
        </a:p>
      </dsp:txBody>
      <dsp:txXfrm rot="-10800000">
        <a:off x="0" y="1340"/>
        <a:ext cx="9651999" cy="635292"/>
      </dsp:txXfrm>
    </dsp:sp>
    <dsp:sp modelId="{602388B9-F5D8-4048-BACA-9B58E214FA2E}">
      <dsp:nvSpPr>
        <dsp:cNvPr id="0" name=""/>
        <dsp:cNvSpPr/>
      </dsp:nvSpPr>
      <dsp:spPr>
        <a:xfrm>
          <a:off x="0" y="636632"/>
          <a:ext cx="4825999" cy="541175"/>
        </a:xfrm>
        <a:prstGeom prst="rect">
          <a:avLst/>
        </a:prstGeom>
        <a:solidFill>
          <a:schemeClr val="accent4">
            <a:tint val="40000"/>
            <a:alpha val="90000"/>
            <a:hueOff val="0"/>
            <a:satOff val="0"/>
            <a:lumOff val="-6597"/>
            <a:alphaOff val="0"/>
          </a:schemeClr>
        </a:solidFill>
        <a:ln w="25400" cap="flat" cmpd="sng" algn="ctr">
          <a:solidFill>
            <a:schemeClr val="accent4">
              <a:tint val="40000"/>
              <a:alpha val="90000"/>
              <a:hueOff val="0"/>
              <a:satOff val="0"/>
              <a:lumOff val="-65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财政总决算报表</a:t>
          </a:r>
          <a:endParaRPr lang="en-US" sz="2000" b="1" kern="1200" dirty="0"/>
        </a:p>
      </dsp:txBody>
      <dsp:txXfrm>
        <a:off x="0" y="636632"/>
        <a:ext cx="4825999" cy="541175"/>
      </dsp:txXfrm>
    </dsp:sp>
    <dsp:sp modelId="{90888A01-E985-47FE-8C20-F04B52C45E10}">
      <dsp:nvSpPr>
        <dsp:cNvPr id="0" name=""/>
        <dsp:cNvSpPr/>
      </dsp:nvSpPr>
      <dsp:spPr>
        <a:xfrm>
          <a:off x="4825999" y="636632"/>
          <a:ext cx="4825999" cy="541175"/>
        </a:xfrm>
        <a:prstGeom prst="rect">
          <a:avLst/>
        </a:prstGeom>
        <a:solidFill>
          <a:schemeClr val="accent4">
            <a:tint val="40000"/>
            <a:alpha val="90000"/>
            <a:hueOff val="0"/>
            <a:satOff val="0"/>
            <a:lumOff val="-9895"/>
            <a:alphaOff val="0"/>
          </a:schemeClr>
        </a:solidFill>
        <a:ln w="25400" cap="flat" cmpd="sng" algn="ctr">
          <a:solidFill>
            <a:schemeClr val="accent4">
              <a:tint val="40000"/>
              <a:alpha val="90000"/>
              <a:hueOff val="0"/>
              <a:satOff val="0"/>
              <a:lumOff val="-98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部门决算报表</a:t>
          </a:r>
          <a:endParaRPr lang="en-US" sz="2000" b="1" kern="1200" dirty="0"/>
        </a:p>
      </dsp:txBody>
      <dsp:txXfrm>
        <a:off x="4825999" y="636632"/>
        <a:ext cx="4825999" cy="5411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0BA52E-B570-4038-90FD-40183848EA72}">
      <dsp:nvSpPr>
        <dsp:cNvPr id="0" name=""/>
        <dsp:cNvSpPr/>
      </dsp:nvSpPr>
      <dsp:spPr>
        <a:xfrm>
          <a:off x="202190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报告主体</a:t>
          </a:r>
          <a:endParaRPr lang="en-US" sz="3500" b="1" i="0" kern="1200" baseline="0" dirty="0"/>
        </a:p>
      </dsp:txBody>
      <dsp:txXfrm>
        <a:off x="2050896" y="29364"/>
        <a:ext cx="1921727" cy="931871"/>
      </dsp:txXfrm>
    </dsp:sp>
    <dsp:sp modelId="{BDE5DAA4-5EC5-4A00-ADCE-F74DC7058761}">
      <dsp:nvSpPr>
        <dsp:cNvPr id="0" name=""/>
        <dsp:cNvSpPr/>
      </dsp:nvSpPr>
      <dsp:spPr>
        <a:xfrm>
          <a:off x="4496544"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数据来源</a:t>
          </a:r>
          <a:endParaRPr lang="en-US" sz="3500" b="1" i="0" kern="1200" baseline="0" dirty="0"/>
        </a:p>
      </dsp:txBody>
      <dsp:txXfrm>
        <a:off x="4525536" y="29364"/>
        <a:ext cx="1921727" cy="931871"/>
      </dsp:txXfrm>
    </dsp:sp>
    <dsp:sp modelId="{3D24B4FE-DDD3-457D-BC09-92BD8127E701}">
      <dsp:nvSpPr>
        <dsp:cNvPr id="0" name=""/>
        <dsp:cNvSpPr/>
      </dsp:nvSpPr>
      <dsp:spPr>
        <a:xfrm>
          <a:off x="6971183" y="372"/>
          <a:ext cx="1979711" cy="98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rtl="0">
            <a:lnSpc>
              <a:spcPct val="90000"/>
            </a:lnSpc>
            <a:spcBef>
              <a:spcPct val="0"/>
            </a:spcBef>
            <a:spcAft>
              <a:spcPct val="35000"/>
            </a:spcAft>
          </a:pPr>
          <a:r>
            <a:rPr lang="zh-CN" sz="3500" b="1" i="0" kern="1200" baseline="0" dirty="0" smtClean="0"/>
            <a:t>报告手段</a:t>
          </a:r>
          <a:endParaRPr lang="en-US" sz="3500" b="1" i="0" kern="1200" baseline="0" dirty="0"/>
        </a:p>
      </dsp:txBody>
      <dsp:txXfrm>
        <a:off x="7000175" y="29364"/>
        <a:ext cx="1921727" cy="93187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78A1AC-8C7C-4C50-93B9-F3703983893F}">
      <dsp:nvSpPr>
        <dsp:cNvPr id="0" name=""/>
        <dsp:cNvSpPr/>
      </dsp:nvSpPr>
      <dsp:spPr>
        <a:xfrm>
          <a:off x="0" y="1634768"/>
          <a:ext cx="9245599" cy="164149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zh-CN" sz="2000" kern="1200" dirty="0" smtClean="0"/>
            <a:t>试点阶段，财政部统一建设开发政府财务报告编制信息系统</a:t>
          </a:r>
          <a:endParaRPr lang="zh-CN" altLang="en-US" sz="2000" b="1" kern="1200" dirty="0"/>
        </a:p>
      </dsp:txBody>
      <dsp:txXfrm>
        <a:off x="0" y="1634768"/>
        <a:ext cx="9245599" cy="886409"/>
      </dsp:txXfrm>
    </dsp:sp>
    <dsp:sp modelId="{61FBD778-1E46-412F-8678-E7BE9CA349CA}">
      <dsp:nvSpPr>
        <dsp:cNvPr id="0" name=""/>
        <dsp:cNvSpPr/>
      </dsp:nvSpPr>
      <dsp:spPr>
        <a:xfrm>
          <a:off x="0" y="2488347"/>
          <a:ext cx="9245599" cy="755089"/>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将编制办法内化到系统设置里，保证了编制过程的规范性，提高自下而上的逐级编制效率</a:t>
          </a:r>
          <a:endParaRPr lang="zh-CN" altLang="en-US" sz="2000" b="1" kern="1200" dirty="0"/>
        </a:p>
      </dsp:txBody>
      <dsp:txXfrm>
        <a:off x="0" y="2488347"/>
        <a:ext cx="9245599" cy="755089"/>
      </dsp:txXfrm>
    </dsp:sp>
    <dsp:sp modelId="{38E3FD18-77C4-4C0E-84A9-62D1E148710C}">
      <dsp:nvSpPr>
        <dsp:cNvPr id="0" name=""/>
        <dsp:cNvSpPr/>
      </dsp:nvSpPr>
      <dsp:spPr>
        <a:xfrm rot="10800000">
          <a:off x="0" y="332"/>
          <a:ext cx="9245599" cy="1659058"/>
        </a:xfrm>
        <a:prstGeom prst="upArrowCallout">
          <a:avLst/>
        </a:prstGeom>
        <a:solidFill>
          <a:schemeClr val="accent4">
            <a:hueOff val="0"/>
            <a:satOff val="0"/>
            <a:lumOff val="-3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zh-CN" sz="2000" kern="1200" dirty="0" smtClean="0"/>
            <a:t>试编阶段，</a:t>
          </a:r>
          <a:r>
            <a:rPr lang="zh-CN" altLang="en-US" sz="2000" kern="1200" dirty="0" smtClean="0"/>
            <a:t>全部</a:t>
          </a:r>
          <a:r>
            <a:rPr lang="zh-CN" sz="2000" kern="1200" dirty="0" smtClean="0"/>
            <a:t>通过手工进行</a:t>
          </a:r>
          <a:endParaRPr lang="en-US" sz="2000" b="1" kern="1200" dirty="0"/>
        </a:p>
      </dsp:txBody>
      <dsp:txXfrm rot="-10800000">
        <a:off x="0" y="332"/>
        <a:ext cx="9245599" cy="582329"/>
      </dsp:txXfrm>
    </dsp:sp>
    <dsp:sp modelId="{2DC15823-22DD-4B2B-9211-BD0F013FCD62}">
      <dsp:nvSpPr>
        <dsp:cNvPr id="0" name=""/>
        <dsp:cNvSpPr/>
      </dsp:nvSpPr>
      <dsp:spPr>
        <a:xfrm>
          <a:off x="0" y="595443"/>
          <a:ext cx="9245599" cy="471359"/>
        </a:xfrm>
        <a:prstGeom prst="rect">
          <a:avLst/>
        </a:prstGeom>
        <a:solidFill>
          <a:schemeClr val="accent4">
            <a:tint val="40000"/>
            <a:alpha val="90000"/>
            <a:hueOff val="0"/>
            <a:satOff val="0"/>
            <a:lumOff val="-9895"/>
            <a:alphaOff val="0"/>
          </a:schemeClr>
        </a:solidFill>
        <a:ln w="25400" cap="flat" cmpd="sng" algn="ctr">
          <a:solidFill>
            <a:schemeClr val="accent4">
              <a:tint val="40000"/>
              <a:alpha val="90000"/>
              <a:hueOff val="0"/>
              <a:satOff val="0"/>
              <a:lumOff val="-98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财政部门</a:t>
          </a:r>
          <a:r>
            <a:rPr lang="zh-CN" altLang="en-US" sz="2000" kern="1200" dirty="0" smtClean="0"/>
            <a:t>手工进行</a:t>
          </a:r>
          <a:r>
            <a:rPr lang="zh-CN" sz="2000" kern="1200" dirty="0" smtClean="0"/>
            <a:t>大量的数据转换、合并、数据补充工作</a:t>
          </a:r>
          <a:endParaRPr lang="en-US" sz="2000" b="1" kern="1200" dirty="0"/>
        </a:p>
      </dsp:txBody>
      <dsp:txXfrm>
        <a:off x="0" y="595443"/>
        <a:ext cx="9245599" cy="4713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type="upArrowCallout" r:blip="" rot="180">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type="upArrowCallout" r:blip="" rot="180">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type="upArrowCallout" r:blip="" rot="180">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type="upArrowCallout" r:blip="" rot="180">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type="upArrowCallout" r:blip="" rot="180">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type="upArrowCallout" r:blip="" rot="180">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D5665D-C89E-41B5-AE35-2086FF46957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2FBE91-9903-4E1D-A290-9B20D6BE100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EBD0CF64-DB9A-4658-8C3D-F2F024123BBE}"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FBD24F35-7EAF-49AE-8A24-DA883179E45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按照用户数据现状对整合实施方案进行详细剖析：一、基础空间数据整合方案。</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按照用户数据现状对整合实施方案进行详细剖析：一、基础空间数据整合方案。</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按照用户数据现状对整合实施方案进行详细剖析：一、基础空间数据整合方案。</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按照用户数据现状对整合实施方案进行详细剖析：一、基础空间数据整合方案。</a:t>
            </a:r>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不动产登记基础数据包括空间数据和业务数据两类，来源于国土、住建、林业等部门，（</a:t>
            </a:r>
            <a:r>
              <a:rPr lang="zh-CN" altLang="en-US">
                <a:solidFill>
                  <a:srgbClr val="FF0000"/>
                </a:solidFill>
              </a:rPr>
              <a:t>对空间数据和业务数据进行抽取、整合，形成支撑不动产登记持续发证的基础数据库）。</a:t>
            </a:r>
            <a:endParaRPr lang="zh-CN" altLang="en-US">
              <a:solidFill>
                <a:srgbClr val="FF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B42700F8-6DF2-40B7-9B1C-E9F6A98628A3}"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EB9B4D7-CD81-43D9-971A-908D9895ADC3}"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53EBC61E-B94A-4DF3-BFB1-625D5091C2F2}"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861E6CB7-236A-40A4-8718-A6A5F2A859F6}"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fld id="{B755B9C6-81CF-4841-8D04-2D6344122974}"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D366CD1D-B321-4403-8B69-CDEC9BAB4EC2}"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4A9F2239-56CD-4B17-A9AC-D60C9C11F2CD}" type="datetime1">
              <a:rPr lang="en-US" altLang="zh-CN"/>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753B81E1-1CE5-4728-B90C-A2B98F750857}"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A6F3AB8A-C0FF-4E74-BFEC-79370C7ACD9A}"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729E4A0-7594-4E1E-BFC7-BE26216C88BF}"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4A4DC29F-0232-4031-AC8D-B727FDD37467}"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85F89E6-7F3C-4DEB-A258-528C3DD3D8DC}"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B3C09693-35F4-49E4-A8FD-9ABED8C62163}"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2A8310F-FDA0-48E7-93CD-A92469064612}"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76200"/>
            <a:ext cx="2743200" cy="604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76200"/>
            <a:ext cx="8026400" cy="6049963"/>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828CC988-137A-4681-8CD8-CAE84988A50F}"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94BF299-FED5-465B-841D-8B3D9B423CC4}"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371600"/>
            <a:ext cx="10972800" cy="4754563"/>
          </a:xfrm>
        </p:spPr>
        <p:txBody>
          <a:bodyPr/>
          <a:lstStyle/>
          <a:p>
            <a:pPr lvl="0"/>
            <a:endParaRPr lang="en-US" noProof="0" dirty="0"/>
          </a:p>
        </p:txBody>
      </p:sp>
      <p:sp>
        <p:nvSpPr>
          <p:cNvPr id="4" name="Rectangle 4"/>
          <p:cNvSpPr>
            <a:spLocks noGrp="1" noChangeArrowheads="1"/>
          </p:cNvSpPr>
          <p:nvPr>
            <p:ph type="dt" sz="half" idx="10"/>
          </p:nvPr>
        </p:nvSpPr>
        <p:spPr/>
        <p:txBody>
          <a:bodyPr/>
          <a:lstStyle>
            <a:lvl1pPr>
              <a:defRPr/>
            </a:lvl1pPr>
          </a:lstStyle>
          <a:p>
            <a:pPr>
              <a:defRPr/>
            </a:pPr>
            <a:fld id="{3639FE87-63A3-47A3-BC4D-668A01237ED6}"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EF6D81E-2CA6-4B5E-9CC1-37E8498EC6A8}"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76200"/>
            <a:ext cx="9956800" cy="1066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quarter" idx="2"/>
          </p:nvPr>
        </p:nvSpPr>
        <p:spPr>
          <a:xfrm>
            <a:off x="6197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Content Placeholder 4"/>
          <p:cNvSpPr>
            <a:spLocks noGrp="1"/>
          </p:cNvSpPr>
          <p:nvPr>
            <p:ph sz="quarter" idx="3"/>
          </p:nvPr>
        </p:nvSpPr>
        <p:spPr>
          <a:xfrm>
            <a:off x="609600" y="3824292"/>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Content Placeholder 5"/>
          <p:cNvSpPr>
            <a:spLocks noGrp="1"/>
          </p:cNvSpPr>
          <p:nvPr>
            <p:ph sz="quarter" idx="4"/>
          </p:nvPr>
        </p:nvSpPr>
        <p:spPr>
          <a:xfrm>
            <a:off x="6197600" y="3824292"/>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248BF3D8-660F-48EE-B470-F4A8E8875A6F}"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BD24E721-911F-4E42-AB0F-EF0ED9E5DAF6}"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cxnSp>
        <p:nvCxnSpPr>
          <p:cNvPr id="6" name="直接连接符 5"/>
          <p:cNvCxnSpPr/>
          <p:nvPr userDrawn="1"/>
        </p:nvCxnSpPr>
        <p:spPr>
          <a:xfrm>
            <a:off x="3575051" y="332656"/>
            <a:ext cx="5041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3575051" y="891984"/>
            <a:ext cx="5041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76200"/>
            <a:ext cx="10972800" cy="6049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fld id="{50471CF4-A6DF-46F0-8288-82F4EA979BB6}"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AAB519A-0905-4B2A-9CF9-8288C0D45326}"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371600"/>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0"/>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AF2501A8-14F1-4797-A5DE-51EF5E67A98E}"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E9DAA19-F7AB-4B5D-9560-D9F0AB918D88}"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sp>
        <p:nvSpPr>
          <p:cNvPr id="138242" name="Rectangle 2"/>
          <p:cNvSpPr>
            <a:spLocks noGrp="1" noChangeArrowheads="1"/>
          </p:cNvSpPr>
          <p:nvPr>
            <p:ph type="ctrTitle"/>
          </p:nvPr>
        </p:nvSpPr>
        <p:spPr>
          <a:xfrm>
            <a:off x="914400" y="1600203"/>
            <a:ext cx="10363200" cy="1470025"/>
          </a:xfrm>
        </p:spPr>
        <p:txBody>
          <a:bodyPr/>
          <a:lstStyle>
            <a:lvl1pPr>
              <a:defRPr>
                <a:solidFill>
                  <a:schemeClr val="accent2"/>
                </a:solidFill>
              </a:defRPr>
            </a:lvl1pPr>
          </a:lstStyle>
          <a:p>
            <a:r>
              <a:rPr lang="en-US"/>
              <a:t>Click to edit Master title style</a:t>
            </a:r>
            <a:endParaRPr lang="en-US"/>
          </a:p>
        </p:txBody>
      </p:sp>
      <p:sp>
        <p:nvSpPr>
          <p:cNvPr id="138243" name="Rectangle 3"/>
          <p:cNvSpPr>
            <a:spLocks noGrp="1" noChangeArrowheads="1"/>
          </p:cNvSpPr>
          <p:nvPr>
            <p:ph type="subTitle" idx="1"/>
          </p:nvPr>
        </p:nvSpPr>
        <p:spPr>
          <a:xfrm>
            <a:off x="1828800" y="3505200"/>
            <a:ext cx="8534400" cy="1752600"/>
          </a:xfrm>
        </p:spPr>
        <p:txBody>
          <a:bodyPr/>
          <a:lstStyle>
            <a:lvl1pPr marL="0" indent="0" algn="ctr">
              <a:buFontTx/>
              <a:buNone/>
              <a:defRPr>
                <a:solidFill>
                  <a:srgbClr val="CC6600"/>
                </a:solidFill>
              </a:defRPr>
            </a:lvl1pPr>
          </a:lstStyle>
          <a:p>
            <a:r>
              <a:rPr lang="en-US"/>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fld id="{0AE60EE7-FF9D-481C-8B96-458D3A0F6671}" type="datetime1">
              <a:rPr lang="en-US" altLang="zh-CN"/>
            </a:fld>
            <a:endParaRPr lang="en-US" altLang="zh-CN"/>
          </a:p>
        </p:txBody>
      </p:sp>
      <p:sp>
        <p:nvSpPr>
          <p:cNvPr id="5" name="Rectangle 6"/>
          <p:cNvSpPr>
            <a:spLocks noGrp="1" noChangeArrowheads="1"/>
          </p:cNvSpPr>
          <p:nvPr>
            <p:ph type="sldNum" sz="quarter" idx="11"/>
          </p:nvPr>
        </p:nvSpPr>
        <p:spPr>
          <a:xfrm>
            <a:off x="8737600" y="6245225"/>
            <a:ext cx="2844800" cy="476250"/>
          </a:xfrm>
        </p:spPr>
        <p:txBody>
          <a:bodyPr/>
          <a:lstStyle>
            <a:lvl1pPr>
              <a:defRPr sz="1400" b="0"/>
            </a:lvl1pPr>
          </a:lstStyle>
          <a:p>
            <a:pPr>
              <a:defRPr/>
            </a:pPr>
            <a:endParaRPr lang="fr-FR"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9956800" cy="1066800"/>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609600" y="1219203"/>
            <a:ext cx="10972800" cy="4754563"/>
          </a:xfrm>
        </p:spPr>
        <p:txBody>
          <a:bodyPr/>
          <a:lstStyle>
            <a:lvl1pPr>
              <a:defRPr sz="2400"/>
            </a:lvl1pPr>
            <a:lvl2pPr>
              <a:defRPr sz="2200"/>
            </a:lvl2p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fld id="{0E8ADF46-4976-4EDD-9F9A-BA14360382A7}"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280227C-2F53-4303-977B-D19473D12FD2}"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fld id="{543A182E-0312-4D2F-9060-B7C381D9FBF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520BAC4-618D-46C6-B861-3D6B54AC1F6B}"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371601"/>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1"/>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254C79E1-9B55-4679-A1A6-3198E87EBAC7}"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EB1B5DF-814C-4806-B77F-B47B6A535141}"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BCEEF928-1F5D-4399-809B-8B3C7446BB26}"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29B6263-E9BD-494C-A821-3615AE148EFC}"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fld id="{7CCA7344-9A36-44BB-94E7-9BC2A2B909D2}"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73EE9B40-8C35-4E22-A898-005D4D8D5EB2}"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6C8B5BB4-ACB5-4847-8CE1-668223114F87}" type="datetime1">
              <a:rPr lang="en-US" altLang="zh-CN"/>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DAC3FD5-CA11-4B9A-9EDD-5C07DA172E7C}"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8B0E0ED1-CFDA-44DE-B872-483095CB59D4}"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B46A80C-CD47-440D-AC70-B7EB93014650}"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0">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22C740EC-444A-472B-ABB4-5484119E05ED}"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393B099-DDCC-480E-A572-B93F9F0D0A82}"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0A49DF9F-81A6-4F60-8FF9-832E4274613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D3DF293-FD51-48AC-892B-40530CDD443A}"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76203"/>
            <a:ext cx="2743200" cy="604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76203"/>
            <a:ext cx="8026400" cy="6049963"/>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B8B4924A-CDC0-4E1B-B6BE-89EB2BC728D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99BA135-DF90-4686-A17B-D15C7A58525A}"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371601"/>
            <a:ext cx="10972800" cy="4754563"/>
          </a:xfrm>
        </p:spPr>
        <p:txBody>
          <a:bodyPr/>
          <a:lstStyle/>
          <a:p>
            <a:pPr lvl="0"/>
            <a:endParaRPr lang="en-US" noProof="0" dirty="0"/>
          </a:p>
        </p:txBody>
      </p:sp>
      <p:sp>
        <p:nvSpPr>
          <p:cNvPr id="4" name="Rectangle 4"/>
          <p:cNvSpPr>
            <a:spLocks noGrp="1" noChangeArrowheads="1"/>
          </p:cNvSpPr>
          <p:nvPr>
            <p:ph type="dt" sz="half" idx="10"/>
          </p:nvPr>
        </p:nvSpPr>
        <p:spPr/>
        <p:txBody>
          <a:bodyPr/>
          <a:lstStyle>
            <a:lvl1pPr>
              <a:defRPr/>
            </a:lvl1pPr>
          </a:lstStyle>
          <a:p>
            <a:pPr>
              <a:defRPr/>
            </a:pPr>
            <a:fld id="{0055663D-F75B-4231-BE29-6EBBAA74DF45}"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C3B6EE5-5879-41FD-8C5A-04682A6E27B5}"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76200"/>
            <a:ext cx="9956800" cy="1066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quarter" idx="2"/>
          </p:nvPr>
        </p:nvSpPr>
        <p:spPr>
          <a:xfrm>
            <a:off x="6197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Content Placeholder 4"/>
          <p:cNvSpPr>
            <a:spLocks noGrp="1"/>
          </p:cNvSpPr>
          <p:nvPr>
            <p:ph sz="quarter" idx="3"/>
          </p:nvPr>
        </p:nvSpPr>
        <p:spPr>
          <a:xfrm>
            <a:off x="609600" y="3824291"/>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Content Placeholder 5"/>
          <p:cNvSpPr>
            <a:spLocks noGrp="1"/>
          </p:cNvSpPr>
          <p:nvPr>
            <p:ph sz="quarter" idx="4"/>
          </p:nvPr>
        </p:nvSpPr>
        <p:spPr>
          <a:xfrm>
            <a:off x="6197600" y="3824291"/>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69DF62AE-0359-4776-B9E3-7052BF723809}"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C7B9F8D0-6C66-448B-B988-64CA5B4A18B2}" type="slidenum">
              <a:rPr lang="en-US" altLang="zh-CN"/>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76203"/>
            <a:ext cx="10972800" cy="6049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fld id="{F6AA586C-6BDD-4B23-A0E8-6EAF17895BA6}"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369D759-328F-4955-BD4D-B3279BAD2671}" type="slidenum">
              <a:rPr lang="en-US" altLang="zh-CN"/>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371601"/>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1"/>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AA6B1311-A8E8-4778-A21A-76ACD1A0773F}"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F3130EF-12CF-4356-877D-B99088D6CB58}" type="slidenum">
              <a:rPr lang="en-US" altLang="zh-CN"/>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sp>
        <p:nvSpPr>
          <p:cNvPr id="138242" name="Rectangle 2"/>
          <p:cNvSpPr>
            <a:spLocks noGrp="1" noChangeArrowheads="1"/>
          </p:cNvSpPr>
          <p:nvPr>
            <p:ph type="ctrTitle"/>
          </p:nvPr>
        </p:nvSpPr>
        <p:spPr>
          <a:xfrm>
            <a:off x="914400" y="1600201"/>
            <a:ext cx="10363200" cy="1470025"/>
          </a:xfrm>
        </p:spPr>
        <p:txBody>
          <a:bodyPr/>
          <a:lstStyle>
            <a:lvl1pPr>
              <a:defRPr>
                <a:solidFill>
                  <a:schemeClr val="accent2"/>
                </a:solidFill>
              </a:defRPr>
            </a:lvl1pPr>
          </a:lstStyle>
          <a:p>
            <a:r>
              <a:rPr lang="en-US"/>
              <a:t>Click to edit Master title style</a:t>
            </a:r>
            <a:endParaRPr lang="en-US"/>
          </a:p>
        </p:txBody>
      </p:sp>
      <p:sp>
        <p:nvSpPr>
          <p:cNvPr id="138243" name="Rectangle 3"/>
          <p:cNvSpPr>
            <a:spLocks noGrp="1" noChangeArrowheads="1"/>
          </p:cNvSpPr>
          <p:nvPr>
            <p:ph type="subTitle" idx="1"/>
          </p:nvPr>
        </p:nvSpPr>
        <p:spPr>
          <a:xfrm>
            <a:off x="1828800" y="3505200"/>
            <a:ext cx="8534400" cy="1752600"/>
          </a:xfrm>
        </p:spPr>
        <p:txBody>
          <a:bodyPr/>
          <a:lstStyle>
            <a:lvl1pPr marL="0" indent="0" algn="ctr">
              <a:buFontTx/>
              <a:buNone/>
              <a:defRPr>
                <a:solidFill>
                  <a:srgbClr val="CC6600"/>
                </a:solidFill>
              </a:defRPr>
            </a:lvl1pPr>
          </a:lstStyle>
          <a:p>
            <a:r>
              <a:rPr lang="en-US"/>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fld id="{0AE60EE7-FF9D-481C-8B96-458D3A0F6671}" type="datetime1">
              <a:rPr lang="en-US" altLang="zh-CN"/>
            </a:fld>
            <a:endParaRPr lang="en-US" altLang="zh-CN"/>
          </a:p>
        </p:txBody>
      </p:sp>
      <p:sp>
        <p:nvSpPr>
          <p:cNvPr id="5" name="Rectangle 6"/>
          <p:cNvSpPr>
            <a:spLocks noGrp="1" noChangeArrowheads="1"/>
          </p:cNvSpPr>
          <p:nvPr>
            <p:ph type="sldNum" sz="quarter" idx="11"/>
          </p:nvPr>
        </p:nvSpPr>
        <p:spPr>
          <a:xfrm>
            <a:off x="8737600" y="6245225"/>
            <a:ext cx="2844800" cy="476250"/>
          </a:xfrm>
        </p:spPr>
        <p:txBody>
          <a:bodyPr/>
          <a:lstStyle>
            <a:lvl1pPr>
              <a:defRPr sz="1400" b="0"/>
            </a:lvl1pPr>
          </a:lstStyle>
          <a:p>
            <a:pPr>
              <a:defRPr/>
            </a:pPr>
            <a:endParaRPr lang="fr-FR"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9956800" cy="1066800"/>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609600" y="1219201"/>
            <a:ext cx="10972800" cy="4754563"/>
          </a:xfrm>
        </p:spPr>
        <p:txBody>
          <a:bodyPr/>
          <a:lstStyle>
            <a:lvl1pPr>
              <a:defRPr sz="2400"/>
            </a:lvl1pPr>
            <a:lvl2pPr>
              <a:defRPr sz="2200"/>
            </a:lvl2p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fld id="{0E8ADF46-4976-4EDD-9F9A-BA14360382A7}"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280227C-2F53-4303-977B-D19473D12FD2}" type="slidenum">
              <a:rPr lang="en-US" altLang="zh-CN"/>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fld id="{543A182E-0312-4D2F-9060-B7C381D9FBF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520BAC4-618D-46C6-B861-3D6B54AC1F6B}"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61" name="Rectangle 57"/>
          <p:cNvSpPr>
            <a:spLocks noGrp="1"/>
          </p:cNvSpPr>
          <p:nvPr>
            <p:ph type="dt" sz="half" idx="2"/>
          </p:nvPr>
        </p:nvSpPr>
        <p:spPr>
          <a:xfrm>
            <a:off x="406400" y="6400810"/>
            <a:ext cx="2844800" cy="320675"/>
          </a:xfrm>
          <a:prstGeom prst="rect">
            <a:avLst/>
          </a:prstGeom>
          <a:noFill/>
          <a:ln w="9525">
            <a:noFill/>
          </a:ln>
        </p:spPr>
        <p:txBody>
          <a:bodyP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i="0" kern="1200" cap="none" spc="0" normalizeH="0" baseline="0" noProof="1">
              <a:solidFill>
                <a:schemeClr val="tx1"/>
              </a:solidFill>
              <a:latin typeface="Calibri" panose="020F0502020204030204" charset="0"/>
              <a:ea typeface="宋体" panose="02010600030101010101" pitchFamily="2" charset="-122"/>
              <a:cs typeface="+mn-cs"/>
            </a:endParaRPr>
          </a:p>
        </p:txBody>
      </p:sp>
      <p:sp>
        <p:nvSpPr>
          <p:cNvPr id="62" name="Rectangle 58"/>
          <p:cNvSpPr>
            <a:spLocks noGrp="1"/>
          </p:cNvSpPr>
          <p:nvPr>
            <p:ph type="sldNum" sz="quarter" idx="4"/>
          </p:nvPr>
        </p:nvSpPr>
        <p:spPr>
          <a:xfrm>
            <a:off x="4978400" y="6400810"/>
            <a:ext cx="2844800" cy="320675"/>
          </a:xfrm>
          <a:prstGeom prst="rect">
            <a:avLst/>
          </a:prstGeom>
          <a:noFill/>
          <a:ln w="9525">
            <a:noFill/>
          </a:ln>
        </p:spPr>
        <p:txBody>
          <a:bodyPr/>
          <a:lstStyle>
            <a:lvl1pPr>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fld id="{FB149416-DC93-44EF-AC83-281FE620D24C}" type="slidenum">
              <a:rPr kumimoji="0" lang="en-US" altLang="x-none" i="0" kern="1200" cap="none" spc="0" normalizeH="0" baseline="0" noProof="1" dirty="0">
                <a:solidFill>
                  <a:schemeClr val="tx1"/>
                </a:solidFill>
                <a:latin typeface="Arial" panose="020B0604020202020204" pitchFamily="34" charset="0"/>
                <a:ea typeface="宋体" panose="02010600030101010101" pitchFamily="2" charset="-122"/>
                <a:cs typeface="+mn-ea"/>
              </a:rPr>
            </a:fld>
            <a:endParaRPr kumimoji="0" lang="en-US" altLang="x-none" i="0" kern="1200" cap="none" spc="0" normalizeH="0" baseline="0" noProof="1">
              <a:solidFill>
                <a:schemeClr val="tx1"/>
              </a:solidFill>
              <a:latin typeface="Arial" panose="020B0604020202020204" pitchFamily="34" charset="0"/>
              <a:ea typeface="宋体" panose="02010600030101010101" pitchFamily="2" charset="-122"/>
              <a:cs typeface="+mn-ea"/>
            </a:endParaRPr>
          </a:p>
        </p:txBody>
      </p:sp>
    </p:spTree>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254C79E1-9B55-4679-A1A6-3198E87EBAC7}"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EB1B5DF-814C-4806-B77F-B47B6A535141}" type="slidenum">
              <a:rPr lang="en-US" altLang="zh-CN"/>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BCEEF928-1F5D-4399-809B-8B3C7446BB26}"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29B6263-E9BD-494C-A821-3615AE148EFC}" type="slidenum">
              <a:rPr lang="en-US" altLang="zh-CN"/>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fld id="{7CCA7344-9A36-44BB-94E7-9BC2A2B909D2}"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73EE9B40-8C35-4E22-A898-005D4D8D5EB2}" type="slidenum">
              <a:rPr lang="en-US" altLang="zh-CN"/>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6C8B5BB4-ACB5-4847-8CE1-668223114F87}" type="datetime1">
              <a:rPr lang="en-US" altLang="zh-CN"/>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DAC3FD5-CA11-4B9A-9EDD-5C07DA172E7C}" type="slidenum">
              <a:rPr lang="en-US" altLang="zh-CN"/>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8B0E0ED1-CFDA-44DE-B872-483095CB59D4}"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B46A80C-CD47-440D-AC70-B7EB93014650}" type="slidenum">
              <a:rPr lang="en-US" altLang="zh-CN"/>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fld id="{22C740EC-444A-472B-ABB4-5484119E05ED}"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393B099-DDCC-480E-A572-B93F9F0D0A82}" type="slidenum">
              <a:rPr lang="en-US" altLang="zh-CN"/>
            </a:fld>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0A49DF9F-81A6-4F60-8FF9-832E4274613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D3DF293-FD51-48AC-892B-40530CDD443A}" type="slidenum">
              <a:rPr lang="en-US" altLang="zh-CN"/>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76200"/>
            <a:ext cx="2743200" cy="604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76200"/>
            <a:ext cx="8026400" cy="6049963"/>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fld id="{B8B4924A-CDC0-4E1B-B6BE-89EB2BC728DD}"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99BA135-DF90-4686-A17B-D15C7A58525A}" type="slidenum">
              <a:rPr lang="en-US" altLang="zh-CN"/>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371600"/>
            <a:ext cx="10972800" cy="4754563"/>
          </a:xfrm>
        </p:spPr>
        <p:txBody>
          <a:bodyPr/>
          <a:lstStyle/>
          <a:p>
            <a:pPr lvl="0"/>
            <a:endParaRPr lang="en-US" noProof="0" dirty="0"/>
          </a:p>
        </p:txBody>
      </p:sp>
      <p:sp>
        <p:nvSpPr>
          <p:cNvPr id="4" name="Rectangle 4"/>
          <p:cNvSpPr>
            <a:spLocks noGrp="1" noChangeArrowheads="1"/>
          </p:cNvSpPr>
          <p:nvPr>
            <p:ph type="dt" sz="half" idx="10"/>
          </p:nvPr>
        </p:nvSpPr>
        <p:spPr/>
        <p:txBody>
          <a:bodyPr/>
          <a:lstStyle>
            <a:lvl1pPr>
              <a:defRPr/>
            </a:lvl1pPr>
          </a:lstStyle>
          <a:p>
            <a:pPr>
              <a:defRPr/>
            </a:pPr>
            <a:fld id="{0055663D-F75B-4231-BE29-6EBBAA74DF45}"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C3B6EE5-5879-41FD-8C5A-04682A6E27B5}" type="slidenum">
              <a:rPr lang="en-US" altLang="zh-CN"/>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76200"/>
            <a:ext cx="9956800" cy="1066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quarter" idx="2"/>
          </p:nvPr>
        </p:nvSpPr>
        <p:spPr>
          <a:xfrm>
            <a:off x="6197600" y="1371600"/>
            <a:ext cx="5384800" cy="23002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Content Placeholder 4"/>
          <p:cNvSpPr>
            <a:spLocks noGrp="1"/>
          </p:cNvSpPr>
          <p:nvPr>
            <p:ph sz="quarter" idx="3"/>
          </p:nvPr>
        </p:nvSpPr>
        <p:spPr>
          <a:xfrm>
            <a:off x="609600" y="3824289"/>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Content Placeholder 5"/>
          <p:cNvSpPr>
            <a:spLocks noGrp="1"/>
          </p:cNvSpPr>
          <p:nvPr>
            <p:ph sz="quarter" idx="4"/>
          </p:nvPr>
        </p:nvSpPr>
        <p:spPr>
          <a:xfrm>
            <a:off x="6197600" y="3824289"/>
            <a:ext cx="5384800" cy="2301875"/>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fld id="{69DF62AE-0359-4776-B9E3-7052BF723809}" type="datetime1">
              <a:rPr lang="en-US" altLang="zh-CN"/>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C7B9F8D0-6C66-448B-B988-64CA5B4A18B2}"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cover/>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76200"/>
            <a:ext cx="10972800" cy="6049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fld id="{F6AA586C-6BDD-4B23-A0E8-6EAF17895BA6}" type="datetime1">
              <a:rPr lang="en-US" altLang="zh-CN"/>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369D759-328F-4955-BD4D-B3279BAD2671}" type="slidenum">
              <a:rPr lang="en-US" altLang="zh-CN"/>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99568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371600"/>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371600"/>
            <a:ext cx="5384800" cy="47545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fld id="{AA6B1311-A8E8-4778-A21A-76ACD1A0773F}" type="datetime1">
              <a:rPr lang="en-US" altLang="zh-CN"/>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F3130EF-12CF-4356-877D-B99088D6CB58}"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9956800" cy="1066800"/>
          </a:xfrm>
          <a:prstGeom prst="rect">
            <a:avLst/>
          </a:prstGeo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609600" y="1219201"/>
            <a:ext cx="10972800" cy="4754563"/>
          </a:xfrm>
          <a:prstGeom prst="rect">
            <a:avLst/>
          </a:prstGeom>
        </p:spPr>
        <p:txBody>
          <a:bodyPr/>
          <a:lstStyle>
            <a:lvl1pPr>
              <a:defRPr sz="2400"/>
            </a:lvl1pPr>
            <a:lvl2pPr>
              <a:defRPr sz="2200"/>
            </a:lvl2p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Rectangle 4"/>
          <p:cNvSpPr>
            <a:spLocks noGrp="1" noChangeArrowheads="1"/>
          </p:cNvSpPr>
          <p:nvPr>
            <p:ph type="dt" sz="half" idx="10"/>
          </p:nvPr>
        </p:nvSpPr>
        <p:spPr>
          <a:xfrm>
            <a:off x="609600" y="6245225"/>
            <a:ext cx="2844800" cy="476250"/>
          </a:xfrm>
          <a:prstGeom prst="rect">
            <a:avLst/>
          </a:prstGeom>
        </p:spPr>
        <p:txBody>
          <a:bodyPr/>
          <a:lstStyle>
            <a:lvl1pPr>
              <a:defRPr/>
            </a:lvl1pPr>
          </a:lstStyle>
          <a:p>
            <a:pPr>
              <a:defRPr/>
            </a:pPr>
            <a:fld id="{0E8ADF46-4976-4EDD-9F9A-BA14360382A7}" type="datetime1">
              <a:rPr lang="en-US" altLang="zh-CN"/>
            </a:fld>
            <a:endParaRPr lang="en-US" altLang="zh-CN"/>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280227C-2F53-4303-977B-D19473D12FD2}" type="slidenum">
              <a:rPr lang="en-US" altLang="zh-CN"/>
            </a:fld>
            <a:endParaRPr lang="en-US" altLang="zh-CN"/>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sp>
        <p:nvSpPr>
          <p:cNvPr id="138242" name="Rectangle 2"/>
          <p:cNvSpPr>
            <a:spLocks noGrp="1" noChangeArrowheads="1"/>
          </p:cNvSpPr>
          <p:nvPr>
            <p:ph type="ctrTitle"/>
          </p:nvPr>
        </p:nvSpPr>
        <p:spPr>
          <a:xfrm>
            <a:off x="914400" y="1600204"/>
            <a:ext cx="10363200" cy="1470025"/>
          </a:xfrm>
        </p:spPr>
        <p:txBody>
          <a:bodyPr/>
          <a:lstStyle>
            <a:lvl1pPr>
              <a:defRPr>
                <a:solidFill>
                  <a:schemeClr val="accent2"/>
                </a:solidFill>
              </a:defRPr>
            </a:lvl1pPr>
          </a:lstStyle>
          <a:p>
            <a:r>
              <a:rPr lang="en-US"/>
              <a:t>Click to edit Master title style</a:t>
            </a:r>
            <a:endParaRPr lang="en-US"/>
          </a:p>
        </p:txBody>
      </p:sp>
      <p:sp>
        <p:nvSpPr>
          <p:cNvPr id="138243" name="Rectangle 3"/>
          <p:cNvSpPr>
            <a:spLocks noGrp="1" noChangeArrowheads="1"/>
          </p:cNvSpPr>
          <p:nvPr>
            <p:ph type="subTitle" idx="1"/>
          </p:nvPr>
        </p:nvSpPr>
        <p:spPr>
          <a:xfrm>
            <a:off x="1828800" y="3505200"/>
            <a:ext cx="8534400" cy="1752600"/>
          </a:xfrm>
        </p:spPr>
        <p:txBody>
          <a:bodyPr/>
          <a:lstStyle>
            <a:lvl1pPr marL="0" indent="0" algn="ctr">
              <a:buFontTx/>
              <a:buNone/>
              <a:defRPr>
                <a:solidFill>
                  <a:srgbClr val="CC6600"/>
                </a:solidFill>
              </a:defRPr>
            </a:lvl1pPr>
          </a:lstStyle>
          <a:p>
            <a:r>
              <a:rPr lang="en-US"/>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fld id="{CD7A77AB-5191-4AE4-8D38-4EDC86CD62C0}" type="datetime1">
              <a:rPr lang="en-US" altLang="zh-CN"/>
            </a:fld>
            <a:endParaRPr lang="en-US" altLang="zh-CN"/>
          </a:p>
        </p:txBody>
      </p:sp>
      <p:sp>
        <p:nvSpPr>
          <p:cNvPr id="5" name="Rectangle 6"/>
          <p:cNvSpPr>
            <a:spLocks noGrp="1" noChangeArrowheads="1"/>
          </p:cNvSpPr>
          <p:nvPr>
            <p:ph type="sldNum" sz="quarter" idx="11"/>
          </p:nvPr>
        </p:nvSpPr>
        <p:spPr>
          <a:xfrm>
            <a:off x="8737600" y="6245225"/>
            <a:ext cx="2844800" cy="476250"/>
          </a:xfrm>
        </p:spPr>
        <p:txBody>
          <a:bodyPr/>
          <a:lstStyle>
            <a:lvl1pPr>
              <a:defRPr sz="1400" b="0"/>
            </a:lvl1pPr>
          </a:lstStyle>
          <a:p>
            <a:pPr>
              <a:defRPr/>
            </a:pPr>
            <a:endParaRPr lang="fr-FR"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9956800" cy="1066800"/>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609600" y="1219207"/>
            <a:ext cx="10972800" cy="4754563"/>
          </a:xfrm>
        </p:spPr>
        <p:txBody>
          <a:bodyPr/>
          <a:lstStyle>
            <a:lvl1pPr>
              <a:defRPr sz="2400"/>
            </a:lvl1pPr>
            <a:lvl2pPr>
              <a:defRPr sz="2200"/>
            </a:lvl2p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fld id="{D9740E48-CE4E-4865-879B-02F8ADBAD217}"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7017729-8024-4974-9CDB-C33CB0491357}"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fld id="{C4D15680-6BA5-481E-82F4-BBE1DE6B9EE7}" type="datetime1">
              <a:rPr lang="en-US" altLang="zh-CN"/>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D2D62BD-F83A-460A-8719-9DF26075D179}"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6" Type="http://schemas.openxmlformats.org/officeDocument/2006/relationships/theme" Target="../theme/theme2.xml"/><Relationship Id="rId15" Type="http://schemas.openxmlformats.org/officeDocument/2006/relationships/slideLayout" Target="../slideLayouts/slideLayout21.xml"/><Relationship Id="rId14" Type="http://schemas.openxmlformats.org/officeDocument/2006/relationships/slideLayout" Target="../slideLayouts/slideLayout20.xml"/><Relationship Id="rId13" Type="http://schemas.openxmlformats.org/officeDocument/2006/relationships/slideLayout" Target="../slideLayouts/slideLayout19.xml"/><Relationship Id="rId12" Type="http://schemas.openxmlformats.org/officeDocument/2006/relationships/slideLayout" Target="../slideLayouts/slideLayout18.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6" Type="http://schemas.openxmlformats.org/officeDocument/2006/relationships/theme" Target="../theme/theme3.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6" Type="http://schemas.openxmlformats.org/officeDocument/2006/relationships/theme" Target="../theme/theme4.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灯片编号占位符 3"/>
          <p:cNvSpPr>
            <a:spLocks noGrp="1"/>
          </p:cNvSpPr>
          <p:nvPr>
            <p:ph type="sldNum" sz="quarter" idx="4"/>
          </p:nvPr>
        </p:nvSpPr>
        <p:spPr>
          <a:xfrm>
            <a:off x="942977" y="6338898"/>
            <a:ext cx="541339" cy="282575"/>
          </a:xfrm>
          <a:prstGeom prst="rect">
            <a:avLst/>
          </a:prstGeom>
        </p:spPr>
        <p:txBody>
          <a:bodyPr wrap="square" lIns="0" tIns="0" rIns="0" bIns="0"/>
          <a:lstStyle>
            <a:lvl1pPr algn="ctr" fontAlgn="auto">
              <a:spcBef>
                <a:spcPts val="0"/>
              </a:spcBef>
              <a:spcAft>
                <a:spcPts val="0"/>
              </a:spcAft>
              <a:defRPr smtClean="0">
                <a:solidFill>
                  <a:schemeClr val="tx1">
                    <a:lumMod val="65000"/>
                    <a:lumOff val="35000"/>
                  </a:schemeClr>
                </a:solidFill>
                <a:latin typeface="+mn-lt"/>
                <a:ea typeface="+mn-ea"/>
              </a:defRPr>
            </a:lvl1pPr>
          </a:lstStyle>
          <a:p>
            <a:pPr>
              <a:defRPr/>
            </a:pPr>
            <a:fld id="{EA7B3F58-C299-41C8-8385-A8F0589903D6}"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med">
    <p:fade/>
  </p:transition>
  <p:timing>
    <p:tnLst>
      <p:par>
        <p:cTn id="1" dur="indefinite" restart="never" nodeType="tmRoot"/>
      </p:par>
    </p:tnLst>
  </p:timing>
  <p:hf hdr="0" ftr="0" dt="0"/>
  <p:txStyles>
    <p:titleStyle>
      <a:lvl1pPr algn="ctr" defTabSz="1217295" rtl="0" fontAlgn="base">
        <a:spcBef>
          <a:spcPct val="0"/>
        </a:spcBef>
        <a:spcAft>
          <a:spcPct val="0"/>
        </a:spcAft>
        <a:defRPr sz="5800" kern="1200">
          <a:solidFill>
            <a:schemeClr val="tx1"/>
          </a:solidFill>
          <a:latin typeface="+mj-lt"/>
          <a:ea typeface="+mj-ea"/>
          <a:cs typeface="+mj-cs"/>
        </a:defRPr>
      </a:lvl1pPr>
      <a:lvl2pPr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2pPr>
      <a:lvl3pPr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3pPr>
      <a:lvl4pPr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4pPr>
      <a:lvl5pPr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5pPr>
      <a:lvl6pPr marL="457200"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6pPr>
      <a:lvl7pPr marL="914400"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7pPr>
      <a:lvl8pPr marL="1371600"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8pPr>
      <a:lvl9pPr marL="1828800" algn="ctr" defTabSz="1217295" rtl="0" fontAlgn="base">
        <a:spcBef>
          <a:spcPct val="0"/>
        </a:spcBef>
        <a:spcAft>
          <a:spcPct val="0"/>
        </a:spcAft>
        <a:defRPr sz="5800">
          <a:solidFill>
            <a:schemeClr val="tx1"/>
          </a:solidFill>
          <a:latin typeface="Copperplate Gothic Bold" panose="020E0705020206020404" pitchFamily="34" charset="0"/>
          <a:ea typeface="微软雅黑" panose="020B0503020204020204" pitchFamily="34" charset="-122"/>
        </a:defRPr>
      </a:lvl9pPr>
    </p:titleStyle>
    <p:bodyStyle>
      <a:lvl1pPr marL="455930" indent="-455930" algn="l" defTabSz="1217295"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330" indent="-379730" algn="l" defTabSz="1217295"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730" indent="-303530" algn="l" defTabSz="1217295"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330" indent="-303530" algn="l" defTabSz="1217295"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930" indent="-303530" algn="l" defTabSz="1217295"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0"/>
            <a:ext cx="9956800" cy="1066800"/>
          </a:xfrm>
          <a:prstGeom prst="rect">
            <a:avLst/>
          </a:prstGeom>
          <a:noFill/>
          <a:ln w="9525">
            <a:noFill/>
            <a:miter lim="800000"/>
          </a:ln>
        </p:spPr>
        <p:txBody>
          <a:bodyPr vert="horz" wrap="square" lIns="91440" tIns="45720" rIns="91440" bIns="45720" numCol="1" anchor="ctr" anchorCtr="0" compatLnSpc="1"/>
          <a:lstStyle/>
          <a:p>
            <a:pPr lvl="0"/>
            <a:r>
              <a:rPr lang="en-US" altLang="zh-CN" smtClean="0"/>
              <a:t>Click to edit Master title style</a:t>
            </a:r>
            <a:endParaRPr lang="en-US" altLang="zh-CN" smtClean="0"/>
          </a:p>
        </p:txBody>
      </p:sp>
      <p:sp>
        <p:nvSpPr>
          <p:cNvPr id="1027" name="Rectangle 3"/>
          <p:cNvSpPr>
            <a:spLocks noGrp="1" noChangeArrowheads="1"/>
          </p:cNvSpPr>
          <p:nvPr>
            <p:ph type="body" idx="1"/>
          </p:nvPr>
        </p:nvSpPr>
        <p:spPr bwMode="auto">
          <a:xfrm>
            <a:off x="609600" y="1371600"/>
            <a:ext cx="10972800" cy="4754563"/>
          </a:xfrm>
          <a:prstGeom prst="rect">
            <a:avLst/>
          </a:prstGeom>
          <a:noFill/>
          <a:ln w="9525">
            <a:noFill/>
            <a:miter lim="800000"/>
          </a:ln>
        </p:spPr>
        <p:txBody>
          <a:bodyPr vert="horz" wrap="square" lIns="91440" tIns="45720" rIns="91440" bIns="45720" numCol="1" anchor="t" anchorCtr="0" compatLnSpc="1"/>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ltLang="zh-CN"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latin typeface="Arial" panose="020B0604020202020204" pitchFamily="34" charset="0"/>
                <a:ea typeface="宋体" panose="02010600030101010101" pitchFamily="2" charset="-122"/>
                <a:cs typeface="+mn-cs"/>
              </a:defRPr>
            </a:lvl1pPr>
          </a:lstStyle>
          <a:p>
            <a:pPr>
              <a:defRPr/>
            </a:pPr>
            <a:fld id="{1CFAC1E8-AF50-4CED-97DA-5E3EFAD84A67}" type="datetime1">
              <a:rPr lang="en-US" altLang="zh-CN"/>
            </a:fld>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8940800" y="6381750"/>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tx1"/>
                </a:solidFill>
                <a:latin typeface="Arial" panose="020B0604020202020204" pitchFamily="34" charset="0"/>
                <a:ea typeface="宋体" panose="02010600030101010101" pitchFamily="2" charset="-122"/>
                <a:cs typeface="+mn-cs"/>
              </a:defRPr>
            </a:lvl1pPr>
          </a:lstStyle>
          <a:p>
            <a:pPr>
              <a:defRPr/>
            </a:pPr>
            <a:fld id="{5274D1F7-4010-4A6E-8655-EBEE4A977EFC}" type="slidenum">
              <a:rPr lang="en-US" altLang="zh-CN"/>
            </a:fld>
            <a:endParaRPr lang="en-US" altLang="zh-CN"/>
          </a:p>
        </p:txBody>
      </p:sp>
      <p:sp>
        <p:nvSpPr>
          <p:cNvPr id="1031" name="Line 9"/>
          <p:cNvSpPr>
            <a:spLocks noChangeShapeType="1"/>
          </p:cNvSpPr>
          <p:nvPr/>
        </p:nvSpPr>
        <p:spPr bwMode="auto">
          <a:xfrm>
            <a:off x="0" y="1143000"/>
            <a:ext cx="12192000" cy="0"/>
          </a:xfrm>
          <a:prstGeom prst="line">
            <a:avLst/>
          </a:prstGeom>
          <a:noFill/>
          <a:ln w="28575">
            <a:solidFill>
              <a:srgbClr val="990000"/>
            </a:solidFill>
            <a:round/>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990000"/>
          </a:solidFill>
          <a:latin typeface="+mj-lt"/>
          <a:ea typeface="+mj-ea"/>
          <a:cs typeface="+mj-cs"/>
        </a:defRPr>
      </a:lvl1pPr>
      <a:lvl2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200">
          <a:solidFill>
            <a:srgbClr val="990000"/>
          </a:solidFill>
          <a:latin typeface="+mn-lt"/>
          <a:cs typeface="+mn-cs"/>
        </a:defRPr>
      </a:lvl2pPr>
      <a:lvl3pPr marL="1143000" indent="-228600" algn="l" rtl="0" eaLnBrk="0" fontAlgn="base" hangingPunct="0">
        <a:spcBef>
          <a:spcPct val="20000"/>
        </a:spcBef>
        <a:spcAft>
          <a:spcPct val="0"/>
        </a:spcAft>
        <a:buChar char="•"/>
        <a:defRPr sz="2400">
          <a:solidFill>
            <a:schemeClr val="accent2"/>
          </a:solidFill>
          <a:latin typeface="+mn-lt"/>
          <a:cs typeface="+mn-cs"/>
        </a:defRPr>
      </a:lvl3pPr>
      <a:lvl4pPr marL="1600200" indent="-228600" algn="l" rtl="0" eaLnBrk="0" fontAlgn="base" hangingPunct="0">
        <a:spcBef>
          <a:spcPct val="20000"/>
        </a:spcBef>
        <a:spcAft>
          <a:spcPct val="0"/>
        </a:spcAft>
        <a:buChar char="–"/>
        <a:defRPr sz="2000">
          <a:solidFill>
            <a:srgbClr val="CC6600"/>
          </a:solidFill>
          <a:latin typeface="+mn-lt"/>
          <a:cs typeface="+mn-cs"/>
        </a:defRPr>
      </a:lvl4pPr>
      <a:lvl5pPr marL="2057400" indent="-228600" algn="l" rtl="0" eaLnBrk="0" fontAlgn="base" hangingPunct="0">
        <a:spcBef>
          <a:spcPct val="20000"/>
        </a:spcBef>
        <a:spcAft>
          <a:spcPct val="0"/>
        </a:spcAft>
        <a:buChar char="»"/>
        <a:defRPr sz="2000">
          <a:solidFill>
            <a:schemeClr val="accent2"/>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0"/>
            <a:ext cx="9956800" cy="1066800"/>
          </a:xfrm>
          <a:prstGeom prst="rect">
            <a:avLst/>
          </a:prstGeom>
          <a:noFill/>
          <a:ln w="9525">
            <a:noFill/>
            <a:miter lim="800000"/>
          </a:ln>
        </p:spPr>
        <p:txBody>
          <a:bodyPr vert="horz" wrap="square" lIns="91440" tIns="45720" rIns="91440" bIns="45720" numCol="1" anchor="ctr" anchorCtr="0" compatLnSpc="1"/>
          <a:lstStyle/>
          <a:p>
            <a:pPr lvl="0"/>
            <a:r>
              <a:rPr lang="en-US" altLang="zh-CN" smtClean="0"/>
              <a:t>Click to edit Master title style</a:t>
            </a:r>
            <a:endParaRPr lang="en-US" altLang="zh-CN" smtClean="0"/>
          </a:p>
        </p:txBody>
      </p:sp>
      <p:sp>
        <p:nvSpPr>
          <p:cNvPr id="1027" name="Rectangle 3"/>
          <p:cNvSpPr>
            <a:spLocks noGrp="1" noChangeArrowheads="1"/>
          </p:cNvSpPr>
          <p:nvPr>
            <p:ph type="body" idx="1"/>
          </p:nvPr>
        </p:nvSpPr>
        <p:spPr bwMode="auto">
          <a:xfrm>
            <a:off x="609600" y="1371601"/>
            <a:ext cx="10972800" cy="4754563"/>
          </a:xfrm>
          <a:prstGeom prst="rect">
            <a:avLst/>
          </a:prstGeom>
          <a:noFill/>
          <a:ln w="9525">
            <a:noFill/>
            <a:miter lim="800000"/>
          </a:ln>
        </p:spPr>
        <p:txBody>
          <a:bodyPr vert="horz" wrap="square" lIns="91440" tIns="45720" rIns="91440" bIns="45720" numCol="1" anchor="t" anchorCtr="0" compatLnSpc="1"/>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ltLang="zh-CN"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latin typeface="Arial" panose="020B0604020202020204" pitchFamily="34" charset="0"/>
                <a:ea typeface="宋体" panose="02010600030101010101" pitchFamily="2" charset="-122"/>
                <a:cs typeface="+mn-cs"/>
              </a:defRPr>
            </a:lvl1pPr>
          </a:lstStyle>
          <a:p>
            <a:pPr>
              <a:defRPr/>
            </a:pPr>
            <a:fld id="{B3AF2CFF-F87A-4C8C-B1F4-F4678F6F8533}" type="datetime1">
              <a:rPr lang="en-US" altLang="zh-CN"/>
            </a:fld>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8940800" y="6381750"/>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tx1"/>
                </a:solidFill>
                <a:latin typeface="Arial" panose="020B0604020202020204" pitchFamily="34" charset="0"/>
                <a:ea typeface="宋体" panose="02010600030101010101" pitchFamily="2" charset="-122"/>
                <a:cs typeface="+mn-cs"/>
              </a:defRPr>
            </a:lvl1pPr>
          </a:lstStyle>
          <a:p>
            <a:pPr>
              <a:defRPr/>
            </a:pPr>
            <a:fld id="{9E2FB24C-7768-4D6E-B591-D7DB45500C0A}" type="slidenum">
              <a:rPr lang="en-US" altLang="zh-CN"/>
            </a:fld>
            <a:endParaRPr lang="en-US" altLang="zh-CN"/>
          </a:p>
        </p:txBody>
      </p:sp>
      <p:sp>
        <p:nvSpPr>
          <p:cNvPr id="1031" name="Line 9"/>
          <p:cNvSpPr>
            <a:spLocks noChangeShapeType="1"/>
          </p:cNvSpPr>
          <p:nvPr/>
        </p:nvSpPr>
        <p:spPr bwMode="auto">
          <a:xfrm>
            <a:off x="0" y="1143000"/>
            <a:ext cx="12192000" cy="0"/>
          </a:xfrm>
          <a:prstGeom prst="line">
            <a:avLst/>
          </a:prstGeom>
          <a:noFill/>
          <a:ln w="28575">
            <a:solidFill>
              <a:srgbClr val="990000"/>
            </a:solidFill>
            <a:round/>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990000"/>
          </a:solidFill>
          <a:latin typeface="+mj-lt"/>
          <a:ea typeface="+mj-ea"/>
          <a:cs typeface="+mj-cs"/>
        </a:defRPr>
      </a:lvl1pPr>
      <a:lvl2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200">
          <a:solidFill>
            <a:srgbClr val="990000"/>
          </a:solidFill>
          <a:latin typeface="+mn-lt"/>
          <a:cs typeface="+mn-cs"/>
        </a:defRPr>
      </a:lvl2pPr>
      <a:lvl3pPr marL="1143000" indent="-228600" algn="l" rtl="0" eaLnBrk="0" fontAlgn="base" hangingPunct="0">
        <a:spcBef>
          <a:spcPct val="20000"/>
        </a:spcBef>
        <a:spcAft>
          <a:spcPct val="0"/>
        </a:spcAft>
        <a:buChar char="•"/>
        <a:defRPr sz="2400">
          <a:solidFill>
            <a:schemeClr val="accent2"/>
          </a:solidFill>
          <a:latin typeface="+mn-lt"/>
          <a:cs typeface="+mn-cs"/>
        </a:defRPr>
      </a:lvl3pPr>
      <a:lvl4pPr marL="1600200" indent="-228600" algn="l" rtl="0" eaLnBrk="0" fontAlgn="base" hangingPunct="0">
        <a:spcBef>
          <a:spcPct val="20000"/>
        </a:spcBef>
        <a:spcAft>
          <a:spcPct val="0"/>
        </a:spcAft>
        <a:buChar char="–"/>
        <a:defRPr sz="2000">
          <a:solidFill>
            <a:srgbClr val="CC6600"/>
          </a:solidFill>
          <a:latin typeface="+mn-lt"/>
          <a:cs typeface="+mn-cs"/>
        </a:defRPr>
      </a:lvl4pPr>
      <a:lvl5pPr marL="2057400" indent="-228600" algn="l" rtl="0" eaLnBrk="0" fontAlgn="base" hangingPunct="0">
        <a:spcBef>
          <a:spcPct val="20000"/>
        </a:spcBef>
        <a:spcAft>
          <a:spcPct val="0"/>
        </a:spcAft>
        <a:buChar char="»"/>
        <a:defRPr sz="2000">
          <a:solidFill>
            <a:schemeClr val="accent2"/>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0"/>
            <a:ext cx="9956800" cy="1066800"/>
          </a:xfrm>
          <a:prstGeom prst="rect">
            <a:avLst/>
          </a:prstGeom>
          <a:noFill/>
          <a:ln w="9525">
            <a:noFill/>
            <a:miter lim="800000"/>
          </a:ln>
        </p:spPr>
        <p:txBody>
          <a:bodyPr vert="horz" wrap="square" lIns="91440" tIns="45720" rIns="91440" bIns="45720" numCol="1" anchor="ctr" anchorCtr="0" compatLnSpc="1"/>
          <a:lstStyle/>
          <a:p>
            <a:pPr lvl="0"/>
            <a:r>
              <a:rPr lang="en-US" altLang="zh-CN" smtClean="0"/>
              <a:t>Click to edit Master title style</a:t>
            </a:r>
            <a:endParaRPr lang="en-US" altLang="zh-CN" smtClean="0"/>
          </a:p>
        </p:txBody>
      </p:sp>
      <p:sp>
        <p:nvSpPr>
          <p:cNvPr id="1027" name="Rectangle 3"/>
          <p:cNvSpPr>
            <a:spLocks noGrp="1" noChangeArrowheads="1"/>
          </p:cNvSpPr>
          <p:nvPr>
            <p:ph type="body" idx="1"/>
          </p:nvPr>
        </p:nvSpPr>
        <p:spPr bwMode="auto">
          <a:xfrm>
            <a:off x="609600" y="1371600"/>
            <a:ext cx="10972800" cy="4754563"/>
          </a:xfrm>
          <a:prstGeom prst="rect">
            <a:avLst/>
          </a:prstGeom>
          <a:noFill/>
          <a:ln w="9525">
            <a:noFill/>
            <a:miter lim="800000"/>
          </a:ln>
        </p:spPr>
        <p:txBody>
          <a:bodyPr vert="horz" wrap="square" lIns="91440" tIns="45720" rIns="91440" bIns="45720" numCol="1" anchor="t" anchorCtr="0" compatLnSpc="1"/>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ltLang="zh-CN"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latin typeface="Arial" panose="020B0604020202020204" pitchFamily="34" charset="0"/>
                <a:ea typeface="宋体" panose="02010600030101010101" pitchFamily="2" charset="-122"/>
                <a:cs typeface="+mn-cs"/>
              </a:defRPr>
            </a:lvl1pPr>
          </a:lstStyle>
          <a:p>
            <a:pPr>
              <a:defRPr/>
            </a:pPr>
            <a:fld id="{B3AF2CFF-F87A-4C8C-B1F4-F4678F6F8533}" type="datetime1">
              <a:rPr lang="en-US" altLang="zh-CN"/>
            </a:fld>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8940800" y="6381750"/>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600">
                <a:solidFill>
                  <a:schemeClr val="tx1"/>
                </a:solidFill>
                <a:latin typeface="Arial" panose="020B0604020202020204" pitchFamily="34" charset="0"/>
                <a:ea typeface="宋体" panose="02010600030101010101" pitchFamily="2" charset="-122"/>
                <a:cs typeface="+mn-cs"/>
              </a:defRPr>
            </a:lvl1pPr>
          </a:lstStyle>
          <a:p>
            <a:pPr>
              <a:defRPr/>
            </a:pPr>
            <a:fld id="{9E2FB24C-7768-4D6E-B591-D7DB45500C0A}" type="slidenum">
              <a:rPr lang="en-US" altLang="zh-CN"/>
            </a:fld>
            <a:endParaRPr lang="en-US" altLang="zh-CN"/>
          </a:p>
        </p:txBody>
      </p:sp>
      <p:sp>
        <p:nvSpPr>
          <p:cNvPr id="1031" name="Line 9"/>
          <p:cNvSpPr>
            <a:spLocks noChangeShapeType="1"/>
          </p:cNvSpPr>
          <p:nvPr/>
        </p:nvSpPr>
        <p:spPr bwMode="auto">
          <a:xfrm>
            <a:off x="0" y="1143000"/>
            <a:ext cx="12192000" cy="0"/>
          </a:xfrm>
          <a:prstGeom prst="line">
            <a:avLst/>
          </a:prstGeom>
          <a:noFill/>
          <a:ln w="28575">
            <a:solidFill>
              <a:srgbClr val="990000"/>
            </a:solidFill>
            <a:round/>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990000"/>
          </a:solidFill>
          <a:latin typeface="+mj-lt"/>
          <a:ea typeface="+mj-ea"/>
          <a:cs typeface="+mj-cs"/>
        </a:defRPr>
      </a:lvl1pPr>
      <a:lvl2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2800" b="1">
          <a:solidFill>
            <a:srgbClr val="990000"/>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rgbClr val="990000"/>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200">
          <a:solidFill>
            <a:srgbClr val="990000"/>
          </a:solidFill>
          <a:latin typeface="+mn-lt"/>
          <a:cs typeface="+mn-cs"/>
        </a:defRPr>
      </a:lvl2pPr>
      <a:lvl3pPr marL="1143000" indent="-228600" algn="l" rtl="0" eaLnBrk="0" fontAlgn="base" hangingPunct="0">
        <a:spcBef>
          <a:spcPct val="20000"/>
        </a:spcBef>
        <a:spcAft>
          <a:spcPct val="0"/>
        </a:spcAft>
        <a:buChar char="•"/>
        <a:defRPr sz="2400">
          <a:solidFill>
            <a:schemeClr val="accent2"/>
          </a:solidFill>
          <a:latin typeface="+mn-lt"/>
          <a:cs typeface="+mn-cs"/>
        </a:defRPr>
      </a:lvl3pPr>
      <a:lvl4pPr marL="1600200" indent="-228600" algn="l" rtl="0" eaLnBrk="0" fontAlgn="base" hangingPunct="0">
        <a:spcBef>
          <a:spcPct val="20000"/>
        </a:spcBef>
        <a:spcAft>
          <a:spcPct val="0"/>
        </a:spcAft>
        <a:buChar char="–"/>
        <a:defRPr sz="2000">
          <a:solidFill>
            <a:srgbClr val="CC6600"/>
          </a:solidFill>
          <a:latin typeface="+mn-lt"/>
          <a:cs typeface="+mn-cs"/>
        </a:defRPr>
      </a:lvl4pPr>
      <a:lvl5pPr marL="2057400" indent="-228600" algn="l" rtl="0" eaLnBrk="0" fontAlgn="base" hangingPunct="0">
        <a:spcBef>
          <a:spcPct val="20000"/>
        </a:spcBef>
        <a:spcAft>
          <a:spcPct val="0"/>
        </a:spcAft>
        <a:buChar char="»"/>
        <a:defRPr sz="2000">
          <a:solidFill>
            <a:schemeClr val="accent2"/>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hyperlink" Target="2018&#37096;&#38376;&#36130;&#25253;&#38468;&#34920;.docx" TargetMode="Externa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hyperlink" Target="2018&#37096;&#38376;&#36130;&#25253;&#38468;&#34920;.docx" TargetMode="Externa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hyperlink" Target="2018&#37096;&#38376;&#36130;&#25253;&#38468;&#34920;.docx" TargetMode="External"/><Relationship Id="rId1" Type="http://schemas.openxmlformats.org/officeDocument/2006/relationships/image" Target="../media/image14.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9" Type="http://schemas.openxmlformats.org/officeDocument/2006/relationships/diagramColors" Target="../diagrams/colors3.xml"/><Relationship Id="rId8" Type="http://schemas.openxmlformats.org/officeDocument/2006/relationships/diagramQuickStyle" Target="../diagrams/quickStyle3.xml"/><Relationship Id="rId7" Type="http://schemas.openxmlformats.org/officeDocument/2006/relationships/diagramLayout" Target="../diagrams/layout3.xml"/><Relationship Id="rId6" Type="http://schemas.openxmlformats.org/officeDocument/2006/relationships/diagramData" Target="../diagrams/data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1" Type="http://schemas.openxmlformats.org/officeDocument/2006/relationships/slideLayout" Target="../slideLayouts/slideLayout13.xml"/><Relationship Id="rId10" Type="http://schemas.microsoft.com/office/2007/relationships/diagramDrawing" Target="../diagrams/drawing3.xml"/><Relationship Id="rId1"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9" Type="http://schemas.openxmlformats.org/officeDocument/2006/relationships/diagramColors" Target="../diagrams/colors5.xml"/><Relationship Id="rId8" Type="http://schemas.openxmlformats.org/officeDocument/2006/relationships/diagramQuickStyle" Target="../diagrams/quickStyle5.xml"/><Relationship Id="rId7" Type="http://schemas.openxmlformats.org/officeDocument/2006/relationships/diagramLayout" Target="../diagrams/layout5.xml"/><Relationship Id="rId6" Type="http://schemas.openxmlformats.org/officeDocument/2006/relationships/diagramData" Target="../diagrams/data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1" Type="http://schemas.openxmlformats.org/officeDocument/2006/relationships/slideLayout" Target="../slideLayouts/slideLayout13.xml"/><Relationship Id="rId10" Type="http://schemas.microsoft.com/office/2007/relationships/diagramDrawing" Target="../diagrams/drawing5.xml"/><Relationship Id="rId1"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9" Type="http://schemas.openxmlformats.org/officeDocument/2006/relationships/diagramColors" Target="../diagrams/colors7.xml"/><Relationship Id="rId8" Type="http://schemas.openxmlformats.org/officeDocument/2006/relationships/diagramQuickStyle" Target="../diagrams/quickStyle7.xml"/><Relationship Id="rId7" Type="http://schemas.openxmlformats.org/officeDocument/2006/relationships/diagramLayout" Target="../diagrams/layout7.xml"/><Relationship Id="rId6" Type="http://schemas.openxmlformats.org/officeDocument/2006/relationships/diagramData" Target="../diagrams/data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1" Type="http://schemas.openxmlformats.org/officeDocument/2006/relationships/slideLayout" Target="../slideLayouts/slideLayout13.xml"/><Relationship Id="rId10" Type="http://schemas.microsoft.com/office/2007/relationships/diagramDrawing" Target="../diagrams/drawing7.xml"/><Relationship Id="rId1"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3.xml"/><Relationship Id="rId2" Type="http://schemas.openxmlformats.org/officeDocument/2006/relationships/image" Target="../media/image9.emf"/><Relationship Id="rId1"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3.xml"/><Relationship Id="rId2" Type="http://schemas.openxmlformats.org/officeDocument/2006/relationships/image" Target="../media/image10.emf"/><Relationship Id="rId1" Type="http://schemas.openxmlformats.org/officeDocument/2006/relationships/oleObject" Target="../embeddings/oleObject2.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5000">
              <a:srgbClr val="E6E6E6"/>
            </a:gs>
            <a:gs pos="25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6626" name="Rectangle 3"/>
          <p:cNvSpPr/>
          <p:nvPr/>
        </p:nvSpPr>
        <p:spPr>
          <a:xfrm>
            <a:off x="0" y="1245876"/>
            <a:ext cx="12192000" cy="2961005"/>
          </a:xfrm>
          <a:prstGeom prst="rect">
            <a:avLst/>
          </a:prstGeom>
          <a:noFill/>
          <a:ln w="9525">
            <a:noFill/>
          </a:ln>
        </p:spPr>
        <p:txBody>
          <a:bodyPr wrap="square" lIns="91440" tIns="45720" rIns="91440" bIns="45720" anchor="ctr"/>
          <a:lstStyle>
            <a:lvl1pPr lvl="0">
              <a:defRPr kern="1200"/>
            </a:lvl1pPr>
          </a:lstStyle>
          <a:p>
            <a:pPr algn="ctr">
              <a:lnSpc>
                <a:spcPct val="150000"/>
              </a:lnSpc>
              <a:spcBef>
                <a:spcPts val="2400"/>
              </a:spcBef>
            </a:pPr>
            <a:r>
              <a:rPr lang="zh-CN" altLang="en-US" sz="4800" b="1" dirty="0" smtClean="0">
                <a:solidFill>
                  <a:srgbClr val="0054A6"/>
                </a:solidFill>
                <a:latin typeface="+mj-ea"/>
                <a:ea typeface="+mj-ea"/>
              </a:rPr>
              <a:t>政府部门财务报告编制（试点）</a:t>
            </a:r>
            <a:endParaRPr lang="en-US" altLang="zh-CN" sz="4800" b="1" dirty="0" smtClean="0">
              <a:solidFill>
                <a:srgbClr val="0054A6"/>
              </a:solidFill>
              <a:latin typeface="+mj-ea"/>
              <a:ea typeface="+mj-ea"/>
            </a:endParaRPr>
          </a:p>
          <a:p>
            <a:pPr algn="ctr">
              <a:lnSpc>
                <a:spcPct val="150000"/>
              </a:lnSpc>
              <a:spcBef>
                <a:spcPts val="2400"/>
              </a:spcBef>
            </a:pPr>
            <a:r>
              <a:rPr lang="zh-CN" altLang="en-US" sz="4800" b="1" dirty="0" smtClean="0">
                <a:solidFill>
                  <a:srgbClr val="0054A6"/>
                </a:solidFill>
                <a:latin typeface="+mj-ea"/>
                <a:ea typeface="+mj-ea"/>
              </a:rPr>
              <a:t>业务培训</a:t>
            </a:r>
            <a:br>
              <a:rPr lang="en-US" altLang="zh-CN" sz="4800" b="1" dirty="0" smtClean="0">
                <a:solidFill>
                  <a:srgbClr val="0054A6"/>
                </a:solidFill>
                <a:latin typeface="+mj-ea"/>
                <a:ea typeface="+mj-ea"/>
              </a:rPr>
            </a:br>
            <a:endParaRPr lang="zh-CN" altLang="en-US" sz="4800" b="1" dirty="0" smtClean="0">
              <a:solidFill>
                <a:srgbClr val="0054A6"/>
              </a:solidFill>
              <a:latin typeface="+mj-ea"/>
              <a:ea typeface="+mj-ea"/>
            </a:endParaRPr>
          </a:p>
        </p:txBody>
      </p:sp>
      <p:sp>
        <p:nvSpPr>
          <p:cNvPr id="3" name="文本框 2"/>
          <p:cNvSpPr txBox="1"/>
          <p:nvPr/>
        </p:nvSpPr>
        <p:spPr>
          <a:xfrm>
            <a:off x="0" y="4143380"/>
            <a:ext cx="12192000" cy="196977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sym typeface="Symbol" panose="05050102010706020507" pitchFamily="18" charset="2"/>
              </a:rPr>
              <a:t>财政局国库科</a:t>
            </a:r>
            <a:endParaRPr lang="zh-CN" altLang="en-US" sz="2800" b="1" dirty="0" smtClean="0">
              <a:latin typeface="黑体" panose="02010609060101010101" pitchFamily="49" charset="-122"/>
              <a:ea typeface="黑体" panose="02010609060101010101" pitchFamily="49" charset="-122"/>
              <a:sym typeface="Symbol" panose="05050102010706020507" pitchFamily="18" charset="2"/>
            </a:endParaRPr>
          </a:p>
          <a:p>
            <a:pPr algn="ctr">
              <a:lnSpc>
                <a:spcPct val="150000"/>
              </a:lnSpc>
              <a:spcBef>
                <a:spcPts val="600"/>
              </a:spcBef>
            </a:pPr>
            <a:endParaRPr lang="zh-CN" altLang="en-US" sz="2800" b="1" dirty="0" smtClean="0">
              <a:latin typeface="黑体" panose="02010609060101010101" pitchFamily="49" charset="-122"/>
              <a:ea typeface="黑体" panose="02010609060101010101" pitchFamily="49" charset="-122"/>
              <a:sym typeface="Symbol" panose="05050102010706020507" pitchFamily="18" charset="2"/>
            </a:endParaRPr>
          </a:p>
          <a:p>
            <a:pPr algn="ctr">
              <a:lnSpc>
                <a:spcPct val="150000"/>
              </a:lnSpc>
              <a:spcBef>
                <a:spcPts val="600"/>
              </a:spcBef>
            </a:pPr>
            <a:r>
              <a:rPr lang="zh-CN" altLang="en-US" sz="2800" b="1" dirty="0" smtClean="0">
                <a:latin typeface="黑体" panose="02010609060101010101" pitchFamily="49" charset="-122"/>
                <a:ea typeface="黑体" panose="02010609060101010101" pitchFamily="49" charset="-122"/>
                <a:sym typeface="Symbol" panose="05050102010706020507" pitchFamily="18" charset="2"/>
              </a:rPr>
              <a:t>二〇一八年五月</a:t>
            </a:r>
            <a:endParaRPr lang="zh-CN" altLang="en-US" sz="2800" b="1" dirty="0" smtClean="0">
              <a:latin typeface="黑体" panose="02010609060101010101" pitchFamily="49" charset="-122"/>
              <a:ea typeface="黑体" panose="02010609060101010101" pitchFamily="49" charset="-122"/>
              <a:sym typeface="Symbol" panose="05050102010706020507" pitchFamily="18" charset="2"/>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advTm="4969">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145733" y="1034615"/>
            <a:ext cx="9784611" cy="5109029"/>
            <a:chOff x="2664" y="599"/>
            <a:chExt cx="9694" cy="4159"/>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85" y="599"/>
              <a:ext cx="9663" cy="66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52" y="797"/>
              <a:ext cx="9558" cy="739"/>
            </a:xfrm>
            <a:prstGeom prst="rect">
              <a:avLst/>
            </a:prstGeom>
            <a:noFill/>
          </p:spPr>
          <p:txBody>
            <a:bodyPr wrap="square">
              <a:spAutoFit/>
            </a:bodyPr>
            <a:lstStyle/>
            <a:p>
              <a:pPr algn="ctr">
                <a:spcBef>
                  <a:spcPts val="0"/>
                </a:spcBef>
                <a:spcAft>
                  <a:spcPts val="0"/>
                </a:spcAft>
                <a:defRPr/>
              </a:pPr>
              <a:r>
                <a:rPr lang="zh-CN" altLang="en-US" sz="2800" dirty="0" smtClean="0">
                  <a:solidFill>
                    <a:schemeClr val="bg1"/>
                  </a:solidFill>
                  <a:latin typeface="微软雅黑" panose="020B0503020204020204" pitchFamily="34" charset="-122"/>
                  <a:ea typeface="微软雅黑" panose="020B0503020204020204" pitchFamily="34" charset="-122"/>
                </a:rPr>
                <a:t>财政部关于开展</a:t>
              </a:r>
              <a:r>
                <a:rPr lang="en-US" altLang="zh-CN" sz="2800" dirty="0" smtClean="0">
                  <a:solidFill>
                    <a:schemeClr val="bg1"/>
                  </a:solidFill>
                  <a:latin typeface="微软雅黑" panose="020B0503020204020204" pitchFamily="34" charset="-122"/>
                  <a:ea typeface="微软雅黑" panose="020B0503020204020204" pitchFamily="34" charset="-122"/>
                </a:rPr>
                <a:t>2017</a:t>
              </a:r>
              <a:r>
                <a:rPr lang="zh-CN" altLang="en-US" sz="2800" dirty="0" smtClean="0">
                  <a:solidFill>
                    <a:schemeClr val="bg1"/>
                  </a:solidFill>
                  <a:latin typeface="微软雅黑" panose="020B0503020204020204" pitchFamily="34" charset="-122"/>
                  <a:ea typeface="微软雅黑" panose="020B0503020204020204" pitchFamily="34" charset="-122"/>
                </a:rPr>
                <a:t>年度政府财务报告编制试点工作的通知</a:t>
              </a:r>
              <a:endParaRPr lang="en-US" altLang="zh-CN" sz="2800" dirty="0" smtClean="0">
                <a:solidFill>
                  <a:schemeClr val="bg1"/>
                </a:solidFill>
                <a:latin typeface="微软雅黑" panose="020B0503020204020204" pitchFamily="34" charset="-122"/>
                <a:ea typeface="微软雅黑" panose="020B0503020204020204" pitchFamily="34" charset="-122"/>
              </a:endParaRPr>
            </a:p>
            <a:p>
              <a:pPr algn="ctr">
                <a:spcBef>
                  <a:spcPts val="0"/>
                </a:spcBef>
                <a:spcAft>
                  <a:spcPts val="0"/>
                </a:spcAft>
                <a:defRPr/>
              </a:pPr>
              <a:endParaRPr lang="zh-CN" altLang="en-US" sz="2500" b="1" kern="0" spc="-113" dirty="0">
                <a:ln w="1905">
                  <a:noFill/>
                </a:ln>
                <a:solidFill>
                  <a:schemeClr val="bg1"/>
                </a:solidFill>
                <a:latin typeface="黑体" panose="02010609060101010101" pitchFamily="49" charset="-122"/>
                <a:ea typeface="黑体" panose="02010609060101010101" pitchFamily="49" charset="-122"/>
              </a:endParaRPr>
            </a:p>
          </p:txBody>
        </p:sp>
      </p:grpSp>
      <p:pic>
        <p:nvPicPr>
          <p:cNvPr id="8" name="Picture 3"/>
          <p:cNvPicPr>
            <a:picLocks noChangeAspect="1" noChangeArrowheads="1"/>
          </p:cNvPicPr>
          <p:nvPr/>
        </p:nvPicPr>
        <p:blipFill>
          <a:blip r:embed="rId1" cstate="print"/>
          <a:srcRect/>
          <a:stretch>
            <a:fillRect/>
          </a:stretch>
        </p:blipFill>
        <p:spPr bwMode="auto">
          <a:xfrm>
            <a:off x="2281263" y="2186000"/>
            <a:ext cx="7315200" cy="3814768"/>
          </a:xfrm>
          <a:prstGeom prst="rect">
            <a:avLst/>
          </a:prstGeom>
          <a:noFill/>
          <a:ln w="9525">
            <a:noFill/>
            <a:miter lim="800000"/>
            <a:headEnd/>
            <a:tailEnd/>
          </a:ln>
          <a:effectLst/>
        </p:spPr>
      </p:pic>
    </p:spTree>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658"/>
            </a:xfrm>
            <a:prstGeom prst="rect">
              <a:avLst/>
            </a:prstGeom>
          </p:spPr>
          <p:txBody>
            <a:bodyPr wrap="square">
              <a:spAutoFit/>
            </a:bodyPr>
            <a:lstStyle/>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latin typeface="黑体" panose="02010609060101010101" pitchFamily="49" charset="-122"/>
                  <a:ea typeface="黑体" panose="02010609060101010101" pitchFamily="49" charset="-122"/>
                </a:rPr>
                <a:t>例：</a:t>
              </a:r>
              <a:r>
                <a:rPr lang="en-US" altLang="zh-CN" sz="2800" dirty="0" smtClean="0">
                  <a:latin typeface="黑体" panose="02010609060101010101" pitchFamily="49" charset="-122"/>
                  <a:ea typeface="黑体" panose="02010609060101010101" pitchFamily="49" charset="-122"/>
                </a:rPr>
                <a:t> A</a:t>
              </a:r>
              <a:r>
                <a:rPr lang="zh-CN" altLang="zh-CN" sz="2800" dirty="0" smtClean="0">
                  <a:latin typeface="黑体" panose="02010609060101010101" pitchFamily="49" charset="-122"/>
                  <a:ea typeface="黑体" panose="02010609060101010101" pitchFamily="49" charset="-122"/>
                </a:rPr>
                <a:t>单位有</a:t>
              </a:r>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个所属单位</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A2</a:t>
              </a:r>
              <a:r>
                <a:rPr lang="zh-CN" altLang="zh-CN" sz="2800" dirty="0" smtClean="0">
                  <a:latin typeface="黑体" panose="02010609060101010101" pitchFamily="49" charset="-122"/>
                  <a:ea typeface="黑体" panose="02010609060101010101" pitchFamily="49" charset="-122"/>
                </a:rPr>
                <a:t>单位。</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单位会计报表“事业收入”明细信息显示，</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单位来自</a:t>
              </a:r>
              <a:r>
                <a:rPr lang="en-US" altLang="zh-CN" sz="2800" dirty="0" smtClean="0">
                  <a:latin typeface="黑体" panose="02010609060101010101" pitchFamily="49" charset="-122"/>
                  <a:ea typeface="黑体" panose="02010609060101010101" pitchFamily="49" charset="-122"/>
                </a:rPr>
                <a:t>A2 </a:t>
              </a:r>
              <a:r>
                <a:rPr lang="zh-CN" altLang="zh-CN" sz="2800" dirty="0" smtClean="0">
                  <a:latin typeface="黑体" panose="02010609060101010101" pitchFamily="49" charset="-122"/>
                  <a:ea typeface="黑体" panose="02010609060101010101" pitchFamily="49" charset="-122"/>
                </a:rPr>
                <a:t>单位款项为</a:t>
              </a:r>
              <a:r>
                <a:rPr lang="en-US" altLang="zh-CN" sz="2800" dirty="0" smtClean="0">
                  <a:latin typeface="黑体" panose="02010609060101010101" pitchFamily="49" charset="-122"/>
                  <a:ea typeface="黑体" panose="02010609060101010101" pitchFamily="49" charset="-122"/>
                </a:rPr>
                <a:t>420</a:t>
              </a:r>
              <a:r>
                <a:rPr lang="zh-CN" altLang="zh-CN" sz="2800" dirty="0" smtClean="0">
                  <a:latin typeface="黑体" panose="02010609060101010101" pitchFamily="49" charset="-122"/>
                  <a:ea typeface="黑体" panose="02010609060101010101" pitchFamily="49" charset="-122"/>
                </a:rPr>
                <a:t>万元，</a:t>
              </a:r>
              <a:r>
                <a:rPr lang="en-US" altLang="zh-CN" sz="2800" dirty="0" smtClean="0">
                  <a:latin typeface="黑体" panose="02010609060101010101" pitchFamily="49" charset="-122"/>
                  <a:ea typeface="黑体" panose="02010609060101010101" pitchFamily="49" charset="-122"/>
                </a:rPr>
                <a:t>A2</a:t>
              </a:r>
              <a:r>
                <a:rPr lang="zh-CN" altLang="zh-CN" sz="2800" dirty="0" smtClean="0">
                  <a:latin typeface="黑体" panose="02010609060101010101" pitchFamily="49" charset="-122"/>
                  <a:ea typeface="黑体" panose="02010609060101010101" pitchFamily="49" charset="-122"/>
                </a:rPr>
                <a:t>单位会计报表“商品和服务费用”明细信息显示，</a:t>
              </a:r>
              <a:r>
                <a:rPr lang="en-US" altLang="zh-CN" sz="2800" dirty="0" smtClean="0">
                  <a:latin typeface="黑体" panose="02010609060101010101" pitchFamily="49" charset="-122"/>
                  <a:ea typeface="黑体" panose="02010609060101010101" pitchFamily="49" charset="-122"/>
                </a:rPr>
                <a:t>A2</a:t>
              </a:r>
              <a:r>
                <a:rPr lang="zh-CN" altLang="zh-CN" sz="2800" dirty="0" smtClean="0">
                  <a:latin typeface="黑体" panose="02010609060101010101" pitchFamily="49" charset="-122"/>
                  <a:ea typeface="黑体" panose="02010609060101010101" pitchFamily="49" charset="-122"/>
                </a:rPr>
                <a:t>单位支付给</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单位款项</a:t>
              </a:r>
              <a:r>
                <a:rPr lang="en-US" altLang="zh-CN" sz="2800" dirty="0" smtClean="0">
                  <a:latin typeface="黑体" panose="02010609060101010101" pitchFamily="49" charset="-122"/>
                  <a:ea typeface="黑体" panose="02010609060101010101" pitchFamily="49" charset="-122"/>
                </a:rPr>
                <a:t>420</a:t>
              </a:r>
              <a:r>
                <a:rPr lang="zh-CN" altLang="zh-CN" sz="2800" dirty="0" smtClean="0">
                  <a:latin typeface="黑体" panose="02010609060101010101" pitchFamily="49" charset="-122"/>
                  <a:ea typeface="黑体" panose="02010609060101010101" pitchFamily="49" charset="-122"/>
                </a:rPr>
                <a:t>万元。</a:t>
              </a:r>
              <a:r>
                <a:rPr lang="en-US" altLang="zh-CN" sz="2800" dirty="0" smtClean="0">
                  <a:latin typeface="黑体" panose="02010609060101010101" pitchFamily="49" charset="-122"/>
                  <a:ea typeface="黑体" panose="02010609060101010101" pitchFamily="49" charset="-122"/>
                </a:rPr>
                <a:t>A</a:t>
              </a:r>
              <a:r>
                <a:rPr lang="zh-CN" altLang="zh-CN" sz="2800" dirty="0" smtClean="0">
                  <a:latin typeface="黑体" panose="02010609060101010101" pitchFamily="49" charset="-122"/>
                  <a:ea typeface="黑体" panose="02010609060101010101" pitchFamily="49" charset="-122"/>
                </a:rPr>
                <a:t>单位经与</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A2</a:t>
              </a:r>
              <a:r>
                <a:rPr lang="zh-CN" altLang="zh-CN" sz="2800" dirty="0" smtClean="0">
                  <a:latin typeface="黑体" panose="02010609060101010101" pitchFamily="49" charset="-122"/>
                  <a:ea typeface="黑体" panose="02010609060101010101" pitchFamily="49" charset="-122"/>
                </a:rPr>
                <a:t>两单位确认无误后，在编制合并会计报表时，抵销分录如下：</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借：事业收入</a:t>
              </a:r>
              <a:r>
                <a:rPr lang="en-US" altLang="zh-CN" sz="2800" dirty="0" smtClean="0">
                  <a:latin typeface="黑体" panose="02010609060101010101" pitchFamily="49" charset="-122"/>
                  <a:ea typeface="黑体" panose="02010609060101010101" pitchFamily="49" charset="-122"/>
                </a:rPr>
                <a:t>——A2</a:t>
              </a:r>
              <a:r>
                <a:rPr lang="zh-CN" altLang="zh-CN" sz="2800" dirty="0" smtClean="0">
                  <a:latin typeface="黑体" panose="02010609060101010101" pitchFamily="49" charset="-122"/>
                  <a:ea typeface="黑体" panose="02010609060101010101" pitchFamily="49" charset="-122"/>
                </a:rPr>
                <a:t>单位</a:t>
              </a:r>
              <a:r>
                <a:rPr lang="en-US" altLang="zh-CN" sz="2800" dirty="0" smtClean="0">
                  <a:latin typeface="黑体" panose="02010609060101010101" pitchFamily="49" charset="-122"/>
                  <a:ea typeface="黑体" panose="02010609060101010101" pitchFamily="49" charset="-122"/>
                </a:rPr>
                <a:t>   4,200,000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贷：商品和服务费用</a:t>
              </a:r>
              <a:r>
                <a:rPr lang="en-US" altLang="zh-CN" sz="2800" dirty="0" smtClean="0">
                  <a:latin typeface="黑体" panose="02010609060101010101" pitchFamily="49" charset="-122"/>
                  <a:ea typeface="黑体" panose="02010609060101010101" pitchFamily="49" charset="-122"/>
                </a:rPr>
                <a:t>——A1</a:t>
              </a:r>
              <a:r>
                <a:rPr lang="zh-CN" altLang="zh-CN" sz="2800" dirty="0" smtClean="0">
                  <a:latin typeface="黑体" panose="02010609060101010101" pitchFamily="49" charset="-122"/>
                  <a:ea typeface="黑体" panose="02010609060101010101" pitchFamily="49" charset="-122"/>
                </a:rPr>
                <a:t>单位</a:t>
              </a:r>
              <a:r>
                <a:rPr lang="en-US" altLang="zh-CN" sz="2800" dirty="0" smtClean="0">
                  <a:latin typeface="黑体" panose="02010609060101010101" pitchFamily="49" charset="-122"/>
                  <a:ea typeface="黑体" panose="02010609060101010101" pitchFamily="49" charset="-122"/>
                </a:rPr>
                <a:t>   4,200,000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4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506"/>
            </a:xfrm>
            <a:prstGeom prst="rect">
              <a:avLst/>
            </a:prstGeom>
          </p:spPr>
          <p:txBody>
            <a:bodyPr wrap="square">
              <a:spAutoFit/>
            </a:bodyPr>
            <a:lstStyle/>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合并资产负债表和收入费用表的编制</a:t>
              </a:r>
              <a:r>
                <a:rPr lang="zh-CN" altLang="en-US"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（三）生成合并会计报表。</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将抵销分录中相关数据填入抵销工作底表（附件</a:t>
              </a:r>
              <a:r>
                <a:rPr lang="en-US" altLang="zh-CN" sz="2800" dirty="0" smtClean="0">
                  <a:latin typeface="黑体" panose="02010609060101010101" pitchFamily="49" charset="-122"/>
                  <a:ea typeface="黑体" panose="02010609060101010101" pitchFamily="49" charset="-122"/>
                </a:rPr>
                <a:t>5</a:t>
              </a:r>
              <a:r>
                <a:rPr lang="zh-CN" altLang="zh-CN" sz="2800" dirty="0" smtClean="0">
                  <a:latin typeface="黑体" panose="02010609060101010101" pitchFamily="49" charset="-122"/>
                  <a:ea typeface="黑体" panose="02010609060101010101" pitchFamily="49" charset="-122"/>
                </a:rPr>
                <a:t>）。根据抵销工作底表“合计”栏数据，对汇总后的资产负债表、收入费用表相关项目进行抵销，生成合并资产负债表和收入费用表。</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690367"/>
            <a:chOff x="2664" y="645"/>
            <a:chExt cx="9788" cy="5326"/>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407"/>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单位</a:t>
              </a:r>
              <a:r>
                <a:rPr lang="zh-CN" altLang="zh-CN" sz="2800" dirty="0" smtClean="0">
                  <a:latin typeface="黑体" panose="02010609060101010101" pitchFamily="49" charset="-122"/>
                  <a:ea typeface="黑体" panose="02010609060101010101" pitchFamily="49" charset="-122"/>
                </a:rPr>
                <a:t>当期盈余与预算结余差异表的编制</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（一）</a:t>
              </a:r>
              <a:r>
                <a:rPr lang="zh-CN" altLang="zh-CN" sz="2400" dirty="0" smtClean="0">
                  <a:solidFill>
                    <a:srgbClr val="FF0000"/>
                  </a:solidFill>
                  <a:latin typeface="黑体" panose="02010609060101010101" pitchFamily="49" charset="-122"/>
                  <a:ea typeface="黑体" panose="02010609060101010101" pitchFamily="49" charset="-122"/>
                </a:rPr>
                <a:t>当期预算结余</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本项目根据单位</a:t>
              </a:r>
              <a:r>
                <a:rPr lang="zh-CN" altLang="zh-CN" sz="2400" dirty="0" smtClean="0">
                  <a:solidFill>
                    <a:srgbClr val="FF0000"/>
                  </a:solidFill>
                  <a:latin typeface="黑体" panose="02010609060101010101" pitchFamily="49" charset="-122"/>
                  <a:ea typeface="黑体" panose="02010609060101010101" pitchFamily="49" charset="-122"/>
                </a:rPr>
                <a:t>会计账簿</a:t>
              </a:r>
              <a:r>
                <a:rPr lang="zh-CN" altLang="zh-CN" sz="2400" dirty="0" smtClean="0">
                  <a:latin typeface="黑体" panose="02010609060101010101" pitchFamily="49" charset="-122"/>
                  <a:ea typeface="黑体" panose="02010609060101010101" pitchFamily="49" charset="-122"/>
                </a:rPr>
                <a:t>上收入总额减去支出总额的差额填列。</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zh-CN" sz="2400" dirty="0" smtClean="0">
                  <a:latin typeface="黑体" panose="02010609060101010101" pitchFamily="49" charset="-122"/>
                  <a:ea typeface="黑体" panose="02010609060101010101" pitchFamily="49" charset="-122"/>
                </a:rPr>
                <a:t>（二）差异事项。</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当期预付的商品和服务支出金额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支付应付未付的商品和服务支出金额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当期购买的存货和政府储备资产金额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当期发生的资本性支出</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当期收到已预付账款的商品和服务金额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当期发生的应付未付商品和服务金额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当期领用存货和发出的政府储备资产金额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当期折旧费用</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当期摊销费用</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（三）当期盈余。</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a:t>
              </a:r>
              <a:r>
                <a:rPr lang="zh-CN" altLang="zh-CN" sz="2400" dirty="0" smtClean="0">
                  <a:solidFill>
                    <a:srgbClr val="FF0000"/>
                  </a:solidFill>
                  <a:latin typeface="黑体" panose="02010609060101010101" pitchFamily="49" charset="-122"/>
                  <a:ea typeface="黑体" panose="02010609060101010101" pitchFamily="49" charset="-122"/>
                </a:rPr>
                <a:t>调整后的</a:t>
              </a:r>
              <a:r>
                <a:rPr lang="zh-CN" altLang="zh-CN" sz="2400" dirty="0" smtClean="0">
                  <a:latin typeface="黑体" panose="02010609060101010101" pitchFamily="49" charset="-122"/>
                  <a:ea typeface="黑体" panose="02010609060101010101" pitchFamily="49" charset="-122"/>
                </a:rPr>
                <a:t>收入总额减去费用总额的差额填列。</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8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6799380"/>
            <a:chOff x="2664" y="645"/>
            <a:chExt cx="9788" cy="6364"/>
          </a:xfrm>
        </p:grpSpPr>
        <p:sp>
          <p:nvSpPr>
            <p:cNvPr id="3" name="矩形 2"/>
            <p:cNvSpPr/>
            <p:nvPr/>
          </p:nvSpPr>
          <p:spPr bwMode="auto">
            <a:xfrm>
              <a:off x="2724" y="912"/>
              <a:ext cx="9694" cy="4881"/>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5445"/>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单位</a:t>
              </a:r>
              <a:r>
                <a:rPr lang="zh-CN" altLang="zh-CN" sz="2800" dirty="0" smtClean="0">
                  <a:latin typeface="黑体" panose="02010609060101010101" pitchFamily="49" charset="-122"/>
                  <a:ea typeface="黑体" panose="02010609060101010101" pitchFamily="49" charset="-122"/>
                </a:rPr>
                <a:t>当期盈余与预算结余差异表的编制</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（一）</a:t>
              </a:r>
              <a:r>
                <a:rPr lang="zh-CN" altLang="zh-CN" sz="2400" dirty="0" smtClean="0">
                  <a:solidFill>
                    <a:srgbClr val="FF0000"/>
                  </a:solidFill>
                  <a:latin typeface="黑体" panose="02010609060101010101" pitchFamily="49" charset="-122"/>
                  <a:ea typeface="黑体" panose="02010609060101010101" pitchFamily="49" charset="-122"/>
                </a:rPr>
                <a:t>当期预算结余</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本项目根据单位</a:t>
              </a:r>
              <a:r>
                <a:rPr lang="zh-CN" altLang="zh-CN" sz="2400" dirty="0" smtClean="0">
                  <a:solidFill>
                    <a:srgbClr val="FF0000"/>
                  </a:solidFill>
                  <a:latin typeface="黑体" panose="02010609060101010101" pitchFamily="49" charset="-122"/>
                  <a:ea typeface="黑体" panose="02010609060101010101" pitchFamily="49" charset="-122"/>
                </a:rPr>
                <a:t>会计账簿</a:t>
              </a:r>
              <a:r>
                <a:rPr lang="zh-CN" altLang="zh-CN" sz="2400" dirty="0" smtClean="0">
                  <a:latin typeface="黑体" panose="02010609060101010101" pitchFamily="49" charset="-122"/>
                  <a:ea typeface="黑体" panose="02010609060101010101" pitchFamily="49" charset="-122"/>
                </a:rPr>
                <a:t>上收入总额减去支出总额的差额填列。</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zh-CN" sz="2400" dirty="0" smtClean="0">
                  <a:latin typeface="黑体" panose="02010609060101010101" pitchFamily="49" charset="-122"/>
                  <a:ea typeface="黑体" panose="02010609060101010101" pitchFamily="49" charset="-122"/>
                </a:rPr>
                <a:t>（二）差异事项。</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当期预付的商品和服务支出金额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支付应付未付的商品和服务支出金额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当期购买的存货和政府储备资产金额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当期发生的资本性支出</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当期收到已预付账款的商品和服务金额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当期发生的应付未付商品和服务金额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当期领用存货和发出的政府储备资产金额</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当期折旧费用</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当期摊销费用</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（三）当期盈余。</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a:t>
              </a:r>
              <a:r>
                <a:rPr lang="zh-CN" altLang="zh-CN" sz="2400" dirty="0" smtClean="0">
                  <a:solidFill>
                    <a:srgbClr val="FF0000"/>
                  </a:solidFill>
                  <a:latin typeface="黑体" panose="02010609060101010101" pitchFamily="49" charset="-122"/>
                  <a:ea typeface="黑体" panose="02010609060101010101" pitchFamily="49" charset="-122"/>
                </a:rPr>
                <a:t>调整后的</a:t>
              </a:r>
              <a:r>
                <a:rPr lang="zh-CN" altLang="zh-CN" sz="2400" dirty="0" smtClean="0">
                  <a:latin typeface="黑体" panose="02010609060101010101" pitchFamily="49" charset="-122"/>
                  <a:ea typeface="黑体" panose="02010609060101010101" pitchFamily="49" charset="-122"/>
                </a:rPr>
                <a:t>收入总额减去费用总额的差额填列。</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solidFill>
                    <a:srgbClr val="FF0000"/>
                  </a:solidFill>
                  <a:latin typeface="黑体" panose="02010609060101010101" pitchFamily="49" charset="-122"/>
                  <a:ea typeface="黑体" panose="02010609060101010101" pitchFamily="49" charset="-122"/>
                </a:rPr>
                <a:t>   </a:t>
              </a:r>
              <a:r>
                <a:rPr lang="zh-CN" altLang="zh-CN" sz="2400" dirty="0" smtClean="0">
                  <a:solidFill>
                    <a:srgbClr val="FF0000"/>
                  </a:solidFill>
                  <a:latin typeface="黑体" panose="02010609060101010101" pitchFamily="49" charset="-122"/>
                  <a:ea typeface="黑体" panose="02010609060101010101" pitchFamily="49" charset="-122"/>
                </a:rPr>
                <a:t>合并当期盈余与预算结余差异表，由上级单位将所属各单位当期盈余与预算结余差异表数据分别加总生成。</a:t>
              </a:r>
              <a:endParaRPr lang="zh-CN" altLang="zh-CN" sz="24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8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6552578"/>
            <a:chOff x="2664" y="645"/>
            <a:chExt cx="9788" cy="6133"/>
          </a:xfrm>
        </p:grpSpPr>
        <p:sp>
          <p:nvSpPr>
            <p:cNvPr id="3" name="矩形 2"/>
            <p:cNvSpPr/>
            <p:nvPr/>
          </p:nvSpPr>
          <p:spPr bwMode="auto">
            <a:xfrm>
              <a:off x="2724" y="912"/>
              <a:ext cx="9694" cy="4881"/>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5214"/>
            </a:xfrm>
            <a:prstGeom prst="rect">
              <a:avLst/>
            </a:prstGeom>
          </p:spPr>
          <p:txBody>
            <a:bodyPr wrap="square">
              <a:spAutoFit/>
            </a:bodyPr>
            <a:lstStyle/>
            <a:p>
              <a:r>
                <a:rPr lang="zh-CN" altLang="en-US" sz="2400" dirty="0" smtClean="0">
                  <a:latin typeface="黑体" panose="02010609060101010101" pitchFamily="49" charset="-122"/>
                  <a:ea typeface="黑体" panose="02010609060101010101" pitchFamily="49" charset="-122"/>
                </a:rPr>
                <a:t>单位净资产</a:t>
              </a:r>
              <a:r>
                <a:rPr lang="zh-CN" altLang="zh-CN" sz="2400" dirty="0" smtClean="0">
                  <a:latin typeface="黑体" panose="02010609060101010101" pitchFamily="49" charset="-122"/>
                  <a:ea typeface="黑体" panose="02010609060101010101" pitchFamily="49" charset="-122"/>
                </a:rPr>
                <a:t>差异表</a:t>
              </a:r>
              <a:r>
                <a:rPr lang="zh-CN" altLang="en-US" sz="2400" dirty="0" smtClean="0">
                  <a:latin typeface="黑体" panose="02010609060101010101" pitchFamily="49" charset="-122"/>
                  <a:ea typeface="黑体" panose="02010609060101010101" pitchFamily="49" charset="-122"/>
                </a:rPr>
                <a:t>的编制：</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（一）净资产账面余额。</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本项目根据单位会计账簿上净资产期末余额填列。</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（二）差异事项。</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1. </a:t>
              </a:r>
              <a:r>
                <a:rPr lang="zh-CN" altLang="zh-CN" sz="2400" dirty="0" smtClean="0">
                  <a:latin typeface="黑体" panose="02010609060101010101" pitchFamily="49" charset="-122"/>
                  <a:ea typeface="黑体" panose="02010609060101010101" pitchFamily="49" charset="-122"/>
                </a:rPr>
                <a:t>补提累计折旧：根据调整事项清单中事项</a:t>
              </a:r>
              <a:r>
                <a:rPr lang="en-US" altLang="zh-CN" sz="2400" dirty="0" smtClean="0">
                  <a:latin typeface="黑体" panose="02010609060101010101" pitchFamily="49" charset="-122"/>
                  <a:ea typeface="黑体" panose="02010609060101010101" pitchFamily="49" charset="-122"/>
                </a:rPr>
                <a:t>9</a:t>
              </a:r>
              <a:r>
                <a:rPr lang="zh-CN" altLang="zh-CN" sz="2400" dirty="0" smtClean="0">
                  <a:latin typeface="黑体" panose="02010609060101010101" pitchFamily="49" charset="-122"/>
                  <a:ea typeface="黑体" panose="02010609060101010101" pitchFamily="49" charset="-122"/>
                </a:rPr>
                <a:t>对应的调整分录中“累计折旧”项目贷方金额填列。</a:t>
              </a:r>
              <a:r>
                <a:rPr lang="en-US" altLang="zh-CN" sz="2400" dirty="0" smtClean="0">
                  <a:latin typeface="黑体" panose="02010609060101010101" pitchFamily="49" charset="-122"/>
                  <a:ea typeface="黑体" panose="02010609060101010101" pitchFamily="49" charset="-122"/>
                </a:rPr>
                <a:t>    </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2. </a:t>
              </a:r>
              <a:r>
                <a:rPr lang="zh-CN" altLang="zh-CN" sz="2400" dirty="0" smtClean="0">
                  <a:latin typeface="黑体" panose="02010609060101010101" pitchFamily="49" charset="-122"/>
                  <a:ea typeface="黑体" panose="02010609060101010101" pitchFamily="49" charset="-122"/>
                </a:rPr>
                <a:t>补提累计摊销：根据调整事项清单中事项</a:t>
              </a:r>
              <a:r>
                <a:rPr lang="en-US" altLang="zh-CN" sz="2400" dirty="0" smtClean="0">
                  <a:latin typeface="黑体" panose="02010609060101010101" pitchFamily="49" charset="-122"/>
                  <a:ea typeface="黑体" panose="02010609060101010101" pitchFamily="49" charset="-122"/>
                </a:rPr>
                <a:t>11</a:t>
              </a:r>
              <a:r>
                <a:rPr lang="zh-CN" altLang="zh-CN" sz="2400" dirty="0" smtClean="0">
                  <a:latin typeface="黑体" panose="02010609060101010101" pitchFamily="49" charset="-122"/>
                  <a:ea typeface="黑体" panose="02010609060101010101" pitchFamily="49" charset="-122"/>
                </a:rPr>
                <a:t>对应的调整分录中“累计摊销”项目贷方金额填列。</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（三）调整后的净资产。</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本项目根据上述各项数据计算填列。</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zh-CN" sz="2400" dirty="0" smtClean="0">
                  <a:solidFill>
                    <a:srgbClr val="FF0000"/>
                  </a:solidFill>
                  <a:latin typeface="黑体" panose="02010609060101010101" pitchFamily="49" charset="-122"/>
                  <a:ea typeface="黑体" panose="02010609060101010101" pitchFamily="49" charset="-122"/>
                </a:rPr>
                <a:t>合并净资产差异表，由上级单位将所属各单位净资产差异表数据分别加总生成。</a:t>
              </a:r>
              <a:endParaRPr lang="zh-CN" altLang="zh-CN" sz="24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8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238464" y="1357303"/>
            <a:ext cx="11603317" cy="5500191"/>
            <a:chOff x="2724" y="645"/>
            <a:chExt cx="9694" cy="5148"/>
          </a:xfrm>
        </p:grpSpPr>
        <p:sp>
          <p:nvSpPr>
            <p:cNvPr id="3" name="矩形 2"/>
            <p:cNvSpPr/>
            <p:nvPr/>
          </p:nvSpPr>
          <p:spPr bwMode="auto">
            <a:xfrm>
              <a:off x="2724" y="912"/>
              <a:ext cx="9694" cy="4881"/>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4693" y="1648"/>
              <a:ext cx="5670" cy="3716"/>
            </a:xfrm>
            <a:prstGeom prst="rect">
              <a:avLst/>
            </a:prstGeom>
          </p:spPr>
          <p:txBody>
            <a:bodyPr wrap="square">
              <a:spAutoFit/>
            </a:bodyPr>
            <a:lstStyle/>
            <a:p>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编制基础</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遵循相关规定的声明</a:t>
              </a:r>
              <a:endParaRPr lang="en-US" altLang="zh-CN" sz="2800" dirty="0" smtClean="0">
                <a:latin typeface="黑体" panose="02010609060101010101" pitchFamily="49" charset="-122"/>
                <a:ea typeface="黑体" panose="02010609060101010101" pitchFamily="49" charset="-122"/>
              </a:endParaRPr>
            </a:p>
            <a:p>
              <a:r>
                <a:rPr lang="en-US" altLang="zh-CN" sz="2800" u="sng" dirty="0" smtClean="0">
                  <a:latin typeface="黑体" panose="02010609060101010101" pitchFamily="49" charset="-122"/>
                  <a:ea typeface="黑体" panose="02010609060101010101" pitchFamily="49" charset="-122"/>
                </a:rPr>
                <a:t>3.</a:t>
              </a:r>
              <a:r>
                <a:rPr lang="zh-CN" altLang="zh-CN" sz="2800" u="sng" dirty="0" smtClean="0">
                  <a:latin typeface="黑体" panose="02010609060101010101" pitchFamily="49" charset="-122"/>
                  <a:ea typeface="黑体" panose="02010609060101010101" pitchFamily="49" charset="-122"/>
                </a:rPr>
                <a:t>会计报表包含的主体范围</a:t>
              </a:r>
              <a:endParaRPr lang="en-US" altLang="zh-CN" sz="2800" u="sng"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4.</a:t>
              </a:r>
              <a:r>
                <a:rPr lang="zh-CN" altLang="zh-CN" sz="2800" dirty="0" smtClean="0">
                  <a:latin typeface="黑体" panose="02010609060101010101" pitchFamily="49" charset="-122"/>
                  <a:ea typeface="黑体" panose="02010609060101010101" pitchFamily="49" charset="-122"/>
                </a:rPr>
                <a:t>重要会计政策与会计估计</a:t>
              </a:r>
              <a:endParaRPr lang="en-US" altLang="zh-CN" sz="2800" dirty="0" smtClean="0">
                <a:latin typeface="黑体" panose="02010609060101010101" pitchFamily="49" charset="-122"/>
                <a:ea typeface="黑体" panose="02010609060101010101" pitchFamily="49" charset="-122"/>
              </a:endParaRPr>
            </a:p>
            <a:p>
              <a:r>
                <a:rPr lang="en-US" altLang="zh-CN" sz="2800" u="sng" dirty="0" smtClean="0">
                  <a:latin typeface="黑体" panose="02010609060101010101" pitchFamily="49" charset="-122"/>
                  <a:ea typeface="黑体" panose="02010609060101010101" pitchFamily="49" charset="-122"/>
                  <a:hlinkClick r:id="rId1" action="ppaction://hlinkfile"/>
                </a:rPr>
                <a:t>5.</a:t>
              </a:r>
              <a:r>
                <a:rPr lang="zh-CN" altLang="zh-CN" sz="2800" u="sng" dirty="0" smtClean="0">
                  <a:latin typeface="黑体" panose="02010609060101010101" pitchFamily="49" charset="-122"/>
                  <a:ea typeface="黑体" panose="02010609060101010101" pitchFamily="49" charset="-122"/>
                  <a:hlinkClick r:id="rId1" action="ppaction://hlinkfile"/>
                </a:rPr>
                <a:t>会计报表重要项目的明细信息及说明</a:t>
              </a:r>
              <a:endParaRPr lang="en-US" altLang="zh-CN" sz="2800" u="sng"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6.</a:t>
              </a:r>
              <a:r>
                <a:rPr lang="zh-CN" altLang="zh-CN" sz="2800" dirty="0" smtClean="0">
                  <a:latin typeface="黑体" panose="02010609060101010101" pitchFamily="49" charset="-122"/>
                  <a:ea typeface="黑体" panose="02010609060101010101" pitchFamily="49" charset="-122"/>
                </a:rPr>
                <a:t>未在会计报表中列示的重大事项</a:t>
              </a:r>
              <a:endParaRPr lang="en-US" altLang="zh-CN" sz="2800" dirty="0" smtClean="0">
                <a:latin typeface="黑体" panose="02010609060101010101" pitchFamily="49" charset="-122"/>
                <a:ea typeface="黑体" panose="02010609060101010101" pitchFamily="49" charset="-122"/>
              </a:endParaRPr>
            </a:p>
            <a:p>
              <a:r>
                <a:rPr lang="en-US" altLang="zh-CN" sz="2800" u="sng" dirty="0" smtClean="0">
                  <a:latin typeface="黑体" panose="02010609060101010101" pitchFamily="49" charset="-122"/>
                  <a:ea typeface="黑体" panose="02010609060101010101" pitchFamily="49" charset="-122"/>
                </a:rPr>
                <a:t>7.</a:t>
              </a:r>
              <a:r>
                <a:rPr lang="zh-CN" altLang="zh-CN" sz="2800" u="sng" dirty="0" smtClean="0">
                  <a:latin typeface="黑体" panose="02010609060101010101" pitchFamily="49" charset="-122"/>
                  <a:ea typeface="黑体" panose="02010609060101010101" pitchFamily="49" charset="-122"/>
                </a:rPr>
                <a:t>需要说明的其他事项</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zh-CN" sz="28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506"/>
            </a:xfrm>
            <a:prstGeom prst="rect">
              <a:avLst/>
            </a:prstGeom>
          </p:spPr>
          <p:txBody>
            <a:bodyPr wrap="square">
              <a:spAutoFit/>
            </a:bodyPr>
            <a:lstStyle/>
            <a:p>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编制基础</a:t>
              </a:r>
              <a:endParaRPr lang="en-US" altLang="zh-CN" sz="2800" dirty="0" smtClean="0">
                <a:latin typeface="黑体" panose="02010609060101010101" pitchFamily="49" charset="-122"/>
                <a:ea typeface="黑体" panose="02010609060101010101" pitchFamily="49" charset="-122"/>
              </a:endParaRPr>
            </a:p>
            <a:p>
              <a:r>
                <a:rPr lang="zh-CN" altLang="zh-CN" sz="2800" dirty="0" smtClean="0">
                  <a:latin typeface="黑体" panose="02010609060101010101" pitchFamily="49" charset="-122"/>
                  <a:ea typeface="黑体" panose="02010609060101010101" pitchFamily="49" charset="-122"/>
                </a:rPr>
                <a:t>政府部门会计报表以权责发生制为基础编制。</a:t>
              </a:r>
              <a:endParaRPr lang="en-US" altLang="zh-CN"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    2.</a:t>
              </a:r>
              <a:r>
                <a:rPr lang="zh-CN" altLang="zh-CN" sz="2800" dirty="0" smtClean="0">
                  <a:latin typeface="黑体" panose="02010609060101010101" pitchFamily="49" charset="-122"/>
                  <a:ea typeface="黑体" panose="02010609060101010101" pitchFamily="49" charset="-122"/>
                </a:rPr>
                <a:t>遵循相关规定的声明</a:t>
              </a:r>
              <a:endParaRPr lang="en-US" altLang="zh-CN"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政府部门应当声明编制的会计报表符合政府会计准则、相关会计制度和财务报告编制规定的要求，如实反映政府部门的财务状况、运行情况等有关信息。</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506601"/>
            <a:chOff x="2664" y="645"/>
            <a:chExt cx="9788" cy="5154"/>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35"/>
            </a:xfrm>
            <a:prstGeom prst="rect">
              <a:avLst/>
            </a:prstGeom>
          </p:spPr>
          <p:txBody>
            <a:bodyPr wrap="square">
              <a:spAutoFit/>
            </a:bodyPr>
            <a:lstStyle/>
            <a:p>
              <a:r>
                <a:rPr lang="en-US" altLang="zh-CN" sz="2400" dirty="0" smtClean="0">
                  <a:latin typeface="黑体" panose="02010609060101010101" pitchFamily="49" charset="-122"/>
                  <a:ea typeface="黑体" panose="02010609060101010101" pitchFamily="49" charset="-122"/>
                </a:rPr>
                <a:t>    1.</a:t>
              </a:r>
              <a:r>
                <a:rPr lang="zh-CN" altLang="en-US" sz="2400" dirty="0" smtClean="0">
                  <a:latin typeface="黑体" panose="02010609060101010101" pitchFamily="49" charset="-122"/>
                  <a:ea typeface="黑体" panose="02010609060101010101" pitchFamily="49" charset="-122"/>
                </a:rPr>
                <a:t>编制基础</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政府部门会计报表以权责发生制为基础编制。</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2.</a:t>
              </a:r>
              <a:r>
                <a:rPr lang="zh-CN" altLang="zh-CN" sz="2400" dirty="0" smtClean="0">
                  <a:latin typeface="黑体" panose="02010609060101010101" pitchFamily="49" charset="-122"/>
                  <a:ea typeface="黑体" panose="02010609060101010101" pitchFamily="49" charset="-122"/>
                </a:rPr>
                <a:t>遵循相关规定的声明</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政府部门应当声明编制的会计报表符合政府会计准则、相关会计制度和财务报告编制规定的要求，如实反映政府部门的财务状况、运行情况等有关信息。</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3. </a:t>
              </a:r>
              <a:r>
                <a:rPr lang="zh-CN" altLang="zh-CN" sz="2400" dirty="0" smtClean="0">
                  <a:latin typeface="黑体" panose="02010609060101010101" pitchFamily="49" charset="-122"/>
                  <a:ea typeface="黑体" panose="02010609060101010101" pitchFamily="49" charset="-122"/>
                </a:rPr>
                <a:t>会计报表包含的主体范围</a:t>
              </a:r>
              <a:r>
                <a:rPr lang="zh-CN" altLang="en-US" sz="2400" dirty="0" smtClean="0">
                  <a:latin typeface="黑体" panose="02010609060101010101" pitchFamily="49" charset="-122"/>
                  <a:ea typeface="黑体" panose="02010609060101010101" pitchFamily="49" charset="-122"/>
                </a:rPr>
                <a:t>：反映报表编制主体的基本情况，包括所属单位的名称、性质（如行政单位、事业单位或社会团体）、人员编制、实有人数等基本信息。</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4.</a:t>
              </a:r>
              <a:r>
                <a:rPr lang="zh-CN" altLang="zh-CN" sz="2400" dirty="0" smtClean="0">
                  <a:latin typeface="黑体" panose="02010609060101010101" pitchFamily="49" charset="-122"/>
                  <a:ea typeface="黑体" panose="02010609060101010101" pitchFamily="49" charset="-122"/>
                </a:rPr>
                <a:t>重要会计政策与会计估计</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对会计报表重要项目的</a:t>
              </a:r>
              <a:r>
                <a:rPr lang="zh-CN" altLang="zh-CN" sz="2400" dirty="0" smtClean="0">
                  <a:solidFill>
                    <a:srgbClr val="FF0000"/>
                  </a:solidFill>
                  <a:latin typeface="黑体" panose="02010609060101010101" pitchFamily="49" charset="-122"/>
                  <a:ea typeface="黑体" panose="02010609060101010101" pitchFamily="49" charset="-122"/>
                </a:rPr>
                <a:t>含义、确认原则、计量方法</a:t>
              </a:r>
              <a:r>
                <a:rPr lang="zh-CN" altLang="zh-CN" sz="2400" dirty="0" smtClean="0">
                  <a:latin typeface="黑体" panose="02010609060101010101" pitchFamily="49" charset="-122"/>
                  <a:ea typeface="黑体" panose="02010609060101010101" pitchFamily="49" charset="-122"/>
                </a:rPr>
                <a:t>等会计政策，以及具体会计方法进行解释和说明。涉及固定资产、公共基础设施的，应说明固定资产、公共基础设施的</a:t>
              </a:r>
              <a:r>
                <a:rPr lang="zh-CN" altLang="zh-CN" sz="2400" dirty="0" smtClean="0">
                  <a:solidFill>
                    <a:srgbClr val="FF0000"/>
                  </a:solidFill>
                  <a:latin typeface="黑体" panose="02010609060101010101" pitchFamily="49" charset="-122"/>
                  <a:ea typeface="黑体" panose="02010609060101010101" pitchFamily="49" charset="-122"/>
                </a:rPr>
                <a:t>类别、折旧年限及折旧方法</a:t>
              </a:r>
              <a:r>
                <a:rPr lang="zh-CN" altLang="zh-CN" sz="2400" dirty="0" smtClean="0">
                  <a:latin typeface="黑体" panose="02010609060101010101" pitchFamily="49" charset="-122"/>
                  <a:ea typeface="黑体" panose="02010609060101010101" pitchFamily="49" charset="-122"/>
                </a:rPr>
                <a:t>。涉及无形资产的，应说明无形资产的类别、摊销年限及摊销方法等。</a:t>
              </a:r>
              <a:endParaRPr lang="zh-CN" altLang="zh-CN" sz="2400" dirty="0" smtClean="0">
                <a:latin typeface="黑体" panose="02010609060101010101" pitchFamily="49" charset="-122"/>
                <a:ea typeface="黑体" panose="02010609060101010101" pitchFamily="49" charset="-122"/>
              </a:endParaRPr>
            </a:p>
            <a:p>
              <a:pPr>
                <a:buFontTx/>
                <a:buNone/>
              </a:pPr>
              <a:endParaRPr lang="en-US" altLang="zh-CN"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9"/>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889"/>
            </a:xfrm>
            <a:prstGeom prst="rect">
              <a:avLst/>
            </a:prstGeom>
          </p:spPr>
          <p:txBody>
            <a:bodyPr wrap="square">
              <a:spAutoFit/>
            </a:bodyPr>
            <a:lstStyle/>
            <a:p>
              <a:r>
                <a:rPr lang="en-US" altLang="zh-CN" sz="2400" u="sng" dirty="0" smtClean="0">
                  <a:latin typeface="黑体" panose="02010609060101010101" pitchFamily="49" charset="-122"/>
                  <a:ea typeface="黑体" panose="02010609060101010101" pitchFamily="49" charset="-122"/>
                  <a:hlinkClick r:id="rId1" action="ppaction://hlinkfile"/>
                </a:rPr>
                <a:t>5.</a:t>
              </a:r>
              <a:r>
                <a:rPr lang="zh-CN" altLang="zh-CN" sz="2400" u="sng" dirty="0" smtClean="0">
                  <a:latin typeface="黑体" panose="02010609060101010101" pitchFamily="49" charset="-122"/>
                  <a:ea typeface="黑体" panose="02010609060101010101" pitchFamily="49" charset="-122"/>
                  <a:hlinkClick r:id="rId1" action="ppaction://hlinkfile"/>
                </a:rPr>
                <a:t>会计报表重要项目的明细信息及说明</a:t>
              </a:r>
              <a:r>
                <a:rPr lang="zh-CN" altLang="en-US" sz="2400" u="sng" dirty="0" smtClean="0">
                  <a:latin typeface="黑体" panose="02010609060101010101" pitchFamily="49" charset="-122"/>
                  <a:ea typeface="黑体" panose="02010609060101010101" pitchFamily="49" charset="-122"/>
                </a:rPr>
                <a:t>（</a:t>
              </a:r>
              <a:r>
                <a:rPr lang="en-US" altLang="zh-CN" sz="2400" u="sng" dirty="0" smtClean="0">
                  <a:latin typeface="黑体" panose="02010609060101010101" pitchFamily="49" charset="-122"/>
                  <a:ea typeface="黑体" panose="02010609060101010101" pitchFamily="49" charset="-122"/>
                </a:rPr>
                <a:t>21</a:t>
              </a:r>
              <a:r>
                <a:rPr lang="zh-CN" altLang="en-US" sz="2400" u="sng" dirty="0" smtClean="0">
                  <a:latin typeface="黑体" panose="02010609060101010101" pitchFamily="49" charset="-122"/>
                  <a:ea typeface="黑体" panose="02010609060101010101" pitchFamily="49" charset="-122"/>
                </a:rPr>
                <a:t>张附表）</a:t>
              </a:r>
              <a:endParaRPr lang="en-US" altLang="zh-CN" sz="2400" u="sng"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（一）货币资金明细表；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（二）应收账款明细表；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（三）预付账款明细表；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（四）其他应收款明细表；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（五）长期投资及投资收益明细表；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（六）固定资产明细表；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（七）在建工程明细表；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（八）无形资产明细表；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（九）政府储备资产明细表；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（十）公共基础设施明细表；</a:t>
              </a:r>
              <a:endParaRPr lang="zh-CN" altLang="zh-CN"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90"/>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889"/>
            </a:xfrm>
            <a:prstGeom prst="rect">
              <a:avLst/>
            </a:prstGeom>
          </p:spPr>
          <p:txBody>
            <a:bodyPr wrap="square">
              <a:spAutoFit/>
            </a:bodyPr>
            <a:lstStyle/>
            <a:p>
              <a:r>
                <a:rPr lang="zh-CN" altLang="zh-CN" sz="2400" dirty="0" smtClean="0">
                  <a:latin typeface="黑体" panose="02010609060101010101" pitchFamily="49" charset="-122"/>
                  <a:ea typeface="黑体" panose="02010609060101010101" pitchFamily="49" charset="-122"/>
                </a:rPr>
                <a:t>（十一）公共基础设施在建工程明细表；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（十二）应付账款明细表；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（十三）预收账款明细表；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（十四）其他应付款明细表；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（十五）长期借款明细表；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（十六）长期应付款明细表；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（十七）事业收入明细表；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（十八）经营收入明细表；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（十九）其他收入明细表；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（二十）商品和服务费用明细表；</a:t>
              </a:r>
              <a:endParaRPr lang="zh-CN" altLang="zh-CN" sz="2400" dirty="0" smtClean="0">
                <a:latin typeface="黑体" panose="02010609060101010101" pitchFamily="49" charset="-122"/>
                <a:ea typeface="黑体" panose="02010609060101010101" pitchFamily="49" charset="-122"/>
              </a:endParaRPr>
            </a:p>
            <a:p>
              <a:r>
                <a:rPr lang="zh-CN" altLang="zh-CN" sz="2400" dirty="0" smtClean="0">
                  <a:latin typeface="黑体" panose="02010609060101010101" pitchFamily="49" charset="-122"/>
                  <a:ea typeface="黑体" panose="02010609060101010101" pitchFamily="49" charset="-122"/>
                </a:rPr>
                <a:t>（二十一）经营费用明细表。</a:t>
              </a:r>
              <a:endParaRPr lang="zh-CN" altLang="zh-CN"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0662" y="1000111"/>
            <a:ext cx="11721816" cy="5357568"/>
            <a:chOff x="2659" y="645"/>
            <a:chExt cx="9793" cy="6099"/>
          </a:xfrm>
        </p:grpSpPr>
        <p:sp>
          <p:nvSpPr>
            <p:cNvPr id="3" name="矩形 2"/>
            <p:cNvSpPr/>
            <p:nvPr/>
          </p:nvSpPr>
          <p:spPr bwMode="auto">
            <a:xfrm>
              <a:off x="2664" y="1019"/>
              <a:ext cx="9694" cy="572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59"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594"/>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latin typeface="黑体" panose="02010609060101010101" pitchFamily="49" charset="-122"/>
                  <a:ea typeface="黑体" panose="02010609060101010101" pitchFamily="49" charset="-122"/>
                </a:rPr>
                <a:t>焦作市政府财务报告的试编开展情况</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572"/>
            </a:xfrm>
            <a:prstGeom prst="rect">
              <a:avLst/>
            </a:prstGeom>
          </p:spPr>
          <p:txBody>
            <a:bodyPr wrap="square">
              <a:spAutoFit/>
            </a:bodyPr>
            <a:lstStyle/>
            <a:p>
              <a:pPr marL="342900" lvl="1" indent="-342900" algn="just">
                <a:lnSpc>
                  <a:spcPct val="150000"/>
                </a:lnSpc>
                <a:buFont typeface="Wingdings" panose="05000000000000000000" charset="0"/>
                <a:buChar char=""/>
              </a:pPr>
              <a:r>
                <a:rPr lang="en-US" altLang="zh-CN" sz="2200" dirty="0" smtClean="0">
                  <a:latin typeface="黑体" panose="02010609060101010101" pitchFamily="49" charset="-122"/>
                  <a:ea typeface="黑体" panose="02010609060101010101" pitchFamily="49" charset="-122"/>
                </a:rPr>
                <a:t>2014</a:t>
              </a:r>
              <a:r>
                <a:rPr lang="zh-CN" altLang="en-US" sz="2200" dirty="0" smtClean="0">
                  <a:latin typeface="黑体" panose="02010609060101010101" pitchFamily="49" charset="-122"/>
                  <a:ea typeface="黑体" panose="02010609060101010101" pitchFamily="49" charset="-122"/>
                </a:rPr>
                <a:t>年</a:t>
              </a:r>
              <a:r>
                <a:rPr lang="en-US" altLang="zh-CN" sz="2200" dirty="0" smtClean="0">
                  <a:latin typeface="黑体" panose="02010609060101010101" pitchFamily="49" charset="-122"/>
                  <a:ea typeface="黑体" panose="02010609060101010101" pitchFamily="49" charset="-122"/>
                </a:rPr>
                <a:t>8</a:t>
              </a:r>
              <a:r>
                <a:rPr lang="zh-CN" altLang="en-US" sz="2200" dirty="0" smtClean="0">
                  <a:latin typeface="黑体" panose="02010609060101010101" pitchFamily="49" charset="-122"/>
                  <a:ea typeface="黑体" panose="02010609060101010101" pitchFamily="49" charset="-122"/>
                </a:rPr>
                <a:t>月，我市开展了第一次政府综合财务报告的试编，仅有一本编制指南作参考。</a:t>
              </a:r>
              <a:endParaRPr lang="zh-CN" altLang="en-US"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en-US" altLang="zh-CN" sz="2200" dirty="0" smtClean="0">
                  <a:latin typeface="黑体" panose="02010609060101010101" pitchFamily="49" charset="-122"/>
                  <a:ea typeface="黑体" panose="02010609060101010101" pitchFamily="49" charset="-122"/>
                </a:rPr>
                <a:t>2015</a:t>
              </a:r>
              <a:r>
                <a:rPr lang="zh-CN" altLang="en-US" sz="2200" dirty="0" smtClean="0">
                  <a:latin typeface="黑体" panose="02010609060101010101" pitchFamily="49" charset="-122"/>
                  <a:ea typeface="黑体" panose="02010609060101010101" pitchFamily="49" charset="-122"/>
                </a:rPr>
                <a:t>年、</a:t>
              </a:r>
              <a:r>
                <a:rPr lang="en-US" altLang="zh-CN" sz="2200" dirty="0" smtClean="0">
                  <a:latin typeface="黑体" panose="02010609060101010101" pitchFamily="49" charset="-122"/>
                  <a:ea typeface="黑体" panose="02010609060101010101" pitchFamily="49" charset="-122"/>
                </a:rPr>
                <a:t>2016</a:t>
              </a:r>
              <a:r>
                <a:rPr lang="zh-CN" altLang="en-US" sz="2200" dirty="0" smtClean="0">
                  <a:latin typeface="黑体" panose="02010609060101010101" pitchFamily="49" charset="-122"/>
                  <a:ea typeface="黑体" panose="02010609060101010101" pitchFamily="49" charset="-122"/>
                </a:rPr>
                <a:t>年我市市本级顺利完成政府综合财务报告的试编工作。</a:t>
              </a:r>
              <a:endParaRPr lang="zh-CN" altLang="en-US"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en-US" altLang="zh-CN" sz="2200" dirty="0" smtClean="0">
                  <a:latin typeface="黑体" panose="02010609060101010101" pitchFamily="49" charset="-122"/>
                  <a:ea typeface="黑体" panose="02010609060101010101" pitchFamily="49" charset="-122"/>
                </a:rPr>
                <a:t>2017</a:t>
              </a:r>
              <a:r>
                <a:rPr lang="zh-CN" altLang="en-US" sz="2200" dirty="0" smtClean="0">
                  <a:latin typeface="黑体" panose="02010609060101010101" pitchFamily="49" charset="-122"/>
                  <a:ea typeface="黑体" panose="02010609060101010101" pitchFamily="49" charset="-122"/>
                </a:rPr>
                <a:t>年，我市市本级财务报告通过太极华青网络在线软件填报。</a:t>
              </a:r>
              <a:endParaRPr lang="zh-CN" altLang="en-US"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en-US" altLang="zh-CN" sz="2200" dirty="0" smtClean="0">
                  <a:latin typeface="黑体" panose="02010609060101010101" pitchFamily="49" charset="-122"/>
                  <a:ea typeface="黑体" panose="02010609060101010101" pitchFamily="49" charset="-122"/>
                </a:rPr>
                <a:t>2018</a:t>
              </a:r>
              <a:r>
                <a:rPr lang="zh-CN" altLang="en-US" sz="2200" dirty="0" smtClean="0">
                  <a:latin typeface="黑体" panose="02010609060101010101" pitchFamily="49" charset="-122"/>
                  <a:ea typeface="黑体" panose="02010609060101010101" pitchFamily="49" charset="-122"/>
                </a:rPr>
                <a:t>年，我市启动政府财务报告编制试点工作，全市各级财政及各预算部门（单位）均纳入编制范围。</a:t>
              </a:r>
              <a:endParaRPr lang="zh-CN" altLang="en-US" sz="2200" dirty="0" smtClean="0">
                <a:latin typeface="黑体" panose="02010609060101010101" pitchFamily="49" charset="-122"/>
                <a:ea typeface="黑体" panose="02010609060101010101" pitchFamily="49" charset="-122"/>
              </a:endParaRPr>
            </a:p>
            <a:p>
              <a:pPr marL="342900" lvl="1" indent="-342900" algn="just">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pic>
        <p:nvPicPr>
          <p:cNvPr id="123906" name="Picture 2"/>
          <p:cNvPicPr>
            <a:picLocks noChangeAspect="1" noChangeArrowheads="1"/>
          </p:cNvPicPr>
          <p:nvPr/>
        </p:nvPicPr>
        <p:blipFill>
          <a:blip r:embed="rId1" cstate="print"/>
          <a:srcRect/>
          <a:stretch>
            <a:fillRect/>
          </a:stretch>
        </p:blipFill>
        <p:spPr bwMode="auto">
          <a:xfrm>
            <a:off x="1887539" y="1511327"/>
            <a:ext cx="9709187" cy="5346697"/>
          </a:xfrm>
          <a:prstGeom prst="rect">
            <a:avLst/>
          </a:prstGeom>
          <a:noFill/>
          <a:ln w="9525">
            <a:noFill/>
            <a:miter lim="800000"/>
            <a:headEnd/>
            <a:tailEnd/>
          </a:ln>
          <a:effectLst/>
        </p:spPr>
      </p:pic>
      <p:sp>
        <p:nvSpPr>
          <p:cNvPr id="12" name="矩形 11"/>
          <p:cNvSpPr/>
          <p:nvPr/>
        </p:nvSpPr>
        <p:spPr>
          <a:xfrm>
            <a:off x="387874" y="1059404"/>
            <a:ext cx="8443337" cy="523220"/>
          </a:xfrm>
          <a:prstGeom prst="rect">
            <a:avLst/>
          </a:prstGeom>
        </p:spPr>
        <p:txBody>
          <a:bodyPr wrap="none">
            <a:spAutoFit/>
          </a:bodyPr>
          <a:lstStyle/>
          <a:p>
            <a:r>
              <a:rPr lang="en-US" altLang="zh-CN" sz="2800" u="sng" dirty="0" smtClean="0">
                <a:latin typeface="黑体" panose="02010609060101010101" pitchFamily="49" charset="-122"/>
                <a:ea typeface="黑体" panose="02010609060101010101" pitchFamily="49" charset="-122"/>
                <a:hlinkClick r:id="rId2" action="ppaction://hlinkfile"/>
              </a:rPr>
              <a:t>5.</a:t>
            </a:r>
            <a:r>
              <a:rPr lang="zh-CN" altLang="zh-CN" sz="2800" u="sng" dirty="0" smtClean="0">
                <a:latin typeface="黑体" panose="02010609060101010101" pitchFamily="49" charset="-122"/>
                <a:ea typeface="黑体" panose="02010609060101010101" pitchFamily="49" charset="-122"/>
                <a:hlinkClick r:id="rId2" action="ppaction://hlinkfile"/>
              </a:rPr>
              <a:t>会计报表重要项目的明细信息及说明</a:t>
            </a:r>
            <a:r>
              <a:rPr lang="zh-CN" altLang="en-US" sz="2800" u="sng" dirty="0" smtClean="0">
                <a:latin typeface="黑体" panose="02010609060101010101" pitchFamily="49" charset="-122"/>
                <a:ea typeface="黑体" panose="02010609060101010101" pitchFamily="49" charset="-122"/>
              </a:rPr>
              <a:t>（</a:t>
            </a:r>
            <a:r>
              <a:rPr lang="en-US" altLang="zh-CN" sz="2800" u="sng" dirty="0" smtClean="0">
                <a:latin typeface="黑体" panose="02010609060101010101" pitchFamily="49" charset="-122"/>
                <a:ea typeface="黑体" panose="02010609060101010101" pitchFamily="49" charset="-122"/>
              </a:rPr>
              <a:t>21</a:t>
            </a:r>
            <a:r>
              <a:rPr lang="zh-CN" altLang="en-US" sz="2800" u="sng" dirty="0" smtClean="0">
                <a:latin typeface="黑体" panose="02010609060101010101" pitchFamily="49" charset="-122"/>
                <a:ea typeface="黑体" panose="02010609060101010101" pitchFamily="49" charset="-122"/>
              </a:rPr>
              <a:t>张附表）</a:t>
            </a:r>
            <a:endParaRPr lang="en-US" altLang="zh-CN" sz="2800" u="sng"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382667"/>
            <a:chOff x="2664" y="645"/>
            <a:chExt cx="9788" cy="5038"/>
          </a:xfrm>
        </p:grpSpPr>
        <p:sp>
          <p:nvSpPr>
            <p:cNvPr id="3" name="矩形 2"/>
            <p:cNvSpPr/>
            <p:nvPr/>
          </p:nvSpPr>
          <p:spPr bwMode="auto">
            <a:xfrm>
              <a:off x="2724" y="912"/>
              <a:ext cx="9694" cy="4681"/>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a:t>
              </a:r>
              <a:r>
                <a:rPr lang="zh-CN" altLang="zh-CN" sz="2800" dirty="0" smtClean="0">
                  <a:solidFill>
                    <a:schemeClr val="bg1"/>
                  </a:solidFill>
                  <a:ea typeface="黑体" panose="02010609060101010101" pitchFamily="49" charset="-122"/>
                </a:rPr>
                <a:t>会计报表附注编制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未在会计报表中列示的重大事项</a:t>
              </a:r>
              <a:endParaRPr lang="en-US" altLang="zh-CN" sz="2800" dirty="0" smtClean="0">
                <a:latin typeface="黑体" panose="02010609060101010101" pitchFamily="49" charset="-122"/>
                <a:ea typeface="黑体" panose="02010609060101010101" pitchFamily="49" charset="-122"/>
              </a:endParaRPr>
            </a:p>
            <a:p>
              <a:pPr lvl="2">
                <a:buFont typeface="Wingdings" panose="05000000000000000000" pitchFamily="2" charset="2"/>
                <a:buChar char="ü"/>
              </a:pPr>
              <a:r>
                <a:rPr lang="zh-CN" altLang="zh-CN" sz="2800" dirty="0" smtClean="0">
                  <a:latin typeface="黑体" panose="02010609060101010101" pitchFamily="49" charset="-122"/>
                  <a:ea typeface="黑体" panose="02010609060101010101" pitchFamily="49" charset="-122"/>
                </a:rPr>
                <a:t>政府部门股权投资的投资成本</a:t>
              </a:r>
              <a:endParaRPr lang="en-US" altLang="zh-CN" sz="2800" dirty="0" smtClean="0">
                <a:latin typeface="黑体" panose="02010609060101010101" pitchFamily="49" charset="-122"/>
                <a:ea typeface="黑体" panose="02010609060101010101" pitchFamily="49" charset="-122"/>
              </a:endParaRPr>
            </a:p>
            <a:p>
              <a:pPr lvl="2">
                <a:buFont typeface="Wingdings" panose="05000000000000000000" pitchFamily="2" charset="2"/>
                <a:buChar char="ü"/>
              </a:pPr>
              <a:r>
                <a:rPr lang="zh-CN" altLang="zh-CN" sz="2800" dirty="0" smtClean="0">
                  <a:latin typeface="黑体" panose="02010609060101010101" pitchFamily="49" charset="-122"/>
                  <a:ea typeface="黑体" panose="02010609060101010101" pitchFamily="49" charset="-122"/>
                </a:rPr>
                <a:t>资产负债表日后重大事项</a:t>
              </a:r>
              <a:endParaRPr lang="en-US" altLang="zh-CN" sz="2800" dirty="0" smtClean="0">
                <a:latin typeface="黑体" panose="02010609060101010101" pitchFamily="49" charset="-122"/>
                <a:ea typeface="黑体" panose="02010609060101010101" pitchFamily="49" charset="-122"/>
              </a:endParaRPr>
            </a:p>
            <a:p>
              <a:pPr lvl="2">
                <a:buFont typeface="Wingdings" panose="05000000000000000000" pitchFamily="2" charset="2"/>
                <a:buChar char="ü"/>
              </a:pPr>
              <a:r>
                <a:rPr lang="zh-CN" altLang="zh-CN" sz="2800" dirty="0" smtClean="0">
                  <a:latin typeface="黑体" panose="02010609060101010101" pitchFamily="49" charset="-122"/>
                  <a:ea typeface="黑体" panose="02010609060101010101" pitchFamily="49" charset="-122"/>
                </a:rPr>
                <a:t>或有和承诺事项</a:t>
              </a:r>
              <a:endParaRPr lang="en-US" altLang="zh-CN" sz="2800" dirty="0" smtClean="0">
                <a:latin typeface="黑体" panose="02010609060101010101" pitchFamily="49" charset="-122"/>
                <a:ea typeface="黑体" panose="02010609060101010101" pitchFamily="49" charset="-122"/>
              </a:endParaRPr>
            </a:p>
            <a:p>
              <a:pPr lvl="2">
                <a:buFont typeface="Wingdings" panose="05000000000000000000" pitchFamily="2" charset="2"/>
                <a:buChar char="ü"/>
              </a:pPr>
              <a:r>
                <a:rPr lang="zh-CN" altLang="en-US" sz="2800" dirty="0" smtClean="0">
                  <a:latin typeface="黑体" panose="02010609060101010101" pitchFamily="49" charset="-122"/>
                  <a:ea typeface="黑体" panose="02010609060101010101" pitchFamily="49" charset="-122"/>
                </a:rPr>
                <a:t>对于政府部门管理的公共基础设施、文物文化资产、保障性住房、自然资源资产等重要资产，披露种类和实物量等相关信息</a:t>
              </a:r>
              <a:endParaRPr lang="en-US" altLang="zh-CN" sz="2800" dirty="0" smtClean="0">
                <a:latin typeface="黑体" panose="02010609060101010101" pitchFamily="49" charset="-122"/>
                <a:ea typeface="黑体" panose="02010609060101010101" pitchFamily="49" charset="-122"/>
              </a:endParaRPr>
            </a:p>
            <a:p>
              <a:pPr lvl="2">
                <a:buFont typeface="Wingdings" panose="05000000000000000000" pitchFamily="2" charset="2"/>
                <a:buChar char="ü"/>
              </a:pPr>
              <a:r>
                <a:rPr lang="zh-CN" altLang="en-US" sz="2800" dirty="0" smtClean="0">
                  <a:latin typeface="黑体" panose="02010609060101010101" pitchFamily="49" charset="-122"/>
                  <a:ea typeface="黑体" panose="02010609060101010101" pitchFamily="49" charset="-122"/>
                </a:rPr>
                <a:t>其他</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需要说明的其他事项</a:t>
              </a:r>
              <a:endParaRPr lang="en-US" altLang="zh-CN" sz="2800" dirty="0" smtClean="0">
                <a:solidFill>
                  <a:srgbClr val="FF0000"/>
                </a:solidFill>
                <a:latin typeface="黑体" panose="02010609060101010101" pitchFamily="49" charset="-122"/>
                <a:ea typeface="黑体" panose="02010609060101010101" pitchFamily="49" charset="-122"/>
              </a:endParaRPr>
            </a:p>
            <a:p>
              <a:pPr>
                <a:buFontTx/>
                <a:buNone/>
              </a:pPr>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会计政策变更、会计估计变更、以前年度差错更正等其他需要说明的事项。</a:t>
              </a:r>
              <a:endParaRPr lang="en-US"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238465" y="1357303"/>
            <a:ext cx="11603318" cy="5172190"/>
            <a:chOff x="2724" y="645"/>
            <a:chExt cx="9694"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六、政府部门财务分析</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3082" y="2201"/>
              <a:ext cx="8714" cy="1988"/>
            </a:xfrm>
            <a:prstGeom prst="rect">
              <a:avLst/>
            </a:prstGeom>
          </p:spPr>
          <p:txBody>
            <a:bodyPr wrap="square">
              <a:spAutoFit/>
            </a:bodyPr>
            <a:lstStyle/>
            <a:p>
              <a:pPr algn="ctr"/>
              <a:r>
                <a:rPr lang="zh-CN" altLang="en-US" sz="4400" dirty="0" smtClean="0">
                  <a:latin typeface="黑体" panose="02010609060101010101" pitchFamily="49" charset="-122"/>
                  <a:ea typeface="黑体" panose="02010609060101010101" pitchFamily="49" charset="-122"/>
                </a:rPr>
                <a:t>（一） 财务分析内容构成</a:t>
              </a:r>
              <a:endParaRPr lang="en-US" altLang="zh-CN" sz="4400" dirty="0" smtClean="0">
                <a:latin typeface="黑体" panose="02010609060101010101" pitchFamily="49" charset="-122"/>
                <a:ea typeface="黑体" panose="02010609060101010101" pitchFamily="49" charset="-122"/>
              </a:endParaRPr>
            </a:p>
            <a:p>
              <a:pPr algn="ctr"/>
              <a:endParaRPr lang="en-US" altLang="zh-CN" sz="4400" dirty="0" smtClean="0">
                <a:latin typeface="黑体" panose="02010609060101010101" pitchFamily="49" charset="-122"/>
                <a:ea typeface="黑体" panose="02010609060101010101" pitchFamily="49" charset="-122"/>
              </a:endParaRPr>
            </a:p>
            <a:p>
              <a:pPr algn="ctr"/>
              <a:r>
                <a:rPr lang="zh-CN" altLang="en-US" sz="4400" dirty="0" smtClean="0">
                  <a:latin typeface="黑体" panose="02010609060101010101" pitchFamily="49" charset="-122"/>
                  <a:ea typeface="黑体" panose="02010609060101010101" pitchFamily="49" charset="-122"/>
                </a:rPr>
                <a:t>  （二） 财务分析方法和指标</a:t>
              </a:r>
              <a:endParaRPr lang="zh-CN" altLang="zh-CN" sz="4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814307"/>
            <a:chOff x="2664" y="645"/>
            <a:chExt cx="9788" cy="5442"/>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六、政府部门财务分析</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523"/>
            </a:xfrm>
            <a:prstGeom prst="rect">
              <a:avLst/>
            </a:prstGeom>
          </p:spPr>
          <p:txBody>
            <a:bodyPr wrap="square">
              <a:spAutoFit/>
            </a:bodyPr>
            <a:lstStyle/>
            <a:p>
              <a:r>
                <a:rPr lang="zh-CN" altLang="en-US" sz="2400" dirty="0" smtClean="0">
                  <a:latin typeface="黑体" panose="02010609060101010101" pitchFamily="49" charset="-122"/>
                  <a:ea typeface="黑体" panose="02010609060101010101" pitchFamily="49" charset="-122"/>
                </a:rPr>
                <a:t>财务分析内容构成</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1. </a:t>
              </a:r>
              <a:r>
                <a:rPr lang="zh-CN" altLang="zh-CN" sz="2400" dirty="0" smtClean="0">
                  <a:latin typeface="黑体" panose="02010609060101010101" pitchFamily="49" charset="-122"/>
                  <a:ea typeface="黑体" panose="02010609060101010101" pitchFamily="49" charset="-122"/>
                </a:rPr>
                <a:t>政府部门基本情况介绍</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2. </a:t>
              </a:r>
              <a:r>
                <a:rPr lang="zh-CN" altLang="zh-CN" sz="2400" dirty="0" smtClean="0">
                  <a:latin typeface="黑体" panose="02010609060101010101" pitchFamily="49" charset="-122"/>
                  <a:ea typeface="黑体" panose="02010609060101010101" pitchFamily="49" charset="-122"/>
                </a:rPr>
                <a:t>政府部门资产负债状况</a:t>
              </a:r>
              <a:r>
                <a:rPr lang="zh-CN" altLang="en-US" sz="2400" dirty="0" smtClean="0">
                  <a:latin typeface="黑体" panose="02010609060101010101" pitchFamily="49" charset="-122"/>
                  <a:ea typeface="黑体" panose="02010609060101010101" pitchFamily="49" charset="-122"/>
                </a:rPr>
                <a:t>分析</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zh-CN" altLang="en-US" sz="2400" dirty="0" smtClean="0">
                  <a:latin typeface="黑体" panose="02010609060101010101" pitchFamily="49" charset="-122"/>
                  <a:ea typeface="黑体" panose="02010609060101010101" pitchFamily="49" charset="-122"/>
                </a:rPr>
                <a:t>政府部门提供公共服务的能力</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zh-CN" altLang="zh-CN" sz="2400" dirty="0" smtClean="0">
                  <a:latin typeface="黑体" panose="02010609060101010101" pitchFamily="49" charset="-122"/>
                  <a:ea typeface="黑体" panose="02010609060101010101" pitchFamily="49" charset="-122"/>
                </a:rPr>
                <a:t>政府部门债务规模和债务结构</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zh-CN" altLang="zh-CN" sz="2400" dirty="0" smtClean="0">
                  <a:latin typeface="黑体" panose="02010609060101010101" pitchFamily="49" charset="-122"/>
                  <a:ea typeface="黑体" panose="02010609060101010101" pitchFamily="49" charset="-122"/>
                </a:rPr>
                <a:t>政府部门当期及未来中长期财务风险及可控程度</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需要采取的措施等</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3. </a:t>
              </a:r>
              <a:r>
                <a:rPr lang="zh-CN" altLang="zh-CN" sz="2400" dirty="0" smtClean="0">
                  <a:latin typeface="黑体" panose="02010609060101010101" pitchFamily="49" charset="-122"/>
                  <a:ea typeface="黑体" panose="02010609060101010101" pitchFamily="49" charset="-122"/>
                </a:rPr>
                <a:t>政府部门运行情况分析</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zh-CN" altLang="en-US" sz="2200" dirty="0" smtClean="0">
                  <a:latin typeface="黑体" panose="02010609060101010101" pitchFamily="49" charset="-122"/>
                  <a:ea typeface="黑体" panose="02010609060101010101" pitchFamily="49" charset="-122"/>
                </a:rPr>
                <a:t>分析政府部门收入、费用的规模、结构及来源分布、重点收入项目的比重和变化趋势，以及经济形势、相关财政政策等对政府部门收入、费用变动的影响等</a:t>
              </a:r>
              <a:r>
                <a:rPr lang="en-US" altLang="zh-CN" sz="2200" dirty="0" smtClean="0">
                  <a:latin typeface="黑体" panose="02010609060101010101" pitchFamily="49" charset="-122"/>
                  <a:ea typeface="黑体" panose="02010609060101010101" pitchFamily="49" charset="-122"/>
                </a:rPr>
                <a:t> </a:t>
              </a:r>
              <a:endParaRPr lang="en-US" altLang="zh-CN" sz="22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4. </a:t>
              </a:r>
              <a:r>
                <a:rPr lang="zh-CN" altLang="zh-CN" sz="2400" dirty="0" smtClean="0">
                  <a:latin typeface="黑体" panose="02010609060101010101" pitchFamily="49" charset="-122"/>
                  <a:ea typeface="黑体" panose="02010609060101010101" pitchFamily="49" charset="-122"/>
                </a:rPr>
                <a:t>政府部门财务管理情况。</a:t>
              </a:r>
              <a:endParaRPr lang="zh-CN"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从部门预算管理、内控管理、资产管理、绩效管理、人才队伍建设等方面反映部门加强财务管理的主要措施和取得成效。</a:t>
              </a:r>
              <a:endParaRPr lang="zh-CN" altLang="zh-CN" sz="2400" dirty="0" smtClean="0">
                <a:latin typeface="黑体" panose="02010609060101010101" pitchFamily="49" charset="-122"/>
                <a:ea typeface="黑体" panose="02010609060101010101" pitchFamily="49" charset="-122"/>
              </a:endParaRPr>
            </a:p>
            <a:p>
              <a:endParaRPr lang="zh-CN" altLang="zh-CN" sz="24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六、政府部门财务分析</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161"/>
            </a:xfrm>
            <a:prstGeom prst="rect">
              <a:avLst/>
            </a:prstGeom>
          </p:spPr>
          <p:txBody>
            <a:bodyPr wrap="square">
              <a:spAutoFit/>
            </a:bodyPr>
            <a:lstStyle/>
            <a:p>
              <a:r>
                <a:rPr lang="zh-CN" altLang="zh-CN" sz="2400" dirty="0" smtClean="0">
                  <a:latin typeface="黑体" panose="02010609060101010101" pitchFamily="49" charset="-122"/>
                  <a:ea typeface="黑体" panose="02010609060101010101" pitchFamily="49" charset="-122"/>
                </a:rPr>
                <a:t>分析方法和指标</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lvl="1"/>
              <a:r>
                <a:rPr lang="en-US" altLang="zh-CN" sz="2400" dirty="0" smtClean="0">
                  <a:latin typeface="黑体" panose="02010609060101010101" pitchFamily="49" charset="-122"/>
                  <a:ea typeface="黑体" panose="02010609060101010101" pitchFamily="49" charset="-122"/>
                </a:rPr>
                <a:t> </a:t>
              </a:r>
              <a:endParaRPr lang="en-US" altLang="zh-CN" sz="2400" dirty="0" smtClean="0">
                <a:latin typeface="黑体" panose="02010609060101010101" pitchFamily="49" charset="-122"/>
                <a:ea typeface="黑体" panose="02010609060101010101" pitchFamily="49" charset="-122"/>
              </a:endParaRPr>
            </a:p>
            <a:p>
              <a:pPr lvl="1"/>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比率分析法</a:t>
              </a:r>
              <a:endParaRPr lang="en-US" altLang="zh-CN" sz="2400" dirty="0" smtClean="0">
                <a:latin typeface="黑体" panose="02010609060101010101" pitchFamily="49" charset="-122"/>
                <a:ea typeface="黑体" panose="02010609060101010101" pitchFamily="49" charset="-122"/>
              </a:endParaRPr>
            </a:p>
            <a:p>
              <a:pPr lvl="1"/>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比较分析法</a:t>
              </a:r>
              <a:endParaRPr lang="en-US" altLang="zh-CN" sz="2400" dirty="0" smtClean="0">
                <a:latin typeface="黑体" panose="02010609060101010101" pitchFamily="49" charset="-122"/>
                <a:ea typeface="黑体" panose="02010609060101010101" pitchFamily="49" charset="-122"/>
              </a:endParaRPr>
            </a:p>
            <a:p>
              <a:pPr lvl="1"/>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结构分析法</a:t>
              </a:r>
              <a:endParaRPr lang="en-US" altLang="zh-CN" sz="2400" dirty="0" smtClean="0">
                <a:latin typeface="黑体" panose="02010609060101010101" pitchFamily="49" charset="-122"/>
                <a:ea typeface="黑体" panose="02010609060101010101" pitchFamily="49" charset="-122"/>
              </a:endParaRPr>
            </a:p>
            <a:p>
              <a:pPr lvl="1"/>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趋势分析法</a:t>
              </a:r>
              <a:endParaRPr lang="zh-CN" altLang="zh-CN"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238465" y="1214422"/>
            <a:ext cx="11603318" cy="5358094"/>
            <a:chOff x="2724" y="645"/>
            <a:chExt cx="9694"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六、政府部门财务分析</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graphicFrame>
        <p:nvGraphicFramePr>
          <p:cNvPr id="9" name="内容占位符 5"/>
          <p:cNvGraphicFramePr/>
          <p:nvPr/>
        </p:nvGraphicFramePr>
        <p:xfrm>
          <a:off x="1951063" y="2285992"/>
          <a:ext cx="7931151" cy="4132264"/>
        </p:xfrm>
        <a:graphic>
          <a:graphicData uri="http://schemas.openxmlformats.org/drawingml/2006/table">
            <a:tbl>
              <a:tblPr/>
              <a:tblGrid>
                <a:gridCol w="651011"/>
                <a:gridCol w="1528342"/>
                <a:gridCol w="2060266"/>
                <a:gridCol w="3691532"/>
              </a:tblGrid>
              <a:tr h="432069">
                <a:tc>
                  <a:txBody>
                    <a:bodyPr/>
                    <a:lstStyle/>
                    <a:p>
                      <a:pPr algn="just">
                        <a:spcAft>
                          <a:spcPts val="0"/>
                        </a:spcAft>
                      </a:pPr>
                      <a:r>
                        <a:rPr lang="zh-CN" sz="1400" b="1" kern="100" dirty="0">
                          <a:solidFill>
                            <a:srgbClr val="295386"/>
                          </a:solidFill>
                          <a:latin typeface="宋体" panose="02010600030101010101" pitchFamily="2" charset="-122"/>
                          <a:ea typeface="宋体" panose="02010600030101010101" pitchFamily="2" charset="-122"/>
                          <a:cs typeface="宋体" panose="02010600030101010101" pitchFamily="2" charset="-122"/>
                        </a:rPr>
                        <a:t>序号</a:t>
                      </a:r>
                      <a:endParaRPr lang="zh-CN" sz="1400" kern="100" dirty="0">
                        <a:solidFill>
                          <a:srgbClr val="295386"/>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rPr>
                        <a:t>指标名称</a:t>
                      </a:r>
                      <a:endParaRPr lang="zh-CN" sz="1400"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1" kern="100">
                          <a:solidFill>
                            <a:srgbClr val="0070C0"/>
                          </a:solidFill>
                          <a:latin typeface="宋体" panose="02010600030101010101" pitchFamily="2" charset="-122"/>
                          <a:ea typeface="宋体" panose="02010600030101010101" pitchFamily="2" charset="-122"/>
                          <a:cs typeface="宋体" panose="02010600030101010101" pitchFamily="2" charset="-122"/>
                        </a:rPr>
                        <a:t>公式</a:t>
                      </a:r>
                      <a:endParaRPr lang="zh-CN" sz="1400" kern="10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rPr>
                        <a:t>指标说明</a:t>
                      </a:r>
                      <a:endParaRPr lang="zh-CN" sz="1400"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8757">
                <a:tc>
                  <a:txBody>
                    <a:bodyPr/>
                    <a:lstStyle/>
                    <a:p>
                      <a:pPr algn="just">
                        <a:spcAft>
                          <a:spcPts val="0"/>
                        </a:spcAft>
                      </a:pPr>
                      <a:r>
                        <a:rPr lang="en-US" sz="1400" b="1" kern="100">
                          <a:solidFill>
                            <a:srgbClr val="0070C0"/>
                          </a:solidFill>
                          <a:latin typeface="宋体" panose="02010600030101010101" pitchFamily="2" charset="-122"/>
                          <a:ea typeface="宋体" panose="02010600030101010101" pitchFamily="2" charset="-122"/>
                          <a:cs typeface="宋体" panose="02010600030101010101" pitchFamily="2" charset="-122"/>
                        </a:rPr>
                        <a:t>1</a:t>
                      </a:r>
                      <a:endParaRPr lang="zh-CN" sz="1400" b="1" kern="10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资产负债率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负债总额</a:t>
                      </a:r>
                      <a:r>
                        <a:rPr lang="en-US"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资产总额</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反映政府部门偿付全部债务本息能力的基本指标。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94">
                <a:tc>
                  <a:txBody>
                    <a:bodyPr/>
                    <a:lstStyle/>
                    <a:p>
                      <a:pPr algn="just">
                        <a:spcAft>
                          <a:spcPts val="0"/>
                        </a:spcAft>
                      </a:pPr>
                      <a:r>
                        <a:rPr lang="en-US" sz="1400" b="1" kern="100" dirty="0" smtClean="0">
                          <a:solidFill>
                            <a:srgbClr val="0070C0"/>
                          </a:solidFill>
                          <a:latin typeface="宋体" panose="02010600030101010101" pitchFamily="2" charset="-122"/>
                          <a:ea typeface="宋体" panose="02010600030101010101" pitchFamily="2" charset="-122"/>
                          <a:cs typeface="宋体" panose="02010600030101010101" pitchFamily="2" charset="-122"/>
                        </a:rPr>
                        <a:t>2</a:t>
                      </a:r>
                      <a:endPar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现金比率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（货币资金</a:t>
                      </a:r>
                      <a:r>
                        <a:rPr lang="en-US"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财政应返还额度）</a:t>
                      </a:r>
                      <a:r>
                        <a:rPr lang="en-US"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流动负债</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反映政府部门利用现金及现金等价物偿还短期债务的能力。</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94">
                <a:tc>
                  <a:txBody>
                    <a:bodyPr/>
                    <a:lstStyle/>
                    <a:p>
                      <a:pPr algn="just">
                        <a:spcAft>
                          <a:spcPts val="0"/>
                        </a:spcAft>
                      </a:pPr>
                      <a:r>
                        <a:rPr lang="en-US" altLang="zh-CN" sz="1400" b="1" kern="100" dirty="0" smtClean="0">
                          <a:solidFill>
                            <a:srgbClr val="0070C0"/>
                          </a:solidFill>
                          <a:latin typeface="宋体" panose="02010600030101010101" pitchFamily="2" charset="-122"/>
                          <a:ea typeface="宋体" panose="02010600030101010101" pitchFamily="2" charset="-122"/>
                          <a:cs typeface="宋体" panose="02010600030101010101" pitchFamily="2" charset="-122"/>
                        </a:rPr>
                        <a:t>3</a:t>
                      </a:r>
                      <a:endPar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流动比率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流动资产</a:t>
                      </a:r>
                      <a:r>
                        <a:rPr lang="en-US"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流动负债</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反映政府部门流动资产用于偿还流动负债的能力。</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94">
                <a:tc>
                  <a:txBody>
                    <a:bodyPr/>
                    <a:lstStyle/>
                    <a:p>
                      <a:pPr algn="just">
                        <a:spcAft>
                          <a:spcPts val="0"/>
                        </a:spcAft>
                      </a:pPr>
                      <a:r>
                        <a:rPr lang="en-US" altLang="zh-CN" sz="1400" b="1" kern="100" dirty="0" smtClean="0">
                          <a:solidFill>
                            <a:srgbClr val="0070C0"/>
                          </a:solidFill>
                          <a:latin typeface="宋体" panose="02010600030101010101" pitchFamily="2" charset="-122"/>
                          <a:ea typeface="宋体" panose="02010600030101010101" pitchFamily="2" charset="-122"/>
                          <a:cs typeface="宋体" panose="02010600030101010101" pitchFamily="2" charset="-122"/>
                        </a:rPr>
                        <a:t>4</a:t>
                      </a:r>
                      <a:endPar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固定资产成新率</a:t>
                      </a:r>
                      <a:endPar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固定资产净值</a:t>
                      </a:r>
                      <a:r>
                        <a:rPr lang="en-US"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固定资产原值</a:t>
                      </a:r>
                      <a:endPar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反映固定资产的新旧程度、使用状态等。</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601">
                <a:tc>
                  <a:txBody>
                    <a:bodyPr/>
                    <a:lstStyle/>
                    <a:p>
                      <a:pPr algn="just">
                        <a:spcAft>
                          <a:spcPts val="0"/>
                        </a:spcAft>
                      </a:pPr>
                      <a:r>
                        <a:rPr lang="en-US" altLang="zh-CN" sz="1400" b="1" kern="100" dirty="0" smtClean="0">
                          <a:solidFill>
                            <a:srgbClr val="0070C0"/>
                          </a:solidFill>
                          <a:latin typeface="宋体" panose="02010600030101010101" pitchFamily="2" charset="-122"/>
                          <a:ea typeface="宋体" panose="02010600030101010101" pitchFamily="2" charset="-122"/>
                          <a:cs typeface="宋体" panose="02010600030101010101" pitchFamily="2" charset="-122"/>
                        </a:rPr>
                        <a:t>5</a:t>
                      </a:r>
                      <a:endPar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公共基础设施成新率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公共基础设施净值</a:t>
                      </a:r>
                      <a:r>
                        <a:rPr lang="en-US"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rPr>
                        <a:t>公共基础设施原值</a:t>
                      </a:r>
                      <a:endParaRPr lang="zh-CN" sz="1400" b="0" kern="10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反映公共基础设施的新旧程度、使用状态等。</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9555">
                <a:tc>
                  <a:txBody>
                    <a:bodyPr/>
                    <a:lstStyle/>
                    <a:p>
                      <a:pPr algn="just">
                        <a:spcAft>
                          <a:spcPts val="0"/>
                        </a:spcAft>
                      </a:pPr>
                      <a:r>
                        <a:rPr lang="en-US" altLang="zh-CN" sz="1400" b="1" kern="100" dirty="0" smtClean="0">
                          <a:solidFill>
                            <a:srgbClr val="0070C0"/>
                          </a:solidFill>
                          <a:latin typeface="宋体" panose="02010600030101010101" pitchFamily="2" charset="-122"/>
                          <a:ea typeface="宋体" panose="02010600030101010101" pitchFamily="2" charset="-122"/>
                          <a:cs typeface="宋体" panose="02010600030101010101" pitchFamily="2" charset="-122"/>
                        </a:rPr>
                        <a:t>6</a:t>
                      </a:r>
                      <a:endParaRPr lang="zh-CN" sz="1400" b="1" kern="100" dirty="0">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1068" marR="6106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收入费用率</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altLang="en-US" sz="1400" b="0" kern="100" dirty="0" smtClean="0">
                          <a:solidFill>
                            <a:srgbClr val="0070C0"/>
                          </a:solidFill>
                          <a:latin typeface="黑体" panose="02010609060101010101" pitchFamily="49" charset="-122"/>
                          <a:ea typeface="黑体" panose="02010609060101010101" pitchFamily="49" charset="-122"/>
                          <a:cs typeface="宋体" panose="02010600030101010101" pitchFamily="2" charset="-122"/>
                        </a:rPr>
                        <a:t>年度</a:t>
                      </a:r>
                      <a:r>
                        <a:rPr lang="zh-CN" sz="1400" b="0" kern="100" dirty="0" smtClean="0">
                          <a:solidFill>
                            <a:srgbClr val="0070C0"/>
                          </a:solidFill>
                          <a:latin typeface="黑体" panose="02010609060101010101" pitchFamily="49" charset="-122"/>
                          <a:ea typeface="黑体" panose="02010609060101010101" pitchFamily="49" charset="-122"/>
                          <a:cs typeface="宋体" panose="02010600030101010101" pitchFamily="2" charset="-122"/>
                        </a:rPr>
                        <a:t>总</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费用</a:t>
                      </a:r>
                      <a:r>
                        <a:rPr lang="en-US"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年度总收入</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反映政府部门收入用于支付费用的比例情况。</a:t>
                      </a:r>
                      <a:endParaRPr lang="zh-CN" sz="1400" b="0"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txBody>
                  <a:tcPr marL="61068" marR="6106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854108" y="-30162"/>
            <a:ext cx="9956800" cy="838201"/>
          </a:xfrm>
        </p:spPr>
        <p:txBody>
          <a:bodyPr/>
          <a:lstStyle/>
          <a:p>
            <a:r>
              <a:rPr lang="zh-CN" altLang="en-US" dirty="0" smtClean="0">
                <a:ea typeface="黑体" panose="02010609060101010101" pitchFamily="49" charset="-122"/>
              </a:rPr>
              <a:t>政府部门财务报告编制</a:t>
            </a:r>
            <a:endParaRPr lang="zh-CN" altLang="en-US" dirty="0" smtClean="0">
              <a:ea typeface="宋体" panose="02010600030101010101" pitchFamily="2" charset="-122"/>
            </a:endParaRPr>
          </a:p>
        </p:txBody>
      </p:sp>
      <p:sp>
        <p:nvSpPr>
          <p:cNvPr id="134147" name="Slide Number Placeholder 3"/>
          <p:cNvSpPr>
            <a:spLocks noGrp="1"/>
          </p:cNvSpPr>
          <p:nvPr>
            <p:ph type="sldNum" sz="quarter" idx="12"/>
          </p:nvPr>
        </p:nvSpPr>
        <p:spPr>
          <a:xfrm>
            <a:off x="1145078" y="6638918"/>
            <a:ext cx="510138" cy="252117"/>
          </a:xfrm>
          <a:noFill/>
        </p:spPr>
        <p:txBody>
          <a:bodyPr/>
          <a:lstStyle/>
          <a:p>
            <a:fld id="{487D795B-E31C-47FB-B686-4F78EC6E81C8}" type="slidenum">
              <a:rPr lang="en-US" altLang="zh-CN" smtClean="0">
                <a:ea typeface="宋体" panose="02010600030101010101" pitchFamily="2" charset="-122"/>
              </a:rPr>
            </a:fld>
            <a:endParaRPr lang="en-US" altLang="zh-CN" smtClean="0">
              <a:ea typeface="宋体" panose="02010600030101010101" pitchFamily="2" charset="-122"/>
            </a:endParaRPr>
          </a:p>
        </p:txBody>
      </p:sp>
      <p:sp>
        <p:nvSpPr>
          <p:cNvPr id="134148" name="矩形 17"/>
          <p:cNvSpPr>
            <a:spLocks noChangeArrowheads="1"/>
          </p:cNvSpPr>
          <p:nvPr/>
        </p:nvSpPr>
        <p:spPr bwMode="auto">
          <a:xfrm>
            <a:off x="238084" y="969945"/>
            <a:ext cx="11489304" cy="5545157"/>
          </a:xfrm>
          <a:prstGeom prst="rect">
            <a:avLst/>
          </a:prstGeom>
          <a:solidFill>
            <a:srgbClr val="C6F4D8">
              <a:alpha val="32941"/>
            </a:srgbClr>
          </a:solidFill>
          <a:ln w="9525" algn="ctr">
            <a:noFill/>
            <a:round/>
          </a:ln>
        </p:spPr>
        <p:txBody>
          <a:bodyPr/>
          <a:lstStyle/>
          <a:p>
            <a:pPr algn="ctr" eaLnBrk="0" hangingPunct="0">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134149" name="TextBox 46"/>
          <p:cNvSpPr txBox="1">
            <a:spLocks noChangeArrowheads="1"/>
          </p:cNvSpPr>
          <p:nvPr/>
        </p:nvSpPr>
        <p:spPr bwMode="auto">
          <a:xfrm>
            <a:off x="862501" y="1300145"/>
            <a:ext cx="634305" cy="4828465"/>
          </a:xfrm>
          <a:prstGeom prst="rect">
            <a:avLst/>
          </a:prstGeom>
          <a:noFill/>
          <a:ln w="9525">
            <a:noFill/>
            <a:miter lim="800000"/>
          </a:ln>
        </p:spPr>
        <p:txBody>
          <a:bodyPr anchor="ctr"/>
          <a:lstStyle/>
          <a:p>
            <a:pPr>
              <a:buFont typeface="Arial" panose="020B0604020202020204" pitchFamily="34" charset="0"/>
              <a:buNone/>
            </a:pPr>
            <a:r>
              <a:rPr lang="zh-CN" altLang="en-US" sz="2800">
                <a:solidFill>
                  <a:srgbClr val="0070C0"/>
                </a:solidFill>
                <a:latin typeface="微软雅黑" panose="020B0503020204020204" pitchFamily="34" charset="-122"/>
                <a:ea typeface="微软雅黑" panose="020B0503020204020204" pitchFamily="34" charset="-122"/>
              </a:rPr>
              <a:t>政府</a:t>
            </a:r>
            <a:r>
              <a:rPr lang="zh-CN" altLang="en-US" sz="2800">
                <a:solidFill>
                  <a:srgbClr val="FF0000"/>
                </a:solidFill>
                <a:latin typeface="微软雅黑" panose="020B0503020204020204" pitchFamily="34" charset="-122"/>
                <a:ea typeface="微软雅黑" panose="020B0503020204020204" pitchFamily="34" charset="-122"/>
              </a:rPr>
              <a:t>部门</a:t>
            </a:r>
            <a:r>
              <a:rPr lang="zh-CN" altLang="en-US" sz="2800">
                <a:solidFill>
                  <a:srgbClr val="0070C0"/>
                </a:solidFill>
                <a:latin typeface="微软雅黑" panose="020B0503020204020204" pitchFamily="34" charset="-122"/>
                <a:ea typeface="微软雅黑" panose="020B0503020204020204" pitchFamily="34" charset="-122"/>
              </a:rPr>
              <a:t>财务报告编报内容</a:t>
            </a:r>
            <a:endParaRPr lang="zh-CN" altLang="en-US" sz="2800">
              <a:solidFill>
                <a:srgbClr val="0070C0"/>
              </a:solidFill>
              <a:latin typeface="微软雅黑" panose="020B0503020204020204" pitchFamily="34" charset="-122"/>
              <a:ea typeface="微软雅黑" panose="020B0503020204020204" pitchFamily="34" charset="-122"/>
            </a:endParaRPr>
          </a:p>
        </p:txBody>
      </p:sp>
      <p:sp>
        <p:nvSpPr>
          <p:cNvPr id="20" name="TextBox 46"/>
          <p:cNvSpPr txBox="1">
            <a:spLocks noChangeArrowheads="1"/>
          </p:cNvSpPr>
          <p:nvPr/>
        </p:nvSpPr>
        <p:spPr bwMode="auto">
          <a:xfrm>
            <a:off x="9943001" y="5041883"/>
            <a:ext cx="424866" cy="1784648"/>
          </a:xfrm>
          <a:prstGeom prst="rect">
            <a:avLst/>
          </a:prstGeom>
          <a:noFill/>
          <a:ln w="9525">
            <a:noFill/>
            <a:miter lim="800000"/>
          </a:ln>
          <a:effectLst/>
        </p:spPr>
        <p:txBody>
          <a:bodyPr vert="eaVert" anchor="ctr"/>
          <a:lstStyle/>
          <a:p>
            <a:pPr lvl="1">
              <a:lnSpc>
                <a:spcPts val="1500"/>
              </a:lnSpc>
              <a:buFont typeface="Arial" panose="020B0604020202020204" pitchFamily="34" charset="0"/>
              <a:buNone/>
              <a:defRPr/>
            </a:pPr>
            <a:r>
              <a:rPr lang="zh-CN" altLang="en-US" sz="1400" dirty="0">
                <a:solidFill>
                  <a:schemeClr val="accent5">
                    <a:lumMod val="25000"/>
                  </a:schemeClr>
                </a:solidFill>
                <a:latin typeface="+mj-ea"/>
                <a:ea typeface="+mj-ea"/>
                <a:cs typeface="+mn-cs"/>
              </a:rPr>
              <a:t>单位会计报表</a:t>
            </a:r>
            <a:endParaRPr lang="zh-CN" altLang="en-US" sz="1400" dirty="0">
              <a:solidFill>
                <a:schemeClr val="accent5">
                  <a:lumMod val="25000"/>
                </a:schemeClr>
              </a:solidFill>
              <a:latin typeface="+mj-ea"/>
              <a:ea typeface="+mj-ea"/>
              <a:cs typeface="+mn-cs"/>
            </a:endParaRPr>
          </a:p>
        </p:txBody>
      </p:sp>
      <p:grpSp>
        <p:nvGrpSpPr>
          <p:cNvPr id="2" name="组合 143"/>
          <p:cNvGrpSpPr/>
          <p:nvPr/>
        </p:nvGrpSpPr>
        <p:grpSpPr bwMode="auto">
          <a:xfrm>
            <a:off x="2132501" y="5184758"/>
            <a:ext cx="7270576" cy="1784648"/>
            <a:chOff x="1571603" y="4714883"/>
            <a:chExt cx="5786479" cy="2000252"/>
          </a:xfrm>
        </p:grpSpPr>
        <p:grpSp>
          <p:nvGrpSpPr>
            <p:cNvPr id="3" name="组合 130"/>
            <p:cNvGrpSpPr/>
            <p:nvPr/>
          </p:nvGrpSpPr>
          <p:grpSpPr bwMode="auto">
            <a:xfrm>
              <a:off x="1643039" y="4786321"/>
              <a:ext cx="5643600" cy="1687240"/>
              <a:chOff x="1643039" y="4543642"/>
              <a:chExt cx="5643600" cy="1905250"/>
            </a:xfrm>
          </p:grpSpPr>
          <p:sp>
            <p:nvSpPr>
              <p:cNvPr id="33" name="流程图: 过程 32"/>
              <p:cNvSpPr/>
              <p:nvPr/>
            </p:nvSpPr>
            <p:spPr bwMode="auto">
              <a:xfrm rot="5400000">
                <a:off x="980776"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buFont typeface="Arial" panose="020B0604020202020204" pitchFamily="34" charset="0"/>
                  <a:buNone/>
                  <a:defRPr/>
                </a:pPr>
                <a:endParaRPr lang="zh-CN" altLang="en-US" b="0" dirty="0">
                  <a:solidFill>
                    <a:schemeClr val="bg1"/>
                  </a:solidFill>
                  <a:latin typeface="楷体_GB2312" panose="02010609030101010101" pitchFamily="49" charset="-122"/>
                </a:endParaRPr>
              </a:p>
            </p:txBody>
          </p:sp>
          <p:sp>
            <p:nvSpPr>
              <p:cNvPr id="34" name="流程图: 过程 33"/>
              <p:cNvSpPr/>
              <p:nvPr/>
            </p:nvSpPr>
            <p:spPr bwMode="auto">
              <a:xfrm rot="5400000">
                <a:off x="1623718"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35" name="流程图: 过程 34"/>
              <p:cNvSpPr/>
              <p:nvPr/>
            </p:nvSpPr>
            <p:spPr bwMode="auto">
              <a:xfrm rot="5400000">
                <a:off x="2914365"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36" name="流程图: 过程 35"/>
              <p:cNvSpPr/>
              <p:nvPr/>
            </p:nvSpPr>
            <p:spPr bwMode="auto">
              <a:xfrm rot="5400000">
                <a:off x="3557307"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37" name="流程图: 过程 36"/>
              <p:cNvSpPr/>
              <p:nvPr/>
            </p:nvSpPr>
            <p:spPr bwMode="auto">
              <a:xfrm rot="5400000">
                <a:off x="4200249"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38" name="流程图: 过程 37"/>
              <p:cNvSpPr/>
              <p:nvPr/>
            </p:nvSpPr>
            <p:spPr bwMode="auto">
              <a:xfrm rot="5400000">
                <a:off x="4843191"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39" name="流程图: 过程 38"/>
              <p:cNvSpPr/>
              <p:nvPr/>
            </p:nvSpPr>
            <p:spPr bwMode="auto">
              <a:xfrm rot="5400000">
                <a:off x="5425807" y="5239245"/>
                <a:ext cx="1905561" cy="514354"/>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40" name="流程图: 过程 39"/>
              <p:cNvSpPr/>
              <p:nvPr/>
            </p:nvSpPr>
            <p:spPr bwMode="auto">
              <a:xfrm rot="5400000">
                <a:off x="6043349"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r>
                  <a:rPr lang="en-US" altLang="zh-CN" b="0" dirty="0">
                    <a:solidFill>
                      <a:schemeClr val="bg1"/>
                    </a:solidFill>
                    <a:latin typeface="楷体_GB2312" panose="02010609030101010101" pitchFamily="49" charset="-122"/>
                  </a:rPr>
                  <a:t>a</a:t>
                </a:r>
                <a:endParaRPr lang="zh-CN" altLang="en-US" b="0" dirty="0">
                  <a:solidFill>
                    <a:schemeClr val="bg1"/>
                  </a:solidFill>
                  <a:latin typeface="楷体_GB2312" panose="02010609030101010101" pitchFamily="49" charset="-122"/>
                </a:endParaRPr>
              </a:p>
            </p:txBody>
          </p:sp>
          <p:sp>
            <p:nvSpPr>
              <p:cNvPr id="41" name="流程图: 过程 40"/>
              <p:cNvSpPr/>
              <p:nvPr/>
            </p:nvSpPr>
            <p:spPr bwMode="auto">
              <a:xfrm rot="5400000">
                <a:off x="2273010" y="5205907"/>
                <a:ext cx="1905561" cy="581029"/>
              </a:xfrm>
              <a:prstGeom prst="flowChartProcess">
                <a:avLst/>
              </a:prstGeom>
              <a:solidFill>
                <a:srgbClr val="EDBBB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grpSp>
        <p:sp>
          <p:nvSpPr>
            <p:cNvPr id="23" name="TextBox 46"/>
            <p:cNvSpPr txBox="1">
              <a:spLocks noChangeArrowheads="1"/>
            </p:cNvSpPr>
            <p:nvPr/>
          </p:nvSpPr>
          <p:spPr bwMode="auto">
            <a:xfrm>
              <a:off x="1714479" y="4714883"/>
              <a:ext cx="428628" cy="2000252"/>
            </a:xfrm>
            <a:prstGeom prst="rect">
              <a:avLst/>
            </a:prstGeom>
            <a:noFill/>
            <a:ln w="9525">
              <a:noFill/>
              <a:miter lim="800000"/>
            </a:ln>
            <a:effectLst/>
          </p:spPr>
          <p:txBody>
            <a:bodyPr anchor="ctr"/>
            <a:lstStyle/>
            <a:p>
              <a:pPr algn="ctr">
                <a:defRPr/>
              </a:pPr>
              <a:r>
                <a:rPr lang="zh-CN" altLang="en-US" sz="1400" b="0" dirty="0">
                  <a:solidFill>
                    <a:schemeClr val="tx2">
                      <a:lumMod val="95000"/>
                      <a:lumOff val="5000"/>
                    </a:schemeClr>
                  </a:solidFill>
                  <a:latin typeface="+mj-ea"/>
                  <a:ea typeface="+mj-ea"/>
                  <a:cs typeface="+mn-cs"/>
                </a:rPr>
                <a:t>资产负债表</a:t>
              </a:r>
              <a:endParaRPr lang="zh-CN" altLang="en-US" sz="1400" b="0" dirty="0">
                <a:solidFill>
                  <a:schemeClr val="tx2">
                    <a:lumMod val="95000"/>
                    <a:lumOff val="5000"/>
                  </a:schemeClr>
                </a:solidFill>
                <a:latin typeface="+mj-ea"/>
                <a:ea typeface="+mj-ea"/>
                <a:cs typeface="+mn-cs"/>
              </a:endParaRPr>
            </a:p>
          </p:txBody>
        </p:sp>
        <p:sp>
          <p:nvSpPr>
            <p:cNvPr id="24" name="TextBox 46"/>
            <p:cNvSpPr txBox="1">
              <a:spLocks noChangeArrowheads="1"/>
            </p:cNvSpPr>
            <p:nvPr/>
          </p:nvSpPr>
          <p:spPr bwMode="auto">
            <a:xfrm>
              <a:off x="2360597"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收入支出表</a:t>
              </a:r>
              <a:endParaRPr lang="zh-CN" altLang="en-US" sz="1400" b="0" dirty="0">
                <a:solidFill>
                  <a:schemeClr val="tx2">
                    <a:lumMod val="95000"/>
                    <a:lumOff val="5000"/>
                  </a:schemeClr>
                </a:solidFill>
                <a:latin typeface="+mj-ea"/>
                <a:ea typeface="+mj-ea"/>
                <a:cs typeface="+mn-cs"/>
              </a:endParaRPr>
            </a:p>
          </p:txBody>
        </p:sp>
        <p:sp>
          <p:nvSpPr>
            <p:cNvPr id="25" name="TextBox 46"/>
            <p:cNvSpPr txBox="1">
              <a:spLocks noChangeArrowheads="1"/>
            </p:cNvSpPr>
            <p:nvPr/>
          </p:nvSpPr>
          <p:spPr bwMode="auto">
            <a:xfrm>
              <a:off x="3638543"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应收账款明细表</a:t>
              </a:r>
              <a:endParaRPr lang="zh-CN" altLang="en-US" sz="1400" b="0" dirty="0">
                <a:solidFill>
                  <a:schemeClr val="tx2">
                    <a:lumMod val="95000"/>
                    <a:lumOff val="5000"/>
                  </a:schemeClr>
                </a:solidFill>
                <a:latin typeface="+mj-ea"/>
                <a:ea typeface="+mj-ea"/>
                <a:cs typeface="+mn-cs"/>
              </a:endParaRPr>
            </a:p>
          </p:txBody>
        </p:sp>
        <p:sp>
          <p:nvSpPr>
            <p:cNvPr id="26" name="TextBox 46"/>
            <p:cNvSpPr txBox="1">
              <a:spLocks noChangeArrowheads="1"/>
            </p:cNvSpPr>
            <p:nvPr/>
          </p:nvSpPr>
          <p:spPr bwMode="auto">
            <a:xfrm>
              <a:off x="4294185"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预付账款明细表</a:t>
              </a:r>
              <a:endParaRPr lang="zh-CN" altLang="en-US" sz="1400" b="0" dirty="0">
                <a:solidFill>
                  <a:schemeClr val="tx2">
                    <a:lumMod val="95000"/>
                    <a:lumOff val="5000"/>
                  </a:schemeClr>
                </a:solidFill>
                <a:latin typeface="+mj-ea"/>
                <a:ea typeface="+mj-ea"/>
                <a:cs typeface="+mn-cs"/>
              </a:endParaRPr>
            </a:p>
          </p:txBody>
        </p:sp>
        <p:sp>
          <p:nvSpPr>
            <p:cNvPr id="27" name="TextBox 46"/>
            <p:cNvSpPr txBox="1">
              <a:spLocks noChangeArrowheads="1"/>
            </p:cNvSpPr>
            <p:nvPr/>
          </p:nvSpPr>
          <p:spPr bwMode="auto">
            <a:xfrm>
              <a:off x="4940302"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固定资产明细表</a:t>
              </a:r>
              <a:endParaRPr lang="zh-CN" altLang="en-US" sz="1400" b="0" dirty="0">
                <a:solidFill>
                  <a:schemeClr val="tx2">
                    <a:lumMod val="95000"/>
                    <a:lumOff val="5000"/>
                  </a:schemeClr>
                </a:solidFill>
                <a:latin typeface="+mj-ea"/>
                <a:ea typeface="+mj-ea"/>
                <a:cs typeface="+mn-cs"/>
              </a:endParaRPr>
            </a:p>
          </p:txBody>
        </p:sp>
        <p:sp>
          <p:nvSpPr>
            <p:cNvPr id="28" name="TextBox 46"/>
            <p:cNvSpPr txBox="1">
              <a:spLocks noChangeArrowheads="1"/>
            </p:cNvSpPr>
            <p:nvPr/>
          </p:nvSpPr>
          <p:spPr bwMode="auto">
            <a:xfrm>
              <a:off x="5592769"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无形资产明细表</a:t>
              </a:r>
              <a:endParaRPr lang="zh-CN" altLang="en-US" sz="1400" b="0" dirty="0">
                <a:solidFill>
                  <a:schemeClr val="tx2">
                    <a:lumMod val="95000"/>
                    <a:lumOff val="5000"/>
                  </a:schemeClr>
                </a:solidFill>
                <a:latin typeface="+mj-ea"/>
                <a:ea typeface="+mj-ea"/>
                <a:cs typeface="+mn-cs"/>
              </a:endParaRPr>
            </a:p>
          </p:txBody>
        </p:sp>
        <p:sp>
          <p:nvSpPr>
            <p:cNvPr id="29" name="TextBox 46"/>
            <p:cNvSpPr txBox="1">
              <a:spLocks noChangeArrowheads="1"/>
            </p:cNvSpPr>
            <p:nvPr/>
          </p:nvSpPr>
          <p:spPr bwMode="auto">
            <a:xfrm>
              <a:off x="6792928" y="4714883"/>
              <a:ext cx="428628" cy="2000252"/>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b="0" dirty="0">
                  <a:solidFill>
                    <a:schemeClr val="tx2">
                      <a:lumMod val="95000"/>
                      <a:lumOff val="5000"/>
                    </a:schemeClr>
                  </a:solidFill>
                  <a:latin typeface="+mj-ea"/>
                  <a:ea typeface="+mj-ea"/>
                  <a:cs typeface="+mn-cs"/>
                </a:rPr>
                <a:t>其他附注明细表</a:t>
              </a:r>
              <a:endParaRPr lang="zh-CN" altLang="en-US" sz="1400" b="0" dirty="0">
                <a:solidFill>
                  <a:schemeClr val="tx2">
                    <a:lumMod val="95000"/>
                    <a:lumOff val="5000"/>
                  </a:schemeClr>
                </a:solidFill>
                <a:latin typeface="+mj-ea"/>
                <a:ea typeface="+mj-ea"/>
                <a:cs typeface="+mn-cs"/>
              </a:endParaRPr>
            </a:p>
          </p:txBody>
        </p:sp>
        <p:sp>
          <p:nvSpPr>
            <p:cNvPr id="30" name="Rectangle 97"/>
            <p:cNvSpPr>
              <a:spLocks noChangeArrowheads="1"/>
            </p:cNvSpPr>
            <p:nvPr/>
          </p:nvSpPr>
          <p:spPr bwMode="auto">
            <a:xfrm>
              <a:off x="1571603" y="4759333"/>
              <a:ext cx="5786479" cy="1785939"/>
            </a:xfrm>
            <a:prstGeom prst="rect">
              <a:avLst/>
            </a:prstGeom>
            <a:noFill/>
            <a:ln w="9525">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a:lstStyle>
              <a:lvl1pPr>
                <a:defRPr sz="1600" b="1">
                  <a:solidFill>
                    <a:schemeClr val="bg1"/>
                  </a:solidFill>
                  <a:latin typeface="楷体_GB2312" panose="02010609030101010101" pitchFamily="49" charset="-122"/>
                  <a:ea typeface="宋体" panose="02010600030101010101" pitchFamily="2" charset="-122"/>
                </a:defRPr>
              </a:lvl1pPr>
              <a:lvl2pPr marL="742950" indent="-285750">
                <a:defRPr sz="1600" b="1">
                  <a:solidFill>
                    <a:schemeClr val="bg1"/>
                  </a:solidFill>
                  <a:latin typeface="楷体_GB2312" panose="02010609030101010101" pitchFamily="49" charset="-122"/>
                  <a:ea typeface="宋体" panose="02010600030101010101" pitchFamily="2" charset="-122"/>
                </a:defRPr>
              </a:lvl2pPr>
              <a:lvl3pPr marL="1143000" indent="-228600">
                <a:defRPr sz="1600" b="1">
                  <a:solidFill>
                    <a:schemeClr val="bg1"/>
                  </a:solidFill>
                  <a:latin typeface="楷体_GB2312" panose="02010609030101010101" pitchFamily="49" charset="-122"/>
                  <a:ea typeface="宋体" panose="02010600030101010101" pitchFamily="2" charset="-122"/>
                </a:defRPr>
              </a:lvl3pPr>
              <a:lvl4pPr marL="1600200" indent="-228600">
                <a:defRPr sz="1600" b="1">
                  <a:solidFill>
                    <a:schemeClr val="bg1"/>
                  </a:solidFill>
                  <a:latin typeface="楷体_GB2312" panose="02010609030101010101" pitchFamily="49" charset="-122"/>
                  <a:ea typeface="宋体" panose="02010600030101010101" pitchFamily="2" charset="-122"/>
                </a:defRPr>
              </a:lvl4pPr>
              <a:lvl5pPr marL="2057400" indent="-228600">
                <a:defRPr sz="1600" b="1">
                  <a:solidFill>
                    <a:schemeClr val="bg1"/>
                  </a:solidFill>
                  <a:latin typeface="楷体_GB2312" panose="0201060903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9pPr>
            </a:lstStyle>
            <a:p>
              <a:pPr algn="ctr">
                <a:buFont typeface="Arial" panose="020B0604020202020204" pitchFamily="34" charset="0"/>
                <a:buNone/>
                <a:defRPr/>
              </a:pPr>
              <a:endParaRPr lang="zh-CN" altLang="en-US" sz="1400" b="0">
                <a:solidFill>
                  <a:schemeClr val="tx2"/>
                </a:solidFill>
                <a:latin typeface="Verdana" panose="020B0604030504040204" pitchFamily="34" charset="0"/>
                <a:cs typeface="+mn-cs"/>
              </a:endParaRPr>
            </a:p>
          </p:txBody>
        </p:sp>
        <p:sp>
          <p:nvSpPr>
            <p:cNvPr id="31" name="TextBox 46"/>
            <p:cNvSpPr txBox="1">
              <a:spLocks noChangeArrowheads="1"/>
            </p:cNvSpPr>
            <p:nvPr/>
          </p:nvSpPr>
          <p:spPr bwMode="auto">
            <a:xfrm>
              <a:off x="6169036" y="4714883"/>
              <a:ext cx="428628" cy="2000252"/>
            </a:xfrm>
            <a:prstGeom prst="rect">
              <a:avLst/>
            </a:prstGeom>
            <a:noFill/>
            <a:ln w="9525">
              <a:noFill/>
              <a:miter lim="800000"/>
            </a:ln>
            <a:effectLst/>
          </p:spPr>
          <p:txBody>
            <a:bodyPr anchor="ctr"/>
            <a:lstStyle/>
            <a:p>
              <a:pPr algn="ctr">
                <a:defRPr/>
              </a:pPr>
              <a:r>
                <a:rPr lang="zh-CN" altLang="en-US" sz="1400" b="0" dirty="0">
                  <a:solidFill>
                    <a:schemeClr val="tx2">
                      <a:lumMod val="95000"/>
                      <a:lumOff val="5000"/>
                    </a:schemeClr>
                  </a:solidFill>
                  <a:latin typeface="+mj-ea"/>
                  <a:cs typeface="+mn-cs"/>
                </a:rPr>
                <a:t>事业收入明细表</a:t>
              </a:r>
              <a:endParaRPr lang="zh-CN" altLang="en-US" sz="1400" b="0" dirty="0">
                <a:solidFill>
                  <a:schemeClr val="tx2">
                    <a:lumMod val="95000"/>
                    <a:lumOff val="5000"/>
                  </a:schemeClr>
                </a:solidFill>
                <a:latin typeface="+mj-ea"/>
                <a:cs typeface="+mn-cs"/>
              </a:endParaRPr>
            </a:p>
          </p:txBody>
        </p:sp>
        <p:sp>
          <p:nvSpPr>
            <p:cNvPr id="32" name="TextBox 46"/>
            <p:cNvSpPr txBox="1">
              <a:spLocks noChangeArrowheads="1"/>
            </p:cNvSpPr>
            <p:nvPr/>
          </p:nvSpPr>
          <p:spPr bwMode="auto">
            <a:xfrm>
              <a:off x="3014651" y="4714883"/>
              <a:ext cx="428628" cy="2000252"/>
            </a:xfrm>
            <a:prstGeom prst="rect">
              <a:avLst/>
            </a:prstGeom>
            <a:noFill/>
            <a:ln w="9525">
              <a:noFill/>
              <a:miter lim="800000"/>
            </a:ln>
            <a:effectLst/>
          </p:spPr>
          <p:txBody>
            <a:bodyPr anchor="ctr"/>
            <a:lstStyle/>
            <a:p>
              <a:pPr algn="ctr">
                <a:defRPr/>
              </a:pPr>
              <a:r>
                <a:rPr lang="zh-CN" altLang="en-US" sz="1400" b="0" dirty="0">
                  <a:solidFill>
                    <a:schemeClr val="tx2">
                      <a:lumMod val="95000"/>
                      <a:lumOff val="5000"/>
                    </a:schemeClr>
                  </a:solidFill>
                  <a:latin typeface="+mj-ea"/>
                  <a:cs typeface="+mn-cs"/>
                </a:rPr>
                <a:t>货币资金明细表</a:t>
              </a:r>
              <a:endParaRPr lang="en-US" altLang="zh-CN" sz="1400" b="0" dirty="0">
                <a:solidFill>
                  <a:schemeClr val="tx2">
                    <a:lumMod val="95000"/>
                    <a:lumOff val="5000"/>
                  </a:schemeClr>
                </a:solidFill>
                <a:latin typeface="+mj-ea"/>
                <a:cs typeface="+mn-cs"/>
              </a:endParaRPr>
            </a:p>
          </p:txBody>
        </p:sp>
      </p:grpSp>
      <p:sp>
        <p:nvSpPr>
          <p:cNvPr id="42" name="Rectangle 97"/>
          <p:cNvSpPr>
            <a:spLocks noChangeArrowheads="1"/>
          </p:cNvSpPr>
          <p:nvPr/>
        </p:nvSpPr>
        <p:spPr bwMode="auto">
          <a:xfrm>
            <a:off x="3359151" y="523875"/>
            <a:ext cx="6953249" cy="1462088"/>
          </a:xfrm>
          <a:prstGeom prst="rect">
            <a:avLst/>
          </a:prstGeom>
          <a:noFill/>
          <a:ln w="9525">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a:lstStyle>
            <a:lvl1pPr>
              <a:defRPr sz="1600" b="1">
                <a:solidFill>
                  <a:schemeClr val="bg1"/>
                </a:solidFill>
                <a:latin typeface="楷体_GB2312" panose="02010609030101010101" pitchFamily="49" charset="-122"/>
                <a:ea typeface="宋体" panose="02010600030101010101" pitchFamily="2" charset="-122"/>
              </a:defRPr>
            </a:lvl1pPr>
            <a:lvl2pPr marL="742950" indent="-285750">
              <a:defRPr sz="1600" b="1">
                <a:solidFill>
                  <a:schemeClr val="bg1"/>
                </a:solidFill>
                <a:latin typeface="楷体_GB2312" panose="02010609030101010101" pitchFamily="49" charset="-122"/>
                <a:ea typeface="宋体" panose="02010600030101010101" pitchFamily="2" charset="-122"/>
              </a:defRPr>
            </a:lvl2pPr>
            <a:lvl3pPr marL="1143000" indent="-228600">
              <a:defRPr sz="1600" b="1">
                <a:solidFill>
                  <a:schemeClr val="bg1"/>
                </a:solidFill>
                <a:latin typeface="楷体_GB2312" panose="02010609030101010101" pitchFamily="49" charset="-122"/>
                <a:ea typeface="宋体" panose="02010600030101010101" pitchFamily="2" charset="-122"/>
              </a:defRPr>
            </a:lvl3pPr>
            <a:lvl4pPr marL="1600200" indent="-228600">
              <a:defRPr sz="1600" b="1">
                <a:solidFill>
                  <a:schemeClr val="bg1"/>
                </a:solidFill>
                <a:latin typeface="楷体_GB2312" panose="02010609030101010101" pitchFamily="49" charset="-122"/>
                <a:ea typeface="宋体" panose="02010600030101010101" pitchFamily="2" charset="-122"/>
              </a:defRPr>
            </a:lvl4pPr>
            <a:lvl5pPr marL="2057400" indent="-228600">
              <a:defRPr sz="1600" b="1">
                <a:solidFill>
                  <a:schemeClr val="bg1"/>
                </a:solidFill>
                <a:latin typeface="楷体_GB2312" panose="0201060903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9pPr>
          </a:lstStyle>
          <a:p>
            <a:pPr algn="ctr">
              <a:buFont typeface="Arial" panose="020B0604020202020204" pitchFamily="34" charset="0"/>
              <a:buNone/>
              <a:defRPr/>
            </a:pPr>
            <a:endParaRPr lang="zh-CN" altLang="en-US" sz="1400">
              <a:solidFill>
                <a:schemeClr val="tx2"/>
              </a:solidFill>
              <a:latin typeface="Verdana" panose="020B0604030504040204" pitchFamily="34" charset="0"/>
              <a:cs typeface="+mn-cs"/>
            </a:endParaRPr>
          </a:p>
        </p:txBody>
      </p:sp>
      <p:sp>
        <p:nvSpPr>
          <p:cNvPr id="43" name="流程图: 过程 42"/>
          <p:cNvSpPr/>
          <p:nvPr/>
        </p:nvSpPr>
        <p:spPr bwMode="auto">
          <a:xfrm rot="5400000">
            <a:off x="6695714" y="802521"/>
            <a:ext cx="558057" cy="2064485"/>
          </a:xfrm>
          <a:prstGeom prst="flowChartProcess">
            <a:avLst/>
          </a:prstGeom>
          <a:solidFill>
            <a:srgbClr val="B69AFC"/>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spc="300" dirty="0">
              <a:solidFill>
                <a:schemeClr val="bg1"/>
              </a:solidFill>
              <a:latin typeface="楷体_GB2312" panose="02010609030101010101" pitchFamily="49" charset="-122"/>
            </a:endParaRPr>
          </a:p>
        </p:txBody>
      </p:sp>
      <p:sp>
        <p:nvSpPr>
          <p:cNvPr id="44" name="流程图: 过程 43"/>
          <p:cNvSpPr/>
          <p:nvPr/>
        </p:nvSpPr>
        <p:spPr bwMode="auto">
          <a:xfrm rot="5400000">
            <a:off x="8973248" y="802521"/>
            <a:ext cx="558057" cy="2064485"/>
          </a:xfrm>
          <a:prstGeom prst="flowChartProcess">
            <a:avLst/>
          </a:prstGeom>
          <a:solidFill>
            <a:srgbClr val="B69AFC"/>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spc="300" dirty="0">
              <a:solidFill>
                <a:schemeClr val="bg1"/>
              </a:solidFill>
              <a:latin typeface="楷体_GB2312" panose="02010609030101010101" pitchFamily="49" charset="-122"/>
            </a:endParaRPr>
          </a:p>
        </p:txBody>
      </p:sp>
      <p:sp>
        <p:nvSpPr>
          <p:cNvPr id="45" name="TextBox 46"/>
          <p:cNvSpPr txBox="1">
            <a:spLocks noChangeArrowheads="1"/>
          </p:cNvSpPr>
          <p:nvPr/>
        </p:nvSpPr>
        <p:spPr bwMode="auto">
          <a:xfrm>
            <a:off x="6065267" y="1627170"/>
            <a:ext cx="1793209" cy="460326"/>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dirty="0">
                <a:latin typeface="+mj-ea"/>
                <a:ea typeface="+mj-ea"/>
                <a:cs typeface="+mn-cs"/>
              </a:rPr>
              <a:t>政府部门</a:t>
            </a:r>
            <a:endParaRPr lang="en-US" altLang="zh-CN" sz="1400" dirty="0">
              <a:latin typeface="+mj-ea"/>
              <a:ea typeface="+mj-ea"/>
              <a:cs typeface="+mn-cs"/>
            </a:endParaRPr>
          </a:p>
          <a:p>
            <a:pPr algn="ctr">
              <a:buFont typeface="Arial" panose="020B0604020202020204" pitchFamily="34" charset="0"/>
              <a:buNone/>
              <a:defRPr/>
            </a:pPr>
            <a:r>
              <a:rPr lang="zh-CN" altLang="en-US" sz="1400" dirty="0">
                <a:latin typeface="+mj-ea"/>
                <a:ea typeface="+mj-ea"/>
                <a:cs typeface="+mn-cs"/>
              </a:rPr>
              <a:t>财务报表附注</a:t>
            </a:r>
            <a:endParaRPr lang="zh-CN" altLang="en-US" sz="1400" dirty="0">
              <a:latin typeface="+mj-ea"/>
              <a:ea typeface="+mj-ea"/>
              <a:cs typeface="+mn-cs"/>
            </a:endParaRPr>
          </a:p>
        </p:txBody>
      </p:sp>
      <p:sp>
        <p:nvSpPr>
          <p:cNvPr id="46" name="TextBox 46"/>
          <p:cNvSpPr txBox="1">
            <a:spLocks noChangeArrowheads="1"/>
          </p:cNvSpPr>
          <p:nvPr/>
        </p:nvSpPr>
        <p:spPr bwMode="auto">
          <a:xfrm>
            <a:off x="8359734" y="1627172"/>
            <a:ext cx="1795204" cy="446163"/>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dirty="0">
                <a:latin typeface="+mj-ea"/>
                <a:ea typeface="+mj-ea"/>
                <a:cs typeface="+mn-cs"/>
              </a:rPr>
              <a:t>政府部门</a:t>
            </a:r>
            <a:endParaRPr lang="en-US" altLang="zh-CN" sz="1400" dirty="0">
              <a:latin typeface="+mj-ea"/>
              <a:ea typeface="+mj-ea"/>
              <a:cs typeface="+mn-cs"/>
            </a:endParaRPr>
          </a:p>
          <a:p>
            <a:pPr algn="ctr">
              <a:buFont typeface="Arial" panose="020B0604020202020204" pitchFamily="34" charset="0"/>
              <a:buNone/>
              <a:defRPr/>
            </a:pPr>
            <a:r>
              <a:rPr lang="zh-CN" altLang="en-US" sz="1400" dirty="0">
                <a:latin typeface="+mj-ea"/>
                <a:ea typeface="+mj-ea"/>
                <a:cs typeface="+mn-cs"/>
              </a:rPr>
              <a:t>财务分析</a:t>
            </a:r>
            <a:endParaRPr lang="zh-CN" altLang="en-US" sz="1400" dirty="0">
              <a:latin typeface="+mj-ea"/>
              <a:ea typeface="+mj-ea"/>
              <a:cs typeface="+mn-cs"/>
            </a:endParaRPr>
          </a:p>
        </p:txBody>
      </p:sp>
      <p:sp>
        <p:nvSpPr>
          <p:cNvPr id="47" name="流程图: 过程 46"/>
          <p:cNvSpPr/>
          <p:nvPr/>
        </p:nvSpPr>
        <p:spPr bwMode="auto">
          <a:xfrm rot="5400000">
            <a:off x="6556372" y="-1483838"/>
            <a:ext cx="446162" cy="5128304"/>
          </a:xfrm>
          <a:prstGeom prst="flowChartProcess">
            <a:avLst/>
          </a:prstGeom>
          <a:solidFill>
            <a:srgbClr val="AC8DFB"/>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buFont typeface="Arial" panose="020B0604020202020204" pitchFamily="34" charset="0"/>
              <a:buNone/>
              <a:defRPr/>
            </a:pPr>
            <a:endParaRPr lang="zh-CN" altLang="en-US" spc="300" dirty="0">
              <a:solidFill>
                <a:schemeClr val="bg1"/>
              </a:solidFill>
              <a:latin typeface="楷体_GB2312" panose="02010609030101010101" pitchFamily="49" charset="-122"/>
            </a:endParaRPr>
          </a:p>
        </p:txBody>
      </p:sp>
      <p:sp>
        <p:nvSpPr>
          <p:cNvPr id="48" name="TextBox 46"/>
          <p:cNvSpPr txBox="1">
            <a:spLocks noChangeArrowheads="1"/>
          </p:cNvSpPr>
          <p:nvPr/>
        </p:nvSpPr>
        <p:spPr bwMode="auto">
          <a:xfrm>
            <a:off x="5561501" y="857234"/>
            <a:ext cx="3321128" cy="446162"/>
          </a:xfrm>
          <a:prstGeom prst="rect">
            <a:avLst/>
          </a:prstGeom>
          <a:noFill/>
          <a:ln w="9525">
            <a:noFill/>
            <a:miter lim="800000"/>
          </a:ln>
          <a:effectLst/>
        </p:spPr>
        <p:txBody>
          <a:bodyPr anchor="ctr"/>
          <a:lstStyle/>
          <a:p>
            <a:pPr>
              <a:defRPr/>
            </a:pPr>
            <a:r>
              <a:rPr lang="zh-CN" altLang="en-US" sz="1800" spc="300" dirty="0">
                <a:latin typeface="微软雅黑" panose="020B0503020204020204" pitchFamily="34" charset="-122"/>
                <a:ea typeface="微软雅黑" panose="020B0503020204020204" pitchFamily="34" charset="-122"/>
                <a:cs typeface="+mn-cs"/>
              </a:rPr>
              <a:t>政府部门财务报告</a:t>
            </a:r>
            <a:endParaRPr lang="zh-CN" altLang="en-US" sz="1800" spc="300" dirty="0">
              <a:latin typeface="微软雅黑" panose="020B0503020204020204" pitchFamily="34" charset="-122"/>
              <a:ea typeface="微软雅黑" panose="020B0503020204020204" pitchFamily="34" charset="-122"/>
              <a:cs typeface="+mn-cs"/>
            </a:endParaRPr>
          </a:p>
        </p:txBody>
      </p:sp>
      <p:sp>
        <p:nvSpPr>
          <p:cNvPr id="49" name="上箭头 40"/>
          <p:cNvSpPr>
            <a:spLocks noChangeArrowheads="1"/>
          </p:cNvSpPr>
          <p:nvPr/>
        </p:nvSpPr>
        <p:spPr bwMode="auto">
          <a:xfrm>
            <a:off x="2466934" y="2578084"/>
            <a:ext cx="133643"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0" name="上箭头 41"/>
          <p:cNvSpPr>
            <a:spLocks noChangeArrowheads="1"/>
          </p:cNvSpPr>
          <p:nvPr/>
        </p:nvSpPr>
        <p:spPr bwMode="auto">
          <a:xfrm>
            <a:off x="9293184" y="2578084"/>
            <a:ext cx="135637" cy="191212"/>
          </a:xfrm>
          <a:prstGeom prst="upArrow">
            <a:avLst>
              <a:gd name="adj1" fmla="val 50000"/>
              <a:gd name="adj2" fmla="val 49632"/>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1" name="上箭头 42"/>
          <p:cNvSpPr>
            <a:spLocks noChangeArrowheads="1"/>
          </p:cNvSpPr>
          <p:nvPr/>
        </p:nvSpPr>
        <p:spPr bwMode="auto">
          <a:xfrm>
            <a:off x="3324184" y="2578084"/>
            <a:ext cx="133642"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2" name="上箭头 43"/>
          <p:cNvSpPr>
            <a:spLocks noChangeArrowheads="1"/>
          </p:cNvSpPr>
          <p:nvPr/>
        </p:nvSpPr>
        <p:spPr bwMode="auto">
          <a:xfrm>
            <a:off x="4098884" y="2578084"/>
            <a:ext cx="133642"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3" name="上箭头 44"/>
          <p:cNvSpPr>
            <a:spLocks noChangeArrowheads="1"/>
          </p:cNvSpPr>
          <p:nvPr/>
        </p:nvSpPr>
        <p:spPr bwMode="auto">
          <a:xfrm>
            <a:off x="5004817" y="2578084"/>
            <a:ext cx="133642"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4" name="上箭头 45"/>
          <p:cNvSpPr>
            <a:spLocks noChangeArrowheads="1"/>
          </p:cNvSpPr>
          <p:nvPr/>
        </p:nvSpPr>
        <p:spPr bwMode="auto">
          <a:xfrm>
            <a:off x="5885351" y="2578084"/>
            <a:ext cx="133642"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5" name="上箭头 46"/>
          <p:cNvSpPr>
            <a:spLocks noChangeArrowheads="1"/>
          </p:cNvSpPr>
          <p:nvPr/>
        </p:nvSpPr>
        <p:spPr bwMode="auto">
          <a:xfrm>
            <a:off x="6710851" y="2578084"/>
            <a:ext cx="135637" cy="191212"/>
          </a:xfrm>
          <a:prstGeom prst="upArrow">
            <a:avLst>
              <a:gd name="adj1" fmla="val 50000"/>
              <a:gd name="adj2" fmla="val 49632"/>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6" name="上箭头 47"/>
          <p:cNvSpPr>
            <a:spLocks noChangeArrowheads="1"/>
          </p:cNvSpPr>
          <p:nvPr/>
        </p:nvSpPr>
        <p:spPr bwMode="auto">
          <a:xfrm>
            <a:off x="7587151" y="2578084"/>
            <a:ext cx="135637" cy="191212"/>
          </a:xfrm>
          <a:prstGeom prst="upArrow">
            <a:avLst>
              <a:gd name="adj1" fmla="val 50000"/>
              <a:gd name="adj2" fmla="val 49632"/>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7" name="上箭头 48"/>
          <p:cNvSpPr>
            <a:spLocks noChangeArrowheads="1"/>
          </p:cNvSpPr>
          <p:nvPr/>
        </p:nvSpPr>
        <p:spPr bwMode="auto">
          <a:xfrm>
            <a:off x="8431701" y="2578084"/>
            <a:ext cx="133643" cy="191212"/>
          </a:xfrm>
          <a:prstGeom prst="upArrow">
            <a:avLst>
              <a:gd name="adj1" fmla="val 50000"/>
              <a:gd name="adj2" fmla="val 50373"/>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sp>
        <p:nvSpPr>
          <p:cNvPr id="58" name="上箭头 49"/>
          <p:cNvSpPr>
            <a:spLocks noChangeArrowheads="1"/>
          </p:cNvSpPr>
          <p:nvPr/>
        </p:nvSpPr>
        <p:spPr bwMode="auto">
          <a:xfrm>
            <a:off x="10279551" y="2578084"/>
            <a:ext cx="135637" cy="191212"/>
          </a:xfrm>
          <a:prstGeom prst="upArrow">
            <a:avLst>
              <a:gd name="adj1" fmla="val 50000"/>
              <a:gd name="adj2" fmla="val 49632"/>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cxnSp>
        <p:nvCxnSpPr>
          <p:cNvPr id="59" name="直接连接符 50"/>
          <p:cNvCxnSpPr>
            <a:cxnSpLocks noChangeShapeType="1"/>
          </p:cNvCxnSpPr>
          <p:nvPr/>
        </p:nvCxnSpPr>
        <p:spPr bwMode="auto">
          <a:xfrm flipV="1">
            <a:off x="2037250" y="2578044"/>
            <a:ext cx="8289852" cy="40"/>
          </a:xfrm>
          <a:prstGeom prst="line">
            <a:avLst/>
          </a:prstGeom>
          <a:noFill/>
          <a:ln w="9525" algn="ctr">
            <a:solidFill>
              <a:schemeClr val="bg1">
                <a:lumMod val="50000"/>
              </a:schemeClr>
            </a:solidFill>
            <a:round/>
          </a:ln>
          <a:extLst>
            <a:ext uri="{909E8E84-426E-40DD-AFC4-6F175D3DCCD1}">
              <a14:hiddenFill xmlns:a14="http://schemas.microsoft.com/office/drawing/2010/main">
                <a:noFill/>
              </a14:hiddenFill>
            </a:ext>
          </a:extLst>
        </p:spPr>
      </p:cxnSp>
      <p:sp>
        <p:nvSpPr>
          <p:cNvPr id="60" name="流程图: 过程 59"/>
          <p:cNvSpPr/>
          <p:nvPr/>
        </p:nvSpPr>
        <p:spPr bwMode="auto">
          <a:xfrm rot="5400000">
            <a:off x="4417480" y="813804"/>
            <a:ext cx="555225" cy="2064483"/>
          </a:xfrm>
          <a:prstGeom prst="flowChartProcess">
            <a:avLst/>
          </a:prstGeom>
          <a:solidFill>
            <a:srgbClr val="B69AFC"/>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spc="300" dirty="0">
              <a:solidFill>
                <a:schemeClr val="bg1"/>
              </a:solidFill>
              <a:latin typeface="楷体_GB2312" panose="02010609030101010101" pitchFamily="49" charset="-122"/>
            </a:endParaRPr>
          </a:p>
        </p:txBody>
      </p:sp>
      <p:sp>
        <p:nvSpPr>
          <p:cNvPr id="61" name="TextBox 46"/>
          <p:cNvSpPr txBox="1">
            <a:spLocks noChangeArrowheads="1"/>
          </p:cNvSpPr>
          <p:nvPr/>
        </p:nvSpPr>
        <p:spPr bwMode="auto">
          <a:xfrm>
            <a:off x="3758101" y="1639871"/>
            <a:ext cx="1795204" cy="443330"/>
          </a:xfrm>
          <a:prstGeom prst="rect">
            <a:avLst/>
          </a:prstGeom>
          <a:noFill/>
          <a:ln w="9525">
            <a:noFill/>
            <a:miter lim="800000"/>
          </a:ln>
          <a:effectLst/>
        </p:spPr>
        <p:txBody>
          <a:bodyPr anchor="ctr"/>
          <a:lstStyle/>
          <a:p>
            <a:pPr algn="ctr">
              <a:buFont typeface="Arial" panose="020B0604020202020204" pitchFamily="34" charset="0"/>
              <a:buNone/>
              <a:defRPr/>
            </a:pPr>
            <a:r>
              <a:rPr lang="zh-CN" altLang="en-US" sz="1400" dirty="0">
                <a:latin typeface="+mj-ea"/>
                <a:ea typeface="+mj-ea"/>
                <a:cs typeface="+mn-cs"/>
              </a:rPr>
              <a:t>合并财务报表</a:t>
            </a:r>
            <a:endParaRPr lang="zh-CN" altLang="en-US" sz="1400" dirty="0">
              <a:latin typeface="+mj-ea"/>
              <a:ea typeface="+mj-ea"/>
              <a:cs typeface="+mn-cs"/>
            </a:endParaRPr>
          </a:p>
        </p:txBody>
      </p:sp>
      <p:sp>
        <p:nvSpPr>
          <p:cNvPr id="62" name="TextBox 46"/>
          <p:cNvSpPr txBox="1">
            <a:spLocks noChangeArrowheads="1"/>
          </p:cNvSpPr>
          <p:nvPr/>
        </p:nvSpPr>
        <p:spPr bwMode="auto">
          <a:xfrm>
            <a:off x="3847001" y="4613260"/>
            <a:ext cx="1166883" cy="443329"/>
          </a:xfrm>
          <a:prstGeom prst="rect">
            <a:avLst/>
          </a:prstGeom>
          <a:noFill/>
          <a:ln w="9525">
            <a:noFill/>
            <a:miter lim="800000"/>
          </a:ln>
          <a:effectLst/>
        </p:spPr>
        <p:txBody>
          <a:bodyPr anchor="ctr"/>
          <a:lstStyle/>
          <a:p>
            <a:pPr>
              <a:buFont typeface="Arial" panose="020B0604020202020204" pitchFamily="34" charset="0"/>
              <a:buNone/>
              <a:defRPr/>
            </a:pPr>
            <a:r>
              <a:rPr lang="zh-CN" altLang="en-US" sz="1400" b="0" dirty="0">
                <a:solidFill>
                  <a:srgbClr val="FF0000"/>
                </a:solidFill>
                <a:latin typeface="+mj-ea"/>
                <a:ea typeface="+mj-ea"/>
                <a:cs typeface="+mn-cs"/>
              </a:rPr>
              <a:t>调整分录</a:t>
            </a:r>
            <a:endParaRPr lang="zh-CN" altLang="en-US" sz="1400" b="0" dirty="0">
              <a:solidFill>
                <a:srgbClr val="FF0000"/>
              </a:solidFill>
              <a:latin typeface="+mj-ea"/>
              <a:ea typeface="+mj-ea"/>
              <a:cs typeface="+mn-cs"/>
            </a:endParaRPr>
          </a:p>
        </p:txBody>
      </p:sp>
      <p:grpSp>
        <p:nvGrpSpPr>
          <p:cNvPr id="4" name="组合 145"/>
          <p:cNvGrpSpPr/>
          <p:nvPr/>
        </p:nvGrpSpPr>
        <p:grpSpPr bwMode="auto">
          <a:xfrm>
            <a:off x="2037252" y="2684445"/>
            <a:ext cx="9311124" cy="2294547"/>
            <a:chOff x="1500166" y="2214554"/>
            <a:chExt cx="7410809" cy="2571768"/>
          </a:xfrm>
        </p:grpSpPr>
        <p:grpSp>
          <p:nvGrpSpPr>
            <p:cNvPr id="5" name="组合 137"/>
            <p:cNvGrpSpPr/>
            <p:nvPr/>
          </p:nvGrpSpPr>
          <p:grpSpPr bwMode="auto">
            <a:xfrm>
              <a:off x="1643048" y="2285990"/>
              <a:ext cx="6796443" cy="1857388"/>
              <a:chOff x="1643048" y="2289391"/>
              <a:chExt cx="6796443" cy="1996869"/>
            </a:xfrm>
          </p:grpSpPr>
          <p:sp>
            <p:nvSpPr>
              <p:cNvPr id="90" name="流程图: 过程 89"/>
              <p:cNvSpPr/>
              <p:nvPr/>
            </p:nvSpPr>
            <p:spPr bwMode="auto">
              <a:xfrm rot="5400000">
                <a:off x="935140"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buFont typeface="Arial" panose="020B0604020202020204" pitchFamily="34" charset="0"/>
                  <a:buNone/>
                  <a:defRPr/>
                </a:pPr>
                <a:endParaRPr lang="zh-CN" altLang="en-US" dirty="0"/>
              </a:p>
            </p:txBody>
          </p:sp>
          <p:sp>
            <p:nvSpPr>
              <p:cNvPr id="91" name="流程图: 过程 90"/>
              <p:cNvSpPr/>
              <p:nvPr/>
            </p:nvSpPr>
            <p:spPr bwMode="auto">
              <a:xfrm rot="5400000">
                <a:off x="1578108"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sp>
            <p:nvSpPr>
              <p:cNvPr id="92" name="流程图: 过程 91"/>
              <p:cNvSpPr/>
              <p:nvPr/>
            </p:nvSpPr>
            <p:spPr bwMode="auto">
              <a:xfrm rot="5400000">
                <a:off x="2221077"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sp>
            <p:nvSpPr>
              <p:cNvPr id="93" name="流程图: 过程 92"/>
              <p:cNvSpPr/>
              <p:nvPr/>
            </p:nvSpPr>
            <p:spPr bwMode="auto">
              <a:xfrm rot="5400000">
                <a:off x="2864045"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sp>
            <p:nvSpPr>
              <p:cNvPr id="94" name="流程图: 过程 93"/>
              <p:cNvSpPr/>
              <p:nvPr/>
            </p:nvSpPr>
            <p:spPr bwMode="auto">
              <a:xfrm rot="5400000">
                <a:off x="4792952"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sp>
            <p:nvSpPr>
              <p:cNvPr id="95" name="流程图: 过程 94"/>
              <p:cNvSpPr/>
              <p:nvPr/>
            </p:nvSpPr>
            <p:spPr bwMode="auto">
              <a:xfrm rot="5400000">
                <a:off x="7150503"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b="0" dirty="0">
                  <a:solidFill>
                    <a:schemeClr val="bg1"/>
                  </a:solidFill>
                  <a:latin typeface="楷体_GB2312" panose="02010609030101010101" pitchFamily="49" charset="-122"/>
                </a:endParaRPr>
              </a:p>
            </p:txBody>
          </p:sp>
          <p:sp>
            <p:nvSpPr>
              <p:cNvPr id="96" name="流程图: 过程 95"/>
              <p:cNvSpPr/>
              <p:nvPr/>
            </p:nvSpPr>
            <p:spPr bwMode="auto">
              <a:xfrm rot="5400000">
                <a:off x="3487964"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sp>
            <p:nvSpPr>
              <p:cNvPr id="97" name="流程图: 过程 96"/>
              <p:cNvSpPr/>
              <p:nvPr/>
            </p:nvSpPr>
            <p:spPr bwMode="auto">
              <a:xfrm rot="5400000">
                <a:off x="4140457" y="2997301"/>
                <a:ext cx="1996869" cy="581053"/>
              </a:xfrm>
              <a:prstGeom prst="flowChartProcess">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endParaRPr lang="zh-CN" altLang="en-US" dirty="0"/>
              </a:p>
            </p:txBody>
          </p:sp>
        </p:grpSp>
        <p:grpSp>
          <p:nvGrpSpPr>
            <p:cNvPr id="6" name="组合 131"/>
            <p:cNvGrpSpPr/>
            <p:nvPr/>
          </p:nvGrpSpPr>
          <p:grpSpPr bwMode="auto">
            <a:xfrm>
              <a:off x="1821625" y="4571995"/>
              <a:ext cx="5227825" cy="214327"/>
              <a:chOff x="1821625" y="4329316"/>
              <a:chExt cx="5227825" cy="214327"/>
            </a:xfrm>
          </p:grpSpPr>
          <p:sp>
            <p:nvSpPr>
              <p:cNvPr id="134197" name="上箭头 40"/>
              <p:cNvSpPr>
                <a:spLocks noChangeArrowheads="1"/>
              </p:cNvSpPr>
              <p:nvPr/>
            </p:nvSpPr>
            <p:spPr bwMode="auto">
              <a:xfrm>
                <a:off x="1821625"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198" name="上箭头 41"/>
              <p:cNvSpPr>
                <a:spLocks noChangeArrowheads="1"/>
              </p:cNvSpPr>
              <p:nvPr/>
            </p:nvSpPr>
            <p:spPr bwMode="auto">
              <a:xfrm>
                <a:off x="6942297"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199" name="上箭头 42"/>
              <p:cNvSpPr>
                <a:spLocks noChangeArrowheads="1"/>
              </p:cNvSpPr>
              <p:nvPr/>
            </p:nvSpPr>
            <p:spPr bwMode="auto">
              <a:xfrm>
                <a:off x="2464542"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0" name="上箭头 43"/>
              <p:cNvSpPr>
                <a:spLocks noChangeArrowheads="1"/>
              </p:cNvSpPr>
              <p:nvPr/>
            </p:nvSpPr>
            <p:spPr bwMode="auto">
              <a:xfrm>
                <a:off x="3046138"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1" name="上箭头 44"/>
              <p:cNvSpPr>
                <a:spLocks noChangeArrowheads="1"/>
              </p:cNvSpPr>
              <p:nvPr/>
            </p:nvSpPr>
            <p:spPr bwMode="auto">
              <a:xfrm>
                <a:off x="3725299"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2" name="上箭头 45"/>
              <p:cNvSpPr>
                <a:spLocks noChangeArrowheads="1"/>
              </p:cNvSpPr>
              <p:nvPr/>
            </p:nvSpPr>
            <p:spPr bwMode="auto">
              <a:xfrm>
                <a:off x="4385988"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3" name="上箭头 46"/>
              <p:cNvSpPr>
                <a:spLocks noChangeArrowheads="1"/>
              </p:cNvSpPr>
              <p:nvPr/>
            </p:nvSpPr>
            <p:spPr bwMode="auto">
              <a:xfrm>
                <a:off x="5005903"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4" name="上箭头 47"/>
              <p:cNvSpPr>
                <a:spLocks noChangeArrowheads="1"/>
              </p:cNvSpPr>
              <p:nvPr/>
            </p:nvSpPr>
            <p:spPr bwMode="auto">
              <a:xfrm>
                <a:off x="5663098"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205" name="上箭头 48"/>
              <p:cNvSpPr>
                <a:spLocks noChangeArrowheads="1"/>
              </p:cNvSpPr>
              <p:nvPr/>
            </p:nvSpPr>
            <p:spPr bwMode="auto">
              <a:xfrm>
                <a:off x="6295200" y="4329316"/>
                <a:ext cx="107153" cy="214327"/>
              </a:xfrm>
              <a:prstGeom prst="upArrow">
                <a:avLst>
                  <a:gd name="adj1" fmla="val 50000"/>
                  <a:gd name="adj2" fmla="val 49996"/>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grpSp>
        <p:sp>
          <p:nvSpPr>
            <p:cNvPr id="66" name="TextBox 46"/>
            <p:cNvSpPr txBox="1">
              <a:spLocks noChangeArrowheads="1"/>
            </p:cNvSpPr>
            <p:nvPr/>
          </p:nvSpPr>
          <p:spPr bwMode="auto">
            <a:xfrm>
              <a:off x="8553770" y="2243129"/>
              <a:ext cx="357205" cy="2000264"/>
            </a:xfrm>
            <a:prstGeom prst="rect">
              <a:avLst/>
            </a:prstGeom>
            <a:noFill/>
            <a:ln w="9525">
              <a:noFill/>
              <a:miter lim="800000"/>
            </a:ln>
            <a:effectLst/>
          </p:spPr>
          <p:txBody>
            <a:bodyPr vert="eaVert" anchor="ctr"/>
            <a:lstStyle/>
            <a:p>
              <a:pPr algn="dist">
                <a:defRPr/>
              </a:pPr>
              <a:r>
                <a:rPr lang="zh-CN" altLang="en-US" sz="1400" spc="-150" dirty="0">
                  <a:solidFill>
                    <a:schemeClr val="accent1">
                      <a:lumMod val="50000"/>
                    </a:schemeClr>
                  </a:solidFill>
                  <a:latin typeface="+mj-ea"/>
                  <a:ea typeface="+mj-ea"/>
                  <a:cs typeface="+mn-cs"/>
                </a:rPr>
                <a:t>权责发生制财务报表</a:t>
              </a:r>
              <a:endParaRPr lang="zh-CN" altLang="en-US" sz="1400" spc="-150" dirty="0">
                <a:solidFill>
                  <a:schemeClr val="accent1">
                    <a:lumMod val="50000"/>
                  </a:schemeClr>
                </a:solidFill>
                <a:latin typeface="+mj-ea"/>
                <a:ea typeface="+mj-ea"/>
                <a:cs typeface="+mn-cs"/>
              </a:endParaRPr>
            </a:p>
          </p:txBody>
        </p:sp>
        <p:sp>
          <p:nvSpPr>
            <p:cNvPr id="134183" name="TextBox 46"/>
            <p:cNvSpPr txBox="1">
              <a:spLocks noChangeArrowheads="1"/>
            </p:cNvSpPr>
            <p:nvPr/>
          </p:nvSpPr>
          <p:spPr bwMode="auto">
            <a:xfrm>
              <a:off x="1714489" y="2225666"/>
              <a:ext cx="428646" cy="2000264"/>
            </a:xfrm>
            <a:prstGeom prst="rect">
              <a:avLst/>
            </a:prstGeom>
            <a:noFill/>
            <a:ln w="9525">
              <a:noFill/>
              <a:miter lim="800000"/>
            </a:ln>
          </p:spPr>
          <p:txBody>
            <a:bodyPr anchor="ctr"/>
            <a:lstStyle/>
            <a:p>
              <a:pPr algn="ctr">
                <a:lnSpc>
                  <a:spcPts val="2200"/>
                </a:lnSpc>
              </a:pPr>
              <a:r>
                <a:rPr lang="zh-CN" altLang="en-US" sz="1400">
                  <a:solidFill>
                    <a:srgbClr val="FFFFFF"/>
                  </a:solidFill>
                  <a:latin typeface="微软雅黑" panose="020B0503020204020204" pitchFamily="34" charset="-122"/>
                  <a:ea typeface="微软雅黑" panose="020B0503020204020204" pitchFamily="34" charset="-122"/>
                </a:rPr>
                <a:t>资产负债表</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34184" name="TextBox 46"/>
            <p:cNvSpPr txBox="1">
              <a:spLocks noChangeArrowheads="1"/>
            </p:cNvSpPr>
            <p:nvPr/>
          </p:nvSpPr>
          <p:spPr bwMode="auto">
            <a:xfrm>
              <a:off x="2360633" y="2225666"/>
              <a:ext cx="428646" cy="2000264"/>
            </a:xfrm>
            <a:prstGeom prst="rect">
              <a:avLst/>
            </a:prstGeom>
            <a:noFill/>
            <a:ln w="9525">
              <a:noFill/>
              <a:miter lim="800000"/>
            </a:ln>
          </p:spPr>
          <p:txBody>
            <a:bodyPr anchor="ctr"/>
            <a:lstStyle/>
            <a:p>
              <a:pPr algn="ctr">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收入费用表</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34185" name="TextBox 46"/>
            <p:cNvSpPr txBox="1">
              <a:spLocks noChangeArrowheads="1"/>
            </p:cNvSpPr>
            <p:nvPr/>
          </p:nvSpPr>
          <p:spPr bwMode="auto">
            <a:xfrm>
              <a:off x="2928986" y="2225666"/>
              <a:ext cx="571528" cy="1951052"/>
            </a:xfrm>
            <a:prstGeom prst="rect">
              <a:avLst/>
            </a:prstGeom>
            <a:noFill/>
            <a:ln w="9525">
              <a:noFill/>
              <a:miter lim="800000"/>
            </a:ln>
          </p:spPr>
          <p:txBody>
            <a:bodyPr anchor="ctr"/>
            <a:lstStyle/>
            <a:p>
              <a:pPr algn="ctr"/>
              <a:r>
                <a:rPr lang="zh-CN" altLang="en-US" sz="1400">
                  <a:solidFill>
                    <a:srgbClr val="FFFFFF"/>
                  </a:solidFill>
                  <a:latin typeface="微软雅黑" panose="020B0503020204020204" pitchFamily="34" charset="-122"/>
                  <a:ea typeface="微软雅黑" panose="020B0503020204020204" pitchFamily="34" charset="-122"/>
                </a:rPr>
                <a:t>当期盈余与预算结余差异表</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34186" name="TextBox 46"/>
            <p:cNvSpPr txBox="1">
              <a:spLocks noChangeArrowheads="1"/>
            </p:cNvSpPr>
            <p:nvPr/>
          </p:nvSpPr>
          <p:spPr bwMode="auto">
            <a:xfrm>
              <a:off x="3665622" y="2214554"/>
              <a:ext cx="393719" cy="2000264"/>
            </a:xfrm>
            <a:prstGeom prst="rect">
              <a:avLst/>
            </a:prstGeom>
            <a:noFill/>
            <a:ln w="9525">
              <a:noFill/>
              <a:miter lim="800000"/>
            </a:ln>
          </p:spPr>
          <p:txBody>
            <a:bodyPr anchor="ctr"/>
            <a:lstStyle/>
            <a:p>
              <a:pPr algn="ctr"/>
              <a:r>
                <a:rPr lang="zh-CN" altLang="en-US" sz="1400">
                  <a:solidFill>
                    <a:srgbClr val="FFFFFF"/>
                  </a:solidFill>
                  <a:latin typeface="微软雅黑" panose="020B0503020204020204" pitchFamily="34" charset="-122"/>
                  <a:ea typeface="微软雅黑" panose="020B0503020204020204" pitchFamily="34" charset="-122"/>
                </a:rPr>
                <a:t>净资产差异表</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34187" name="TextBox 46"/>
            <p:cNvSpPr txBox="1">
              <a:spLocks noChangeArrowheads="1"/>
            </p:cNvSpPr>
            <p:nvPr/>
          </p:nvSpPr>
          <p:spPr bwMode="auto">
            <a:xfrm>
              <a:off x="5575478" y="2225666"/>
              <a:ext cx="428646" cy="2000264"/>
            </a:xfrm>
            <a:prstGeom prst="rect">
              <a:avLst/>
            </a:prstGeom>
            <a:noFill/>
            <a:ln w="9525">
              <a:noFill/>
              <a:miter lim="800000"/>
            </a:ln>
          </p:spPr>
          <p:txBody>
            <a:bodyPr anchor="ctr"/>
            <a:lstStyle/>
            <a:p>
              <a:pPr algn="ctr">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预付账款明细表</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2" name="TextBox 46"/>
            <p:cNvSpPr txBox="1">
              <a:spLocks noChangeArrowheads="1"/>
            </p:cNvSpPr>
            <p:nvPr/>
          </p:nvSpPr>
          <p:spPr bwMode="auto">
            <a:xfrm>
              <a:off x="6143828" y="2330443"/>
              <a:ext cx="493737" cy="1805000"/>
            </a:xfrm>
            <a:prstGeom prst="rect">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r>
                <a:rPr lang="zh-CN" altLang="en-US" sz="1400" dirty="0">
                  <a:latin typeface="微软雅黑" panose="020B0503020204020204" pitchFamily="34" charset="-122"/>
                  <a:ea typeface="微软雅黑" panose="020B0503020204020204" pitchFamily="34" charset="-122"/>
                </a:rPr>
                <a:t>固定资产明细表</a:t>
              </a:r>
              <a:endParaRPr lang="zh-CN" altLang="en-US" sz="1400" dirty="0">
                <a:latin typeface="微软雅黑" panose="020B0503020204020204" pitchFamily="34" charset="-122"/>
                <a:ea typeface="微软雅黑" panose="020B0503020204020204" pitchFamily="34" charset="-122"/>
              </a:endParaRPr>
            </a:p>
          </p:txBody>
        </p:sp>
        <p:sp>
          <p:nvSpPr>
            <p:cNvPr id="73" name="TextBox 46"/>
            <p:cNvSpPr txBox="1">
              <a:spLocks noChangeArrowheads="1"/>
            </p:cNvSpPr>
            <p:nvPr/>
          </p:nvSpPr>
          <p:spPr bwMode="auto">
            <a:xfrm>
              <a:off x="6715356" y="2306630"/>
              <a:ext cx="511200" cy="1828813"/>
            </a:xfrm>
            <a:prstGeom prst="rect">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r>
                <a:rPr lang="zh-CN" altLang="en-US" sz="1400" dirty="0">
                  <a:latin typeface="微软雅黑" panose="020B0503020204020204" pitchFamily="34" charset="-122"/>
                  <a:ea typeface="微软雅黑" panose="020B0503020204020204" pitchFamily="34" charset="-122"/>
                </a:rPr>
                <a:t>无形资产明细表</a:t>
              </a:r>
              <a:endParaRPr lang="zh-CN" altLang="en-US" sz="1400" dirty="0">
                <a:latin typeface="微软雅黑" panose="020B0503020204020204" pitchFamily="34" charset="-122"/>
                <a:ea typeface="微软雅黑" panose="020B0503020204020204" pitchFamily="34" charset="-122"/>
              </a:endParaRPr>
            </a:p>
          </p:txBody>
        </p:sp>
        <p:sp>
          <p:nvSpPr>
            <p:cNvPr id="74" name="TextBox 46"/>
            <p:cNvSpPr txBox="1">
              <a:spLocks noChangeArrowheads="1"/>
            </p:cNvSpPr>
            <p:nvPr/>
          </p:nvSpPr>
          <p:spPr bwMode="auto">
            <a:xfrm>
              <a:off x="7286883" y="2259004"/>
              <a:ext cx="487387" cy="1885963"/>
            </a:xfrm>
            <a:prstGeom prst="rect">
              <a:avLst/>
            </a:prstGeom>
            <a:solidFill>
              <a:srgbClr val="6496CE"/>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eaVert"/>
            <a:lstStyle/>
            <a:p>
              <a:pPr algn="ctr">
                <a:defRPr/>
              </a:pPr>
              <a:r>
                <a:rPr lang="zh-CN" altLang="en-US" sz="1400" dirty="0">
                  <a:latin typeface="微软雅黑" panose="020B0503020204020204" pitchFamily="34" charset="-122"/>
                  <a:ea typeface="微软雅黑" panose="020B0503020204020204" pitchFamily="34" charset="-122"/>
                </a:rPr>
                <a:t>事业收入明细表</a:t>
              </a:r>
              <a:endParaRPr lang="zh-CN" altLang="en-US" sz="1400" dirty="0">
                <a:latin typeface="微软雅黑" panose="020B0503020204020204" pitchFamily="34" charset="-122"/>
                <a:ea typeface="微软雅黑" panose="020B0503020204020204" pitchFamily="34" charset="-122"/>
              </a:endParaRPr>
            </a:p>
          </p:txBody>
        </p:sp>
        <p:sp>
          <p:nvSpPr>
            <p:cNvPr id="134191" name="TextBox 46"/>
            <p:cNvSpPr txBox="1">
              <a:spLocks noChangeArrowheads="1"/>
            </p:cNvSpPr>
            <p:nvPr/>
          </p:nvSpPr>
          <p:spPr bwMode="auto">
            <a:xfrm>
              <a:off x="7945752" y="2214554"/>
              <a:ext cx="341334" cy="2000264"/>
            </a:xfrm>
            <a:prstGeom prst="rect">
              <a:avLst/>
            </a:prstGeom>
            <a:noFill/>
            <a:ln w="9525">
              <a:noFill/>
              <a:miter lim="800000"/>
            </a:ln>
          </p:spPr>
          <p:txBody>
            <a:bodyPr anchor="ctr"/>
            <a:lstStyle/>
            <a:p>
              <a:pPr algn="dist">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其他附注明细表</a:t>
              </a:r>
              <a:endParaRPr lang="zh-CN" altLang="en-US" sz="1400">
                <a:latin typeface="微软雅黑" panose="020B0503020204020204" pitchFamily="34" charset="-122"/>
                <a:ea typeface="微软雅黑" panose="020B0503020204020204" pitchFamily="34" charset="-122"/>
              </a:endParaRPr>
            </a:p>
          </p:txBody>
        </p:sp>
        <p:sp>
          <p:nvSpPr>
            <p:cNvPr id="76" name="Rectangle 97"/>
            <p:cNvSpPr>
              <a:spLocks noChangeArrowheads="1"/>
            </p:cNvSpPr>
            <p:nvPr/>
          </p:nvSpPr>
          <p:spPr bwMode="auto">
            <a:xfrm>
              <a:off x="1571606" y="2285993"/>
              <a:ext cx="6944061" cy="1928825"/>
            </a:xfrm>
            <a:prstGeom prst="rect">
              <a:avLst/>
            </a:prstGeom>
            <a:noFill/>
            <a:ln w="9525">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a:lstStyle>
              <a:lvl1pPr>
                <a:defRPr sz="1600" b="1">
                  <a:solidFill>
                    <a:schemeClr val="bg1"/>
                  </a:solidFill>
                  <a:latin typeface="楷体_GB2312" panose="02010609030101010101" pitchFamily="49" charset="-122"/>
                  <a:ea typeface="宋体" panose="02010600030101010101" pitchFamily="2" charset="-122"/>
                </a:defRPr>
              </a:lvl1pPr>
              <a:lvl2pPr marL="742950" indent="-285750">
                <a:defRPr sz="1600" b="1">
                  <a:solidFill>
                    <a:schemeClr val="bg1"/>
                  </a:solidFill>
                  <a:latin typeface="楷体_GB2312" panose="02010609030101010101" pitchFamily="49" charset="-122"/>
                  <a:ea typeface="宋体" panose="02010600030101010101" pitchFamily="2" charset="-122"/>
                </a:defRPr>
              </a:lvl2pPr>
              <a:lvl3pPr marL="1143000" indent="-228600">
                <a:defRPr sz="1600" b="1">
                  <a:solidFill>
                    <a:schemeClr val="bg1"/>
                  </a:solidFill>
                  <a:latin typeface="楷体_GB2312" panose="02010609030101010101" pitchFamily="49" charset="-122"/>
                  <a:ea typeface="宋体" panose="02010600030101010101" pitchFamily="2" charset="-122"/>
                </a:defRPr>
              </a:lvl3pPr>
              <a:lvl4pPr marL="1600200" indent="-228600">
                <a:defRPr sz="1600" b="1">
                  <a:solidFill>
                    <a:schemeClr val="bg1"/>
                  </a:solidFill>
                  <a:latin typeface="楷体_GB2312" panose="02010609030101010101" pitchFamily="49" charset="-122"/>
                  <a:ea typeface="宋体" panose="02010600030101010101" pitchFamily="2" charset="-122"/>
                </a:defRPr>
              </a:lvl4pPr>
              <a:lvl5pPr marL="2057400" indent="-228600">
                <a:defRPr sz="1600" b="1">
                  <a:solidFill>
                    <a:schemeClr val="bg1"/>
                  </a:solidFill>
                  <a:latin typeface="楷体_GB2312" panose="0201060903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bg1"/>
                  </a:solidFill>
                  <a:latin typeface="楷体_GB2312" panose="02010609030101010101" pitchFamily="49" charset="-122"/>
                  <a:ea typeface="宋体" panose="02010600030101010101" pitchFamily="2" charset="-122"/>
                </a:defRPr>
              </a:lvl9pPr>
            </a:lstStyle>
            <a:p>
              <a:pPr algn="ctr">
                <a:buFont typeface="Arial" panose="020B0604020202020204" pitchFamily="34" charset="0"/>
                <a:buNone/>
                <a:defRPr/>
              </a:pPr>
              <a:endParaRPr lang="zh-CN" altLang="en-US" sz="1400" b="0">
                <a:solidFill>
                  <a:schemeClr val="tx2"/>
                </a:solidFill>
                <a:latin typeface="Verdana" panose="020B0604030504040204" pitchFamily="34" charset="0"/>
                <a:cs typeface="+mn-cs"/>
              </a:endParaRPr>
            </a:p>
          </p:txBody>
        </p:sp>
        <p:cxnSp>
          <p:nvCxnSpPr>
            <p:cNvPr id="77" name="直接连接符 50"/>
            <p:cNvCxnSpPr>
              <a:cxnSpLocks noChangeShapeType="1"/>
            </p:cNvCxnSpPr>
            <p:nvPr/>
          </p:nvCxnSpPr>
          <p:spPr bwMode="auto">
            <a:xfrm flipV="1">
              <a:off x="1500166" y="4572009"/>
              <a:ext cx="5786717" cy="3175"/>
            </a:xfrm>
            <a:prstGeom prst="line">
              <a:avLst/>
            </a:prstGeom>
            <a:noFill/>
            <a:ln w="9525" algn="ctr">
              <a:solidFill>
                <a:schemeClr val="bg1">
                  <a:lumMod val="50000"/>
                </a:schemeClr>
              </a:solidFill>
              <a:round/>
            </a:ln>
            <a:extLst>
              <a:ext uri="{909E8E84-426E-40DD-AFC4-6F175D3DCCD1}">
                <a14:hiddenFill xmlns:a14="http://schemas.microsoft.com/office/drawing/2010/main">
                  <a:noFill/>
                </a14:hiddenFill>
              </a:ext>
            </a:extLst>
          </p:spPr>
        </p:cxnSp>
        <p:sp>
          <p:nvSpPr>
            <p:cNvPr id="134194" name="上箭头 44"/>
            <p:cNvSpPr>
              <a:spLocks noChangeArrowheads="1"/>
            </p:cNvSpPr>
            <p:nvPr/>
          </p:nvSpPr>
          <p:spPr bwMode="auto">
            <a:xfrm>
              <a:off x="2714612" y="4214818"/>
              <a:ext cx="142875" cy="357190"/>
            </a:xfrm>
            <a:prstGeom prst="upArrow">
              <a:avLst>
                <a:gd name="adj1" fmla="val 50000"/>
                <a:gd name="adj2" fmla="val 50000"/>
              </a:avLst>
            </a:prstGeom>
            <a:solidFill>
              <a:srgbClr val="00B050"/>
            </a:solidFill>
            <a:ln w="9525" algn="ctr">
              <a:noFill/>
              <a:round/>
            </a:ln>
          </p:spPr>
          <p:txBody>
            <a:bodyPr/>
            <a:lstStyle/>
            <a:p>
              <a:pPr algn="ctr">
                <a:buFont typeface="Arial" panose="020B0604020202020204" pitchFamily="34" charset="0"/>
                <a:buNone/>
              </a:pPr>
              <a:endParaRPr lang="zh-CN" altLang="en-US" sz="1600" b="0">
                <a:solidFill>
                  <a:schemeClr val="bg1"/>
                </a:solidFill>
                <a:latin typeface="楷体_GB2312" panose="02010609030101010101" pitchFamily="49" charset="-122"/>
              </a:endParaRPr>
            </a:p>
          </p:txBody>
        </p:sp>
        <p:sp>
          <p:nvSpPr>
            <p:cNvPr id="134195" name="TextBox 46"/>
            <p:cNvSpPr txBox="1">
              <a:spLocks noChangeArrowheads="1"/>
            </p:cNvSpPr>
            <p:nvPr/>
          </p:nvSpPr>
          <p:spPr bwMode="auto">
            <a:xfrm>
              <a:off x="4267331" y="2225666"/>
              <a:ext cx="428646" cy="2000264"/>
            </a:xfrm>
            <a:prstGeom prst="rect">
              <a:avLst/>
            </a:prstGeom>
            <a:noFill/>
            <a:ln w="9525">
              <a:noFill/>
              <a:miter lim="800000"/>
            </a:ln>
          </p:spPr>
          <p:txBody>
            <a:bodyPr anchor="ctr"/>
            <a:lstStyle/>
            <a:p>
              <a:pPr algn="ctr">
                <a:lnSpc>
                  <a:spcPts val="1600"/>
                </a:lnSpc>
              </a:pPr>
              <a:r>
                <a:rPr lang="zh-CN" altLang="en-US" sz="1400">
                  <a:solidFill>
                    <a:srgbClr val="FFFFFF"/>
                  </a:solidFill>
                  <a:latin typeface="微软雅黑" panose="020B0503020204020204" pitchFamily="34" charset="-122"/>
                  <a:ea typeface="微软雅黑" panose="020B0503020204020204" pitchFamily="34" charset="-122"/>
                </a:rPr>
                <a:t>货币资金明细表</a:t>
              </a:r>
              <a:endParaRPr lang="en-US" altLang="zh-CN" sz="1400">
                <a:solidFill>
                  <a:srgbClr val="FFFFFF"/>
                </a:solidFill>
                <a:latin typeface="微软雅黑" panose="020B0503020204020204" pitchFamily="34" charset="-122"/>
                <a:ea typeface="微软雅黑" panose="020B0503020204020204" pitchFamily="34" charset="-122"/>
              </a:endParaRPr>
            </a:p>
          </p:txBody>
        </p:sp>
        <p:sp>
          <p:nvSpPr>
            <p:cNvPr id="134196" name="TextBox 46"/>
            <p:cNvSpPr txBox="1">
              <a:spLocks noChangeArrowheads="1"/>
            </p:cNvSpPr>
            <p:nvPr/>
          </p:nvSpPr>
          <p:spPr bwMode="auto">
            <a:xfrm>
              <a:off x="4924586" y="2225666"/>
              <a:ext cx="428646" cy="2000264"/>
            </a:xfrm>
            <a:prstGeom prst="rect">
              <a:avLst/>
            </a:prstGeom>
            <a:noFill/>
            <a:ln w="9525">
              <a:noFill/>
              <a:miter lim="800000"/>
            </a:ln>
          </p:spPr>
          <p:txBody>
            <a:bodyPr anchor="ctr"/>
            <a:lstStyle/>
            <a:p>
              <a:pPr algn="ctr">
                <a:lnSpc>
                  <a:spcPts val="1600"/>
                </a:lnSpc>
              </a:pPr>
              <a:r>
                <a:rPr lang="zh-CN" altLang="en-US" sz="1400">
                  <a:solidFill>
                    <a:srgbClr val="FFFFFF"/>
                  </a:solidFill>
                  <a:latin typeface="微软雅黑" panose="020B0503020204020204" pitchFamily="34" charset="-122"/>
                  <a:ea typeface="微软雅黑" panose="020B0503020204020204" pitchFamily="34" charset="-122"/>
                </a:rPr>
                <a:t>应收账款明细表</a:t>
              </a: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98" name="TextBox 46"/>
          <p:cNvSpPr txBox="1">
            <a:spLocks noChangeArrowheads="1"/>
          </p:cNvSpPr>
          <p:nvPr/>
        </p:nvSpPr>
        <p:spPr bwMode="auto">
          <a:xfrm>
            <a:off x="4211069" y="2189146"/>
            <a:ext cx="1272600" cy="443330"/>
          </a:xfrm>
          <a:prstGeom prst="rect">
            <a:avLst/>
          </a:prstGeom>
          <a:noFill/>
          <a:ln w="9525">
            <a:noFill/>
            <a:miter lim="800000"/>
          </a:ln>
          <a:effectLst/>
        </p:spPr>
        <p:txBody>
          <a:bodyPr anchor="ctr"/>
          <a:lstStyle/>
          <a:p>
            <a:pPr>
              <a:defRPr/>
            </a:pPr>
            <a:r>
              <a:rPr lang="zh-CN" altLang="en-US" sz="1400" b="0" dirty="0">
                <a:solidFill>
                  <a:srgbClr val="FF0000"/>
                </a:solidFill>
                <a:latin typeface="+mj-ea"/>
                <a:ea typeface="+mj-ea"/>
                <a:cs typeface="+mn-cs"/>
              </a:rPr>
              <a:t>抵消分录</a:t>
            </a:r>
            <a:endParaRPr lang="zh-CN" altLang="en-US" sz="1400" b="0" dirty="0">
              <a:solidFill>
                <a:srgbClr val="FF0000"/>
              </a:solidFill>
              <a:latin typeface="+mj-ea"/>
              <a:ea typeface="+mj-ea"/>
              <a:cs typeface="+mn-cs"/>
            </a:endParaRPr>
          </a:p>
        </p:txBody>
      </p:sp>
      <p:sp>
        <p:nvSpPr>
          <p:cNvPr id="99" name="上箭头 44"/>
          <p:cNvSpPr>
            <a:spLocks noChangeArrowheads="1"/>
          </p:cNvSpPr>
          <p:nvPr/>
        </p:nvSpPr>
        <p:spPr bwMode="auto">
          <a:xfrm>
            <a:off x="4020567" y="2216133"/>
            <a:ext cx="179521" cy="318687"/>
          </a:xfrm>
          <a:prstGeom prst="upArrow">
            <a:avLst>
              <a:gd name="adj1" fmla="val 50000"/>
              <a:gd name="adj2" fmla="val 50000"/>
            </a:avLst>
          </a:prstGeom>
          <a:solidFill>
            <a:srgbClr val="00B050"/>
          </a:solidFill>
          <a:ln w="9525" algn="ctr">
            <a:noFill/>
            <a:round/>
          </a:ln>
        </p:spPr>
        <p:txBody>
          <a:bodyPr/>
          <a:lstStyle/>
          <a:p>
            <a:pPr algn="ctr">
              <a:buFont typeface="Arial" panose="020B0604020202020204" pitchFamily="34" charset="0"/>
              <a:buNone/>
            </a:pPr>
            <a:endParaRPr lang="zh-CN" altLang="en-US" sz="1600">
              <a:solidFill>
                <a:schemeClr val="bg1"/>
              </a:solidFill>
              <a:latin typeface="楷体_GB2312" panose="02010609030101010101" pitchFamily="49" charset="-122"/>
            </a:endParaRPr>
          </a:p>
        </p:txBody>
      </p:sp>
      <p:grpSp>
        <p:nvGrpSpPr>
          <p:cNvPr id="7" name="组合 99"/>
          <p:cNvGrpSpPr/>
          <p:nvPr/>
        </p:nvGrpSpPr>
        <p:grpSpPr bwMode="auto">
          <a:xfrm>
            <a:off x="4617468" y="1425560"/>
            <a:ext cx="4436148" cy="143055"/>
            <a:chOff x="3221065" y="1142935"/>
            <a:chExt cx="3529951" cy="214363"/>
          </a:xfrm>
        </p:grpSpPr>
        <p:sp>
          <p:nvSpPr>
            <p:cNvPr id="134177" name="上箭头 68"/>
            <p:cNvSpPr>
              <a:spLocks noChangeArrowheads="1"/>
            </p:cNvSpPr>
            <p:nvPr/>
          </p:nvSpPr>
          <p:spPr bwMode="auto">
            <a:xfrm>
              <a:off x="3221065" y="1142935"/>
              <a:ext cx="107148" cy="214363"/>
            </a:xfrm>
            <a:prstGeom prst="upArrow">
              <a:avLst>
                <a:gd name="adj1" fmla="val 50000"/>
                <a:gd name="adj2" fmla="val 50006"/>
              </a:avLst>
            </a:prstGeom>
            <a:solidFill>
              <a:srgbClr val="00B050"/>
            </a:solidFill>
            <a:ln w="9525" algn="ctr">
              <a:noFill/>
              <a:round/>
            </a:ln>
          </p:spPr>
          <p:txBody>
            <a:bodyPr/>
            <a:lstStyle/>
            <a:p>
              <a:pPr algn="ctr">
                <a:buFont typeface="Arial" panose="020B0604020202020204" pitchFamily="34" charset="0"/>
                <a:buNone/>
              </a:pPr>
              <a:endParaRPr lang="zh-CN" altLang="en-US" sz="1600" baseline="-25000">
                <a:solidFill>
                  <a:schemeClr val="bg1"/>
                </a:solidFill>
                <a:latin typeface="楷体_GB2312" panose="02010609030101010101" pitchFamily="49" charset="-122"/>
              </a:endParaRPr>
            </a:p>
          </p:txBody>
        </p:sp>
        <p:sp>
          <p:nvSpPr>
            <p:cNvPr id="134178" name="上箭头 69"/>
            <p:cNvSpPr>
              <a:spLocks noChangeArrowheads="1"/>
            </p:cNvSpPr>
            <p:nvPr/>
          </p:nvSpPr>
          <p:spPr bwMode="auto">
            <a:xfrm>
              <a:off x="4915574" y="1142935"/>
              <a:ext cx="107148" cy="214363"/>
            </a:xfrm>
            <a:prstGeom prst="upArrow">
              <a:avLst>
                <a:gd name="adj1" fmla="val 50000"/>
                <a:gd name="adj2" fmla="val 50006"/>
              </a:avLst>
            </a:prstGeom>
            <a:solidFill>
              <a:srgbClr val="00B050"/>
            </a:solidFill>
            <a:ln w="9525" algn="ctr">
              <a:noFill/>
              <a:round/>
            </a:ln>
          </p:spPr>
          <p:txBody>
            <a:bodyPr/>
            <a:lstStyle/>
            <a:p>
              <a:pPr algn="ctr">
                <a:buFont typeface="Arial" panose="020B0604020202020204" pitchFamily="34" charset="0"/>
                <a:buNone/>
              </a:pPr>
              <a:endParaRPr lang="zh-CN" altLang="en-US" sz="1600" baseline="-25000">
                <a:solidFill>
                  <a:schemeClr val="bg1"/>
                </a:solidFill>
                <a:latin typeface="楷体_GB2312" panose="02010609030101010101" pitchFamily="49" charset="-122"/>
              </a:endParaRPr>
            </a:p>
          </p:txBody>
        </p:sp>
        <p:sp>
          <p:nvSpPr>
            <p:cNvPr id="134179" name="上箭头 70"/>
            <p:cNvSpPr>
              <a:spLocks noChangeArrowheads="1"/>
            </p:cNvSpPr>
            <p:nvPr/>
          </p:nvSpPr>
          <p:spPr bwMode="auto">
            <a:xfrm>
              <a:off x="6643868" y="1142935"/>
              <a:ext cx="107148" cy="214363"/>
            </a:xfrm>
            <a:prstGeom prst="upArrow">
              <a:avLst>
                <a:gd name="adj1" fmla="val 50000"/>
                <a:gd name="adj2" fmla="val 50006"/>
              </a:avLst>
            </a:prstGeom>
            <a:solidFill>
              <a:srgbClr val="00B050"/>
            </a:solidFill>
            <a:ln w="9525" algn="ctr">
              <a:noFill/>
              <a:round/>
            </a:ln>
          </p:spPr>
          <p:txBody>
            <a:bodyPr/>
            <a:lstStyle/>
            <a:p>
              <a:pPr algn="ctr">
                <a:buFont typeface="Arial" panose="020B0604020202020204" pitchFamily="34" charset="0"/>
                <a:buNone/>
              </a:pPr>
              <a:endParaRPr lang="zh-CN" altLang="en-US" sz="1600" baseline="-25000">
                <a:solidFill>
                  <a:schemeClr val="bg1"/>
                </a:solidFill>
                <a:latin typeface="楷体_GB2312" panose="0201060903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barn(inVertical)">
                                      <p:cBhvr>
                                        <p:cTn id="15" dur="500"/>
                                        <p:tgtEl>
                                          <p:spTgt spid="62"/>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barn(inVertical)">
                                      <p:cBhvr>
                                        <p:cTn id="23" dur="500"/>
                                        <p:tgtEl>
                                          <p:spTgt spid="4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barn(inVertical)">
                                      <p:cBhvr>
                                        <p:cTn id="29" dur="500"/>
                                        <p:tgtEl>
                                          <p:spTgt spid="5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barn(inVertical)">
                                      <p:cBhvr>
                                        <p:cTn id="32" dur="500"/>
                                        <p:tgtEl>
                                          <p:spTgt spid="5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barn(inVertical)">
                                      <p:cBhvr>
                                        <p:cTn id="35" dur="500"/>
                                        <p:tgtEl>
                                          <p:spTgt spid="5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barn(inVertical)">
                                      <p:cBhvr>
                                        <p:cTn id="38" dur="500"/>
                                        <p:tgtEl>
                                          <p:spTgt spid="54"/>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barn(inVertical)">
                                      <p:cBhvr>
                                        <p:cTn id="41" dur="500"/>
                                        <p:tgtEl>
                                          <p:spTgt spid="5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barn(inVertical)">
                                      <p:cBhvr>
                                        <p:cTn id="44" dur="500"/>
                                        <p:tgtEl>
                                          <p:spTgt spid="5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barn(inVertical)">
                                      <p:cBhvr>
                                        <p:cTn id="47" dur="500"/>
                                        <p:tgtEl>
                                          <p:spTgt spid="5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barn(inVertical)">
                                      <p:cBhvr>
                                        <p:cTn id="50" dur="500"/>
                                        <p:tgtEl>
                                          <p:spTgt spid="58"/>
                                        </p:tgtEl>
                                      </p:cBhvr>
                                    </p:animEffect>
                                  </p:childTnLst>
                                </p:cTn>
                              </p:par>
                              <p:par>
                                <p:cTn id="51" presetID="16" presetClass="entr" presetSubtype="21"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barn(inVertical)">
                                      <p:cBhvr>
                                        <p:cTn id="53" dur="500"/>
                                        <p:tgtEl>
                                          <p:spTgt spid="59"/>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barn(inVertical)">
                                      <p:cBhvr>
                                        <p:cTn id="56" dur="500"/>
                                        <p:tgtEl>
                                          <p:spTgt spid="98"/>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barn(inVertical)">
                                      <p:cBhvr>
                                        <p:cTn id="59" dur="500"/>
                                        <p:tgtEl>
                                          <p:spTgt spid="9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barn(inVertical)">
                                      <p:cBhvr>
                                        <p:cTn id="62" dur="500"/>
                                        <p:tgtEl>
                                          <p:spTgt spid="61"/>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barn(inVertical)">
                                      <p:cBhvr>
                                        <p:cTn id="65" dur="500"/>
                                        <p:tgtEl>
                                          <p:spTgt spid="60"/>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barn(inVertical)">
                                      <p:cBhvr>
                                        <p:cTn id="70" dur="500"/>
                                        <p:tgtEl>
                                          <p:spTgt spid="43"/>
                                        </p:tgtEl>
                                      </p:cBhvr>
                                    </p:animEffect>
                                  </p:childTnLst>
                                </p:cTn>
                              </p:par>
                            </p:childTnLst>
                          </p:cTn>
                        </p:par>
                        <p:par>
                          <p:cTn id="71" fill="hold">
                            <p:stCondLst>
                              <p:cond delay="500"/>
                            </p:stCondLst>
                            <p:childTnLst>
                              <p:par>
                                <p:cTn id="72" presetID="16" presetClass="entr" presetSubtype="21"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barn(inVertical)">
                                      <p:cBhvr>
                                        <p:cTn id="74" dur="500"/>
                                        <p:tgtEl>
                                          <p:spTgt spid="44"/>
                                        </p:tgtEl>
                                      </p:cBhvr>
                                    </p:animEffect>
                                  </p:childTnLst>
                                </p:cTn>
                              </p:par>
                              <p:par>
                                <p:cTn id="75" presetID="16" presetClass="entr" presetSubtype="21" fill="hold"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barn(inVertical)">
                                      <p:cBhvr>
                                        <p:cTn id="77" dur="500"/>
                                        <p:tgtEl>
                                          <p:spTgt spid="46"/>
                                        </p:tgtEl>
                                      </p:cBhvr>
                                    </p:animEffect>
                                  </p:childTnLst>
                                </p:cTn>
                              </p:par>
                              <p:par>
                                <p:cTn id="78" presetID="16" presetClass="entr" presetSubtype="21"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barn(inVertical)">
                                      <p:cBhvr>
                                        <p:cTn id="80" dur="500"/>
                                        <p:tgtEl>
                                          <p:spTgt spid="45"/>
                                        </p:tgtEl>
                                      </p:cBhvr>
                                    </p:animEffect>
                                  </p:childTnLst>
                                </p:cTn>
                              </p:par>
                              <p:par>
                                <p:cTn id="81" presetID="16" presetClass="entr" presetSubtype="21" fill="hold" nodeType="with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barn(inVertical)">
                                      <p:cBhvr>
                                        <p:cTn id="83" dur="500"/>
                                        <p:tgtEl>
                                          <p:spTgt spid="48"/>
                                        </p:tgtEl>
                                      </p:cBhvr>
                                    </p:animEffect>
                                  </p:childTnLst>
                                </p:cTn>
                              </p:par>
                              <p:par>
                                <p:cTn id="84" presetID="16" presetClass="entr" presetSubtype="21"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barn(inVertical)">
                                      <p:cBhvr>
                                        <p:cTn id="86" dur="500"/>
                                        <p:tgtEl>
                                          <p:spTgt spid="47"/>
                                        </p:tgtEl>
                                      </p:cBhvr>
                                    </p:animEffect>
                                  </p:childTnLst>
                                </p:cTn>
                              </p:par>
                              <p:par>
                                <p:cTn id="87" presetID="16" presetClass="entr" presetSubtype="21" fill="hold" nodeType="with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barn(inVertical)">
                                      <p:cBhvr>
                                        <p:cTn id="89" dur="500"/>
                                        <p:tgtEl>
                                          <p:spTgt spid="7"/>
                                        </p:tgtEl>
                                      </p:cBhvr>
                                    </p:animEffect>
                                  </p:childTnLst>
                                </p:cTn>
                              </p:par>
                              <p:par>
                                <p:cTn id="90" presetID="16" presetClass="entr" presetSubtype="21" fill="hold"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barn(inVertical)">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animBg="1"/>
      <p:bldP spid="44"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0" grpId="0" animBg="1"/>
      <p:bldP spid="61" grpId="0"/>
      <p:bldP spid="62" grpId="0"/>
      <p:bldP spid="98" grpId="0"/>
      <p:bldP spid="99"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238465" y="1285616"/>
            <a:ext cx="11603318" cy="5358094"/>
            <a:chOff x="2724" y="645"/>
            <a:chExt cx="9694"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kern="0" dirty="0" smtClean="0">
                  <a:solidFill>
                    <a:schemeClr val="bg1"/>
                  </a:solidFill>
                  <a:ea typeface="黑体" panose="02010609060101010101" pitchFamily="49" charset="-122"/>
                </a:rPr>
                <a:t>七、编制要求</a:t>
              </a:r>
              <a:endParaRPr lang="zh-CN" altLang="en-US" sz="2800" kern="0" dirty="0">
                <a:solidFill>
                  <a:schemeClr val="bg1"/>
                </a:solidFill>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
        <p:nvSpPr>
          <p:cNvPr id="10" name="矩形 9"/>
          <p:cNvSpPr/>
          <p:nvPr/>
        </p:nvSpPr>
        <p:spPr>
          <a:xfrm>
            <a:off x="309522" y="2285992"/>
            <a:ext cx="11501518" cy="4585871"/>
          </a:xfrm>
          <a:prstGeom prst="rect">
            <a:avLst/>
          </a:prstGeom>
        </p:spPr>
        <p:txBody>
          <a:bodyPr wrap="square">
            <a:spAutoFit/>
          </a:bodyPr>
          <a:lstStyle/>
          <a:p>
            <a:pPr>
              <a:buFontTx/>
              <a:buNone/>
            </a:pPr>
            <a:r>
              <a:rPr lang="en-US" altLang="zh-CN" sz="2400" dirty="0" smtClean="0">
                <a:latin typeface="黑体" panose="02010609060101010101" pitchFamily="49" charset="-122"/>
                <a:ea typeface="黑体" panose="02010609060101010101" pitchFamily="49" charset="-122"/>
              </a:rPr>
              <a:t>    1.</a:t>
            </a:r>
            <a:r>
              <a:rPr lang="zh-CN" altLang="en-US" sz="2400" dirty="0" smtClean="0">
                <a:latin typeface="黑体" panose="02010609060101010101" pitchFamily="49" charset="-122"/>
                <a:ea typeface="黑体" panose="02010609060101010101" pitchFamily="49" charset="-122"/>
              </a:rPr>
              <a:t>政府财务报告内容应当符合政府会计准则、政府相关财务会计制    </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度等规定。</a:t>
            </a:r>
            <a:endParaRPr lang="zh-CN" altLang="en-US"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2.</a:t>
            </a:r>
            <a:r>
              <a:rPr lang="zh-CN" altLang="en-US" sz="2400" dirty="0" smtClean="0">
                <a:latin typeface="黑体" panose="02010609060101010101" pitchFamily="49" charset="-122"/>
                <a:ea typeface="黑体" panose="02010609060101010101" pitchFamily="49" charset="-122"/>
              </a:rPr>
              <a:t>政府财务报告按公历年度编制，即每年</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月</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日至</a:t>
            </a:r>
            <a:r>
              <a:rPr lang="en-US" altLang="zh-CN" sz="2400" dirty="0" smtClean="0">
                <a:latin typeface="黑体" panose="02010609060101010101" pitchFamily="49" charset="-122"/>
                <a:ea typeface="黑体" panose="02010609060101010101" pitchFamily="49" charset="-122"/>
              </a:rPr>
              <a:t>12</a:t>
            </a:r>
            <a:r>
              <a:rPr lang="zh-CN" altLang="en-US" sz="2400" dirty="0" smtClean="0">
                <a:latin typeface="黑体" panose="02010609060101010101" pitchFamily="49" charset="-122"/>
                <a:ea typeface="黑体" panose="02010609060101010101" pitchFamily="49" charset="-122"/>
              </a:rPr>
              <a:t>月</a:t>
            </a:r>
            <a:r>
              <a:rPr lang="en-US" altLang="zh-CN" sz="2400" dirty="0" smtClean="0">
                <a:latin typeface="黑体" panose="02010609060101010101" pitchFamily="49" charset="-122"/>
                <a:ea typeface="黑体" panose="02010609060101010101" pitchFamily="49" charset="-122"/>
              </a:rPr>
              <a:t>31</a:t>
            </a:r>
            <a:r>
              <a:rPr lang="zh-CN" altLang="en-US" sz="2400" dirty="0" smtClean="0">
                <a:latin typeface="黑体" panose="02010609060101010101" pitchFamily="49" charset="-122"/>
                <a:ea typeface="黑体" panose="02010609060101010101" pitchFamily="49" charset="-122"/>
              </a:rPr>
              <a:t>日。</a:t>
            </a:r>
            <a:endParaRPr lang="zh-CN" altLang="en-US"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3.</a:t>
            </a:r>
            <a:r>
              <a:rPr lang="zh-CN" altLang="en-US" sz="2400" dirty="0" smtClean="0">
                <a:latin typeface="黑体" panose="02010609060101010101" pitchFamily="49" charset="-122"/>
                <a:ea typeface="黑体" panose="02010609060101010101" pitchFamily="49" charset="-122"/>
              </a:rPr>
              <a:t>政府财务报告应当以人民币作为报告币种。采用外币计量的项目，</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应当将有关外币金额折算为人民币金额计量。</a:t>
            </a:r>
            <a:endParaRPr lang="zh-CN" altLang="en-US"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4.</a:t>
            </a:r>
            <a:r>
              <a:rPr lang="zh-CN" altLang="en-US" sz="2400" dirty="0" smtClean="0">
                <a:latin typeface="黑体" panose="02010609060101010101" pitchFamily="49" charset="-122"/>
                <a:ea typeface="黑体" panose="02010609060101010101" pitchFamily="49" charset="-122"/>
              </a:rPr>
              <a:t>政府财务报告格式应当符合财政部统一规定。</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5.</a:t>
            </a:r>
            <a:r>
              <a:rPr lang="zh-CN" altLang="en-US" sz="2400" dirty="0" smtClean="0">
                <a:latin typeface="黑体" panose="02010609060101010101" pitchFamily="49" charset="-122"/>
                <a:ea typeface="黑体" panose="02010609060101010101" pitchFamily="49" charset="-122"/>
              </a:rPr>
              <a:t>政府各单位应当以经核对无误的会计账簿数据为基础编制本单位</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财务报表。</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6.</a:t>
            </a:r>
            <a:r>
              <a:rPr lang="zh-CN" altLang="en-US" sz="2400" dirty="0" smtClean="0">
                <a:latin typeface="黑体" panose="02010609060101010101" pitchFamily="49" charset="-122"/>
                <a:ea typeface="黑体" panose="02010609060101010101" pitchFamily="49" charset="-122"/>
              </a:rPr>
              <a:t>政府各单位应当严格按照相关财政财务管理制度以及会计制度规 </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定，全面清查核实单位的资产负债，做到账实相符、账证相符、</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账账相符、账表相符。</a:t>
            </a:r>
            <a:endParaRPr lang="en-US" altLang="zh-CN" sz="2400" dirty="0" smtClean="0">
              <a:latin typeface="黑体" panose="02010609060101010101" pitchFamily="49" charset="-122"/>
              <a:ea typeface="黑体" panose="02010609060101010101" pitchFamily="49" charset="-122"/>
            </a:endParaRPr>
          </a:p>
          <a:p>
            <a:pPr>
              <a:buFontTx/>
              <a:buNone/>
            </a:pPr>
            <a:endParaRPr lang="zh-CN" altLang="en-US" sz="2800"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kern="0" dirty="0" smtClean="0">
                  <a:solidFill>
                    <a:schemeClr val="bg1"/>
                  </a:solidFill>
                  <a:ea typeface="黑体" panose="02010609060101010101" pitchFamily="49" charset="-122"/>
                </a:rPr>
                <a:t>七、编制要求</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3198"/>
            </a:xfrm>
            <a:prstGeom prst="rect">
              <a:avLst/>
            </a:prstGeom>
          </p:spPr>
          <p:txBody>
            <a:bodyPr wrap="square">
              <a:spAutoFit/>
            </a:bodyPr>
            <a:lstStyle/>
            <a:p>
              <a:pPr>
                <a:buFontTx/>
                <a:buNone/>
              </a:pPr>
              <a:r>
                <a:rPr lang="en-US" altLang="zh-CN" sz="2400" dirty="0" smtClean="0">
                  <a:latin typeface="黑体" panose="02010609060101010101" pitchFamily="49" charset="-122"/>
                  <a:ea typeface="黑体" panose="02010609060101010101" pitchFamily="49" charset="-122"/>
                </a:rPr>
                <a:t>    7.</a:t>
              </a:r>
              <a:r>
                <a:rPr lang="zh-CN" altLang="en-US" sz="2400" dirty="0" smtClean="0">
                  <a:latin typeface="黑体" panose="02010609060101010101" pitchFamily="49" charset="-122"/>
                  <a:ea typeface="黑体" panose="02010609060101010101" pitchFamily="49" charset="-122"/>
                </a:rPr>
                <a:t>会计账簿相关数据不符合权责发生制原则的，应当提取数据后按照相关报告标</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准进行调整，数据调整应当符合重要性原则，并编制调整分录。</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8.</a:t>
              </a:r>
              <a:r>
                <a:rPr lang="zh-CN" altLang="en-US" sz="2400" dirty="0" smtClean="0">
                  <a:latin typeface="黑体" panose="02010609060101010101" pitchFamily="49" charset="-122"/>
                  <a:ea typeface="黑体" panose="02010609060101010101" pitchFamily="49" charset="-122"/>
                </a:rPr>
                <a:t>编制合并财务报表时，对部门内部单位之间发生的经济业务或事项应当经过确</a:t>
              </a:r>
              <a:endParaRPr lang="en-US" altLang="zh-CN" sz="2400" dirty="0" smtClean="0">
                <a:latin typeface="黑体" panose="02010609060101010101" pitchFamily="49" charset="-122"/>
                <a:ea typeface="黑体" panose="02010609060101010101" pitchFamily="49" charset="-122"/>
              </a:endParaRPr>
            </a:p>
            <a:p>
              <a:pPr>
                <a:buFontTx/>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认后抵销，并编制抵销分录，在此基础上分项合并财务报表项目。</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solidFill>
                    <a:srgbClr val="FF0000"/>
                  </a:solidFill>
                  <a:latin typeface="黑体" panose="02010609060101010101" pitchFamily="49" charset="-122"/>
                  <a:ea typeface="黑体" panose="02010609060101010101" pitchFamily="49" charset="-122"/>
                </a:rPr>
                <a:t>    </a:t>
              </a:r>
              <a:endParaRPr lang="en-US" altLang="zh-CN" sz="2400" dirty="0" smtClean="0">
                <a:solidFill>
                  <a:srgbClr val="FF0000"/>
                </a:solidFill>
                <a:latin typeface="黑体" panose="02010609060101010101" pitchFamily="49" charset="-122"/>
                <a:ea typeface="黑体" panose="02010609060101010101" pitchFamily="49" charset="-122"/>
              </a:endParaRPr>
            </a:p>
            <a:p>
              <a:endParaRPr lang="en-US" altLang="zh-CN" sz="2400" dirty="0" smtClean="0">
                <a:solidFill>
                  <a:srgbClr val="FF0000"/>
                </a:solidFill>
                <a:latin typeface="黑体" panose="02010609060101010101" pitchFamily="49" charset="-122"/>
                <a:ea typeface="黑体" panose="02010609060101010101" pitchFamily="49" charset="-122"/>
              </a:endParaRPr>
            </a:p>
            <a:p>
              <a:r>
                <a:rPr lang="en-US" altLang="zh-CN" sz="2400" dirty="0" smtClean="0">
                  <a:solidFill>
                    <a:srgbClr val="FF0000"/>
                  </a:solidFill>
                  <a:latin typeface="黑体" panose="02010609060101010101" pitchFamily="49" charset="-122"/>
                  <a:ea typeface="黑体" panose="02010609060101010101" pitchFamily="49" charset="-122"/>
                </a:rPr>
                <a:t>    </a:t>
              </a:r>
              <a:r>
                <a:rPr lang="zh-CN" altLang="en-US" sz="2400" dirty="0" smtClean="0">
                  <a:solidFill>
                    <a:srgbClr val="FF0000"/>
                  </a:solidFill>
                  <a:latin typeface="黑体" panose="02010609060101010101" pitchFamily="49" charset="-122"/>
                  <a:ea typeface="黑体" panose="02010609060101010101" pitchFamily="49" charset="-122"/>
                </a:rPr>
                <a:t>政府部门财务报表之间、财务报表各项目之间，凡有对应关系的数字，应当相互</a:t>
              </a:r>
              <a:endParaRPr lang="en-US" altLang="zh-CN" sz="2400" dirty="0" smtClean="0">
                <a:solidFill>
                  <a:srgbClr val="FF0000"/>
                </a:solidFill>
                <a:latin typeface="黑体" panose="02010609060101010101" pitchFamily="49" charset="-122"/>
                <a:ea typeface="黑体" panose="02010609060101010101" pitchFamily="49" charset="-122"/>
              </a:endParaRPr>
            </a:p>
            <a:p>
              <a:r>
                <a:rPr lang="en-US" altLang="zh-CN" sz="2400" dirty="0" smtClean="0">
                  <a:solidFill>
                    <a:srgbClr val="FF0000"/>
                  </a:solidFill>
                  <a:latin typeface="黑体" panose="02010609060101010101" pitchFamily="49" charset="-122"/>
                  <a:ea typeface="黑体" panose="02010609060101010101" pitchFamily="49" charset="-122"/>
                </a:rPr>
                <a:t>    </a:t>
              </a:r>
              <a:r>
                <a:rPr lang="zh-CN" altLang="en-US" sz="2400" dirty="0" smtClean="0">
                  <a:solidFill>
                    <a:srgbClr val="FF0000"/>
                  </a:solidFill>
                  <a:latin typeface="黑体" panose="02010609060101010101" pitchFamily="49" charset="-122"/>
                  <a:ea typeface="黑体" panose="02010609060101010101" pitchFamily="49" charset="-122"/>
                </a:rPr>
                <a:t>一致；报表中本期与上期有关的数字应当衔接。</a:t>
              </a:r>
              <a:endParaRPr lang="zh-CN" altLang="en-US" sz="2400" dirty="0" smtClean="0">
                <a:solidFill>
                  <a:srgbClr val="FF0000"/>
                </a:solidFill>
                <a:latin typeface="黑体" panose="02010609060101010101" pitchFamily="49" charset="-122"/>
                <a:ea typeface="黑体" panose="02010609060101010101" pitchFamily="49" charset="-122"/>
              </a:endParaRPr>
            </a:p>
            <a:p>
              <a:pPr>
                <a:buFontTx/>
                <a:buNone/>
              </a:pPr>
              <a:endParaRPr lang="zh-CN" altLang="en-US"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黑体" panose="02010609060101010101" pitchFamily="49" charset="-122"/>
                </a:rPr>
                <a:t>八、政府财务报告数据质量审核</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4062"/>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审核内容</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报告的真实性、准确性、完整性和规范性。</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审核主体</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政府各部门、各单位应当对本部门、本单位财务报告真实性、准确性、  </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完整性、规范性进行初审并负责。政府财政部门应当对部门财务报告</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的准确性、完整性、规范性进行复审。</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审核形式</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政府财务报告的审核包括自行审核、集中会审、委托审核等多种形式。</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en-US" sz="2800" dirty="0" smtClean="0">
                <a:latin typeface="黑体" panose="02010609060101010101" pitchFamily="49" charset="-122"/>
                <a:ea typeface="黑体" panose="02010609060101010101" pitchFamily="49" charset="-122"/>
              </a:endParaRPr>
            </a:p>
            <a:p>
              <a:pPr>
                <a:buFontTx/>
                <a:buNone/>
              </a:pPr>
              <a:endParaRPr lang="zh-CN" altLang="en-US" sz="24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145733" y="1196767"/>
            <a:ext cx="9784611" cy="4946877"/>
            <a:chOff x="2664" y="731"/>
            <a:chExt cx="9694" cy="4027"/>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85" y="731"/>
              <a:ext cx="9663" cy="708"/>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52" y="797"/>
              <a:ext cx="9558" cy="426"/>
            </a:xfrm>
            <a:prstGeom prst="rect">
              <a:avLst/>
            </a:prstGeom>
            <a:noFill/>
          </p:spPr>
          <p:txBody>
            <a:bodyPr wrap="square">
              <a:spAutoFit/>
            </a:bodyPr>
            <a:lstStyle/>
            <a:p>
              <a:pPr algn="ctr">
                <a:buFont typeface="Arial" panose="020B0604020202020204" pitchFamily="34" charset="0"/>
                <a:buNone/>
              </a:pPr>
              <a:r>
                <a:rPr lang="zh-CN" altLang="en-US" sz="2800" dirty="0" smtClean="0">
                  <a:solidFill>
                    <a:schemeClr val="bg1"/>
                  </a:solidFill>
                  <a:latin typeface="黑体" panose="02010609060101010101" pitchFamily="49" charset="-122"/>
                  <a:ea typeface="黑体" panose="02010609060101010101" pitchFamily="49" charset="-122"/>
                </a:rPr>
                <a:t>财政部关于开展</a:t>
              </a:r>
              <a:r>
                <a:rPr lang="en-US" altLang="zh-CN" sz="2800" dirty="0" smtClean="0">
                  <a:solidFill>
                    <a:schemeClr val="bg1"/>
                  </a:solidFill>
                  <a:latin typeface="黑体" panose="02010609060101010101" pitchFamily="49" charset="-122"/>
                  <a:ea typeface="黑体" panose="02010609060101010101" pitchFamily="49" charset="-122"/>
                </a:rPr>
                <a:t>2017</a:t>
              </a:r>
              <a:r>
                <a:rPr lang="zh-CN" altLang="en-US" sz="2800" dirty="0" smtClean="0">
                  <a:solidFill>
                    <a:schemeClr val="bg1"/>
                  </a:solidFill>
                  <a:latin typeface="黑体" panose="02010609060101010101" pitchFamily="49" charset="-122"/>
                  <a:ea typeface="黑体" panose="02010609060101010101" pitchFamily="49" charset="-122"/>
                </a:rPr>
                <a:t>年度政府财务报告编制试点工作的通知</a:t>
              </a:r>
              <a:endParaRPr lang="en-US" altLang="zh-CN" sz="2800" dirty="0" smtClean="0">
                <a:solidFill>
                  <a:schemeClr val="bg1"/>
                </a:solidFill>
                <a:latin typeface="黑体" panose="02010609060101010101" pitchFamily="49" charset="-122"/>
                <a:ea typeface="黑体" panose="02010609060101010101" pitchFamily="49" charset="-122"/>
              </a:endParaRPr>
            </a:p>
          </p:txBody>
        </p:sp>
      </p:grpSp>
      <p:pic>
        <p:nvPicPr>
          <p:cNvPr id="9" name="Picture 2"/>
          <p:cNvPicPr>
            <a:picLocks noChangeAspect="1" noChangeArrowheads="1"/>
          </p:cNvPicPr>
          <p:nvPr/>
        </p:nvPicPr>
        <p:blipFill>
          <a:blip r:embed="rId1" cstate="print"/>
          <a:srcRect/>
          <a:stretch>
            <a:fillRect/>
          </a:stretch>
        </p:blipFill>
        <p:spPr bwMode="auto">
          <a:xfrm>
            <a:off x="2523626" y="2386015"/>
            <a:ext cx="6472719" cy="1185871"/>
          </a:xfrm>
          <a:prstGeom prst="rect">
            <a:avLst/>
          </a:prstGeom>
          <a:noFill/>
          <a:ln w="9525">
            <a:noFill/>
            <a:miter lim="800000"/>
            <a:headEnd/>
            <a:tailEnd/>
          </a:ln>
          <a:effectLst/>
        </p:spPr>
      </p:pic>
      <p:pic>
        <p:nvPicPr>
          <p:cNvPr id="10" name="Picture 3"/>
          <p:cNvPicPr>
            <a:picLocks noChangeAspect="1" noChangeArrowheads="1"/>
          </p:cNvPicPr>
          <p:nvPr/>
        </p:nvPicPr>
        <p:blipFill>
          <a:blip r:embed="rId2" cstate="print"/>
          <a:srcRect/>
          <a:stretch>
            <a:fillRect/>
          </a:stretch>
        </p:blipFill>
        <p:spPr bwMode="auto">
          <a:xfrm>
            <a:off x="2524101" y="3767815"/>
            <a:ext cx="6500859" cy="828005"/>
          </a:xfrm>
          <a:prstGeom prst="rect">
            <a:avLst/>
          </a:prstGeom>
          <a:noFill/>
          <a:ln w="9525">
            <a:noFill/>
            <a:miter lim="800000"/>
            <a:headEnd/>
            <a:tailEnd/>
          </a:ln>
          <a:effectLst/>
        </p:spPr>
      </p:pic>
      <p:pic>
        <p:nvPicPr>
          <p:cNvPr id="11" name="Picture 4"/>
          <p:cNvPicPr>
            <a:picLocks noChangeAspect="1" noChangeArrowheads="1"/>
          </p:cNvPicPr>
          <p:nvPr/>
        </p:nvPicPr>
        <p:blipFill>
          <a:blip r:embed="rId3" cstate="print"/>
          <a:srcRect/>
          <a:stretch>
            <a:fillRect/>
          </a:stretch>
        </p:blipFill>
        <p:spPr bwMode="auto">
          <a:xfrm>
            <a:off x="2524107" y="4714884"/>
            <a:ext cx="6511247" cy="1234990"/>
          </a:xfrm>
          <a:prstGeom prst="rect">
            <a:avLst/>
          </a:prstGeom>
          <a:noFill/>
          <a:ln w="9525">
            <a:noFill/>
            <a:miter lim="800000"/>
            <a:headEnd/>
            <a:tailEnd/>
          </a:ln>
          <a:effectLst/>
        </p:spPr>
      </p:pic>
    </p:spTree>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814306"/>
            <a:chOff x="2664" y="645"/>
            <a:chExt cx="9788" cy="5442"/>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黑体" panose="02010609060101010101" pitchFamily="49" charset="-122"/>
                </a:rPr>
                <a:t>八、政府财务报告数据质量审核</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4523"/>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审核方法</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主要包括政策性审核、规范性审核等。政策性审核主要依据政府会计</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准则、相关财务会计制度和有关政策规定，对财务报告进行审核；规</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范性审核侧重于财务报告编制的准确性和真实性及勾稽关系等方面的</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审核。</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审核要求</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各地区、各部门应当认真做好财务报告审核工作，凡发现报告编制不</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符合规定，存在漏报、重报、虚报、瞒报、错报以及相关数据不衔接</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等错误和问题，应当要求有关单位立即纠正，并限期重新报送。</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en-US" altLang="zh-CN" sz="2800" dirty="0" smtClean="0">
                <a:ea typeface="宋体" panose="02010600030101010101" pitchFamily="2" charset="-122"/>
              </a:endParaRPr>
            </a:p>
            <a:p>
              <a:pPr>
                <a:buFont typeface="Wingdings" panose="05000000000000000000" pitchFamily="2" charset="2"/>
                <a:buNone/>
              </a:pPr>
              <a:endParaRPr lang="en-US" altLang="zh-CN"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黑体" panose="02010609060101010101" pitchFamily="49" charset="-122"/>
                </a:rPr>
                <a:t>九、政府财务报告数据资料管理</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2909"/>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政府财务报告数据资料包括以各种介质存放的政府财务报告及相关工作  </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底稿等。</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各部门、各单位应当按照会计档案管理相关规定，对部门财务报告数据</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资料进行归类整理、建档建库，并从计算机中传出备份保存。</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政府财务报告数据资料涉及国家秘密的，应当严格实行密级管理。</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en-US" altLang="zh-CN" sz="2800" dirty="0" smtClean="0">
                <a:ea typeface="宋体" panose="02010600030101010101" pitchFamily="2" charset="-122"/>
              </a:endParaRPr>
            </a:p>
            <a:p>
              <a:pPr>
                <a:buFont typeface="Wingdings" panose="05000000000000000000" pitchFamily="2" charset="2"/>
                <a:buNone/>
              </a:pPr>
              <a:endParaRPr lang="en-US" altLang="zh-CN"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47" name="文本框 46"/>
          <p:cNvSpPr txBox="1"/>
          <p:nvPr/>
        </p:nvSpPr>
        <p:spPr>
          <a:xfrm>
            <a:off x="2799708" y="386438"/>
            <a:ext cx="6752677" cy="553085"/>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3000" b="1" dirty="0">
                <a:latin typeface="黑体" panose="02010609060101010101" pitchFamily="49" charset="-122"/>
                <a:ea typeface="黑体" panose="02010609060101010101" pitchFamily="49" charset="-122"/>
              </a:rPr>
              <a:t>目   录</a:t>
            </a:r>
            <a:endParaRPr lang="zh-CN" altLang="en-US" sz="3000" b="1" dirty="0">
              <a:latin typeface="黑体" panose="02010609060101010101" pitchFamily="49" charset="-122"/>
              <a:ea typeface="黑体" panose="02010609060101010101" pitchFamily="49" charset="-122"/>
            </a:endParaRPr>
          </a:p>
        </p:txBody>
      </p:sp>
      <p:sp>
        <p:nvSpPr>
          <p:cNvPr id="55" name="椭圆 54"/>
          <p:cNvSpPr/>
          <p:nvPr/>
        </p:nvSpPr>
        <p:spPr>
          <a:xfrm>
            <a:off x="-2338705" y="1849124"/>
            <a:ext cx="4318000" cy="4319905"/>
          </a:xfrm>
          <a:prstGeom prst="ellipse">
            <a:avLst/>
          </a:prstGeom>
          <a:solidFill>
            <a:srgbClr val="0054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56" name="文本框 2"/>
          <p:cNvSpPr txBox="1">
            <a:spLocks noChangeArrowheads="1"/>
          </p:cNvSpPr>
          <p:nvPr/>
        </p:nvSpPr>
        <p:spPr bwMode="auto">
          <a:xfrm>
            <a:off x="-282576" y="2991486"/>
            <a:ext cx="3023871" cy="1600414"/>
          </a:xfrm>
          <a:prstGeom prst="rect">
            <a:avLst/>
          </a:prstGeom>
          <a:noFill/>
          <a:ln w="9525">
            <a:noFill/>
            <a:miter lim="800000"/>
          </a:ln>
        </p:spPr>
        <p:txBody>
          <a:bodyPr vert="horz" wrap="square" lIns="121898" tIns="60948" rIns="121898" bIns="60948">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4800" b="1" dirty="0">
                <a:solidFill>
                  <a:schemeClr val="bg1"/>
                </a:solidFill>
                <a:latin typeface="微软雅黑" panose="020B0503020204020204" pitchFamily="34" charset="-122"/>
                <a:ea typeface="微软雅黑" panose="020B0503020204020204" pitchFamily="34" charset="-122"/>
              </a:rPr>
              <a:t>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2952731" y="4929198"/>
            <a:ext cx="801748"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4</a:t>
            </a:r>
            <a:endParaRPr lang="zh-CN" altLang="en-US" sz="3200" dirty="0">
              <a:latin typeface="+mj-lt"/>
              <a:ea typeface="Arial Unicode MS" panose="020B0604020202020204" charset="-122"/>
              <a:cs typeface="Arial Unicode MS" panose="020B0604020202020204" charset="-122"/>
            </a:endParaRPr>
          </a:p>
        </p:txBody>
      </p:sp>
      <p:sp>
        <p:nvSpPr>
          <p:cNvPr id="59" name="圆角矩形 58"/>
          <p:cNvSpPr/>
          <p:nvPr/>
        </p:nvSpPr>
        <p:spPr>
          <a:xfrm>
            <a:off x="4019529" y="1514745"/>
            <a:ext cx="7648635"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0" name="矩形 59"/>
          <p:cNvSpPr/>
          <p:nvPr/>
        </p:nvSpPr>
        <p:spPr>
          <a:xfrm>
            <a:off x="4095736" y="1571612"/>
            <a:ext cx="4606293"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改革的背景及进程</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1" name="圆角矩形 60"/>
          <p:cNvSpPr/>
          <p:nvPr/>
        </p:nvSpPr>
        <p:spPr>
          <a:xfrm>
            <a:off x="2952735" y="1468794"/>
            <a:ext cx="801167"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1</a:t>
            </a:r>
            <a:endParaRPr lang="zh-CN" altLang="en-US" sz="3200" dirty="0">
              <a:latin typeface="+mj-lt"/>
              <a:ea typeface="Arial Unicode MS" panose="020B0604020202020204" charset="-122"/>
              <a:cs typeface="Arial Unicode MS" panose="020B0604020202020204" charset="-122"/>
            </a:endParaRPr>
          </a:p>
        </p:txBody>
      </p:sp>
      <p:sp>
        <p:nvSpPr>
          <p:cNvPr id="63" name="圆角矩形 62"/>
          <p:cNvSpPr/>
          <p:nvPr/>
        </p:nvSpPr>
        <p:spPr>
          <a:xfrm>
            <a:off x="4023324" y="2611802"/>
            <a:ext cx="7644840"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4" name="矩形 63"/>
          <p:cNvSpPr/>
          <p:nvPr/>
        </p:nvSpPr>
        <p:spPr>
          <a:xfrm>
            <a:off x="4019229" y="2681006"/>
            <a:ext cx="6434491"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政府财务报告编制办法（试行）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5" name="圆角矩形 64"/>
          <p:cNvSpPr/>
          <p:nvPr/>
        </p:nvSpPr>
        <p:spPr>
          <a:xfrm>
            <a:off x="2952729" y="2643182"/>
            <a:ext cx="785819" cy="72307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2</a:t>
            </a:r>
            <a:endParaRPr lang="zh-CN" altLang="en-US" sz="3200" dirty="0">
              <a:latin typeface="+mj-lt"/>
              <a:ea typeface="Arial Unicode MS" panose="020B0604020202020204" charset="-122"/>
              <a:cs typeface="Arial Unicode MS" panose="020B0604020202020204" charset="-122"/>
            </a:endParaRPr>
          </a:p>
        </p:txBody>
      </p:sp>
      <p:grpSp>
        <p:nvGrpSpPr>
          <p:cNvPr id="3" name="组合 65"/>
          <p:cNvGrpSpPr/>
          <p:nvPr/>
        </p:nvGrpSpPr>
        <p:grpSpPr>
          <a:xfrm>
            <a:off x="3974433" y="3706511"/>
            <a:ext cx="7693731" cy="722633"/>
            <a:chOff x="6339097" y="3296031"/>
            <a:chExt cx="3744416" cy="511504"/>
          </a:xfrm>
          <a:solidFill>
            <a:srgbClr val="0054A6"/>
          </a:solidFill>
        </p:grpSpPr>
        <p:sp>
          <p:nvSpPr>
            <p:cNvPr id="67" name="圆角矩形 6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8" name="矩形 67"/>
            <p:cNvSpPr/>
            <p:nvPr/>
          </p:nvSpPr>
          <p:spPr>
            <a:xfrm>
              <a:off x="6339097" y="3333232"/>
              <a:ext cx="3706972" cy="435738"/>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政府部门财务报告编制操作指南（试行）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69" name="圆角矩形 68"/>
          <p:cNvSpPr/>
          <p:nvPr/>
        </p:nvSpPr>
        <p:spPr>
          <a:xfrm>
            <a:off x="2952729" y="3643314"/>
            <a:ext cx="785819" cy="78618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3</a:t>
            </a:r>
            <a:endParaRPr lang="zh-CN" altLang="en-US" sz="3200" dirty="0">
              <a:latin typeface="+mj-lt"/>
              <a:ea typeface="Arial Unicode MS" panose="020B0604020202020204" charset="-122"/>
              <a:cs typeface="Arial Unicode MS" panose="020B0604020202020204" charset="-122"/>
            </a:endParaRPr>
          </a:p>
        </p:txBody>
      </p:sp>
      <p:grpSp>
        <p:nvGrpSpPr>
          <p:cNvPr id="4" name="组合 69"/>
          <p:cNvGrpSpPr/>
          <p:nvPr/>
        </p:nvGrpSpPr>
        <p:grpSpPr>
          <a:xfrm>
            <a:off x="3946821" y="4857764"/>
            <a:ext cx="7721347" cy="785818"/>
            <a:chOff x="6339096" y="4180902"/>
            <a:chExt cx="3991790" cy="511504"/>
          </a:xfrm>
          <a:solidFill>
            <a:srgbClr val="0054A6"/>
          </a:solidFill>
        </p:grpSpPr>
        <p:sp>
          <p:nvSpPr>
            <p:cNvPr id="71" name="圆角矩形 70"/>
            <p:cNvSpPr/>
            <p:nvPr/>
          </p:nvSpPr>
          <p:spPr>
            <a:xfrm>
              <a:off x="6339096" y="4180902"/>
              <a:ext cx="3991788"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72" name="矩形 71"/>
            <p:cNvSpPr/>
            <p:nvPr/>
          </p:nvSpPr>
          <p:spPr>
            <a:xfrm>
              <a:off x="6416084" y="4218364"/>
              <a:ext cx="3914802" cy="400702"/>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我市政府财务报告编制试点工作实施方案</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38" name="下箭头 37"/>
          <p:cNvSpPr/>
          <p:nvPr/>
        </p:nvSpPr>
        <p:spPr>
          <a:xfrm rot="16200000">
            <a:off x="1988314" y="4893480"/>
            <a:ext cx="571506" cy="785819"/>
          </a:xfrm>
          <a:prstGeom prst="downArrow">
            <a:avLst/>
          </a:pr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7"/>
                                        </p:tgtEl>
                                        <p:attrNameLst>
                                          <p:attrName>ppt_x</p:attrName>
                                          <p:attrName>ppt_y</p:attrName>
                                        </p:attrNameLst>
                                      </p:cBhvr>
                                      <p:rCtr x="1862" y="-2060"/>
                                    </p:animMotion>
                                  </p:childTnLst>
                                </p:cTn>
                              </p:par>
                              <p:par>
                                <p:cTn id="10" presetID="10" presetClass="entr" presetSubtype="0" fill="hold" grpId="0" nodeType="withEffect">
                                  <p:stCondLst>
                                    <p:cond delay="25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childTnLst>
                                </p:cTn>
                              </p:par>
                              <p:par>
                                <p:cTn id="13" presetID="56" presetClass="path" presetSubtype="0" accel="50000" decel="50000" fill="hold" grpId="1" nodeType="withEffect">
                                  <p:stCondLst>
                                    <p:cond delay="250"/>
                                  </p:stCondLst>
                                  <p:childTnLst>
                                    <p:animMotion origin="layout" path="M -0.03737 0.0412 L -6.25E-7 2.96296E-6 " pathEditMode="relative" rAng="0" ptsTypes="AA">
                                      <p:cBhvr>
                                        <p:cTn id="14" dur="700" fill="hold"/>
                                        <p:tgtEl>
                                          <p:spTgt spid="61"/>
                                        </p:tgtEl>
                                        <p:attrNameLst>
                                          <p:attrName>ppt_x</p:attrName>
                                          <p:attrName>ppt_y</p:attrName>
                                        </p:attrNameLst>
                                      </p:cBhvr>
                                      <p:rCtr x="1862" y="-2060"/>
                                    </p:animMotion>
                                  </p:childTnLst>
                                </p:cTn>
                              </p:par>
                              <p:par>
                                <p:cTn id="15" presetID="10" presetClass="entr" presetSubtype="0" fill="hold" grpId="0" nodeType="withEffect">
                                  <p:stCondLst>
                                    <p:cond delay="50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childTnLst>
                                </p:cTn>
                              </p:par>
                              <p:par>
                                <p:cTn id="18" presetID="56" presetClass="path" presetSubtype="0" accel="50000" decel="50000" fill="hold" grpId="1" nodeType="withEffect">
                                  <p:stCondLst>
                                    <p:cond delay="500"/>
                                  </p:stCondLst>
                                  <p:childTnLst>
                                    <p:animMotion origin="layout" path="M -0.03737 0.0412 L -6.25E-7 -7.40741E-7 " pathEditMode="relative" rAng="0" ptsTypes="AA">
                                      <p:cBhvr>
                                        <p:cTn id="19" dur="700" fill="hold"/>
                                        <p:tgtEl>
                                          <p:spTgt spid="65"/>
                                        </p:tgtEl>
                                        <p:attrNameLst>
                                          <p:attrName>ppt_x</p:attrName>
                                          <p:attrName>ppt_y</p:attrName>
                                        </p:attrNameLst>
                                      </p:cBhvr>
                                      <p:rCtr x="1862" y="-2060"/>
                                    </p:animMotion>
                                  </p:childTnLst>
                                </p:cTn>
                              </p:par>
                              <p:par>
                                <p:cTn id="20" presetID="22" presetClass="entr" presetSubtype="8"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1000"/>
                                        <p:tgtEl>
                                          <p:spTgt spid="69"/>
                                        </p:tgtEl>
                                      </p:cBhvr>
                                    </p:animEffect>
                                  </p:childTnLst>
                                </p:cTn>
                              </p:par>
                              <p:par>
                                <p:cTn id="26" presetID="56" presetClass="path" presetSubtype="0" accel="50000" decel="50000" fill="hold" grpId="1" nodeType="withEffect">
                                  <p:stCondLst>
                                    <p:cond delay="750"/>
                                  </p:stCondLst>
                                  <p:childTnLst>
                                    <p:animMotion origin="layout" path="M -0.03737 0.04121 L -6.25E-7 -4.44444E-6 " pathEditMode="relative" rAng="0" ptsTypes="AA">
                                      <p:cBhvr>
                                        <p:cTn id="27" dur="700" fill="hold"/>
                                        <p:tgtEl>
                                          <p:spTgt spid="69"/>
                                        </p:tgtEl>
                                        <p:attrNameLst>
                                          <p:attrName>ppt_x</p:attrName>
                                          <p:attrName>ppt_y</p:attrName>
                                        </p:attrNameLst>
                                      </p:cBhvr>
                                      <p:rCtr x="1862" y="-2060"/>
                                    </p:animMotion>
                                  </p:childTnLst>
                                </p:cTn>
                              </p:par>
                              <p:par>
                                <p:cTn id="28" presetID="2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1000"/>
                            </p:stCondLst>
                            <p:childTnLst>
                              <p:par>
                                <p:cTn id="32" presetID="26" presetClass="emph" presetSubtype="0" fill="hold" grpId="2" nodeType="afterEffect">
                                  <p:stCondLst>
                                    <p:cond delay="0"/>
                                  </p:stCondLst>
                                  <p:childTnLst>
                                    <p:animEffect transition="out" filter="fade">
                                      <p:cBhvr>
                                        <p:cTn id="33" dur="500" tmFilter="0, 0; .2, .5; .8, .5; 1, 0"/>
                                        <p:tgtEl>
                                          <p:spTgt spid="57"/>
                                        </p:tgtEl>
                                      </p:cBhvr>
                                    </p:animEffect>
                                    <p:animScale>
                                      <p:cBhvr>
                                        <p:cTn id="34" dur="250" autoRev="1" fill="hold"/>
                                        <p:tgtEl>
                                          <p:spTgt spid="57"/>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7" grpId="1" bldLvl="0" animBg="1"/>
      <p:bldP spid="57" grpId="2" bldLvl="0" animBg="1"/>
      <p:bldP spid="61" grpId="0" bldLvl="0" animBg="1"/>
      <p:bldP spid="61" grpId="1" bldLvl="0" animBg="1"/>
      <p:bldP spid="65" grpId="0" bldLvl="0" animBg="1"/>
      <p:bldP spid="65" grpId="1" bldLvl="0" animBg="1"/>
      <p:bldP spid="69" grpId="0" bldLvl="0" animBg="1"/>
      <p:bldP spid="69" grpId="1" bldLvl="0" animBg="1"/>
      <p:bldP spid="38"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宋体" panose="02010600030101010101" pitchFamily="2" charset="-122"/>
                </a:rPr>
                <a:t>我市</a:t>
              </a:r>
              <a:r>
                <a:rPr lang="en-US" altLang="zh-CN" sz="2800" dirty="0" smtClean="0">
                  <a:solidFill>
                    <a:schemeClr val="bg1"/>
                  </a:solidFill>
                  <a:ea typeface="宋体" panose="02010600030101010101" pitchFamily="2" charset="-122"/>
                </a:rPr>
                <a:t>2017</a:t>
              </a:r>
              <a:r>
                <a:rPr lang="zh-CN" altLang="en-US" sz="2800" dirty="0" smtClean="0">
                  <a:solidFill>
                    <a:schemeClr val="bg1"/>
                  </a:solidFill>
                  <a:ea typeface="宋体" panose="02010600030101010101" pitchFamily="2" charset="-122"/>
                </a:rPr>
                <a:t>年度政府财报编制（试点）实施方案</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3947"/>
            </a:xfrm>
            <a:prstGeom prst="rect">
              <a:avLst/>
            </a:prstGeom>
          </p:spPr>
          <p:txBody>
            <a:bodyPr wrap="square">
              <a:spAutoFit/>
            </a:bodyPr>
            <a:lstStyle/>
            <a:p>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市直各部门（单位）应按照河南省财政厅关于转发《财政部关于印发政府财务报告编制办法（试行）的通知》的通知（豫财库〔</a:t>
              </a:r>
              <a:r>
                <a:rPr lang="en-US" altLang="zh-CN" sz="2400" dirty="0" smtClean="0">
                  <a:latin typeface="黑体" panose="02010609060101010101" pitchFamily="49" charset="-122"/>
                  <a:ea typeface="黑体" panose="02010609060101010101" pitchFamily="49" charset="-122"/>
                </a:rPr>
                <a:t>2015〕106</a:t>
              </a:r>
              <a:r>
                <a:rPr lang="zh-CN" altLang="en-US" sz="2400" dirty="0" smtClean="0">
                  <a:latin typeface="黑体" panose="02010609060101010101" pitchFamily="49" charset="-122"/>
                  <a:ea typeface="黑体" panose="02010609060101010101" pitchFamily="49" charset="-122"/>
                </a:rPr>
                <a:t>号）、河南省财政厅关于转发</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财政部关于修订印发</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政府部门财务报告编制操作指南（试行）</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的通知</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的通知（豫财库</a:t>
              </a:r>
              <a:r>
                <a:rPr lang="en-US" altLang="zh-CN" sz="2400" dirty="0" smtClean="0">
                  <a:latin typeface="黑体" panose="02010609060101010101" pitchFamily="49" charset="-122"/>
                  <a:ea typeface="黑体" panose="02010609060101010101" pitchFamily="49" charset="-122"/>
                </a:rPr>
                <a:t>〔2018〕12</a:t>
              </a:r>
              <a:r>
                <a:rPr lang="zh-CN" altLang="en-US" sz="2400" dirty="0" smtClean="0">
                  <a:latin typeface="黑体" panose="02010609060101010101" pitchFamily="49" charset="-122"/>
                  <a:ea typeface="黑体" panose="02010609060101010101" pitchFamily="49" charset="-122"/>
                </a:rPr>
                <a:t>号）规定，编制本部门</a:t>
              </a:r>
              <a:r>
                <a:rPr lang="en-US" altLang="zh-CN" sz="2400" dirty="0" smtClean="0">
                  <a:latin typeface="黑体" panose="02010609060101010101" pitchFamily="49" charset="-122"/>
                  <a:ea typeface="黑体" panose="02010609060101010101" pitchFamily="49" charset="-122"/>
                </a:rPr>
                <a:t>2017</a:t>
              </a:r>
              <a:r>
                <a:rPr lang="zh-CN" altLang="en-US" sz="2400" dirty="0" smtClean="0">
                  <a:latin typeface="黑体" panose="02010609060101010101" pitchFamily="49" charset="-122"/>
                  <a:ea typeface="黑体" panose="02010609060101010101" pitchFamily="49" charset="-122"/>
                </a:rPr>
                <a:t>年度政府部门财务报告。政府部门财务报告应包括资产负债表、收入费用表、当期盈余与预算结余差异表、净资产差异表、报表附注和财务分析。报表附注应包括会计报表的编制基础、遵循相关规定的声明、会计报表包含的主体范围、重要会计政策与会计估计、会计报表重要项目的明细信息及说明、未在会计报表中列示的重大事项及需要说明的其他事项等。财务分析应包括政府部门基本情况介绍、资产负债状况分析、运行情况分析和财务管理情况。市直各主管部门应按规定向所属预算单位布置编制政府部门财务报告具体事宜。</a:t>
              </a:r>
              <a:endParaRPr lang="en-US" altLang="zh-CN" sz="24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en-US" altLang="zh-CN" sz="2800" dirty="0" smtClean="0">
                <a:ea typeface="宋体" panose="02010600030101010101" pitchFamily="2" charset="-122"/>
              </a:endParaRPr>
            </a:p>
          </p:txBody>
        </p:sp>
      </p:grpSp>
      <p:sp>
        <p:nvSpPr>
          <p:cNvPr id="8" name="文本框 41"/>
          <p:cNvSpPr txBox="1"/>
          <p:nvPr/>
        </p:nvSpPr>
        <p:spPr>
          <a:xfrm>
            <a:off x="0" y="353751"/>
            <a:ext cx="12191999"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第四部分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我市政府财务报告编制试点工作实施方案</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宋体" panose="02010600030101010101" pitchFamily="2" charset="-122"/>
                </a:rPr>
                <a:t>实施步骤</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3716"/>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（一）启动准备阶段（</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5</a:t>
              </a:r>
              <a:r>
                <a:rPr lang="zh-CN" altLang="en-US" sz="2800" dirty="0" smtClean="0">
                  <a:latin typeface="黑体" panose="02010609060101010101" pitchFamily="49" charset="-122"/>
                  <a:ea typeface="黑体" panose="02010609060101010101" pitchFamily="49" charset="-122"/>
                </a:rPr>
                <a:t>月）</a:t>
              </a:r>
              <a:endParaRPr lang="zh-CN" altLang="en-US"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1.</a:t>
              </a:r>
              <a:r>
                <a:rPr lang="zh-CN" altLang="en-US" sz="2800" dirty="0" smtClean="0">
                  <a:latin typeface="黑体" panose="02010609060101010101" pitchFamily="49" charset="-122"/>
                  <a:ea typeface="黑体" panose="02010609060101010101" pitchFamily="49" charset="-122"/>
                </a:rPr>
                <a:t>制定工作方案。</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市财政局出台并印发政府财务报告试点工作方案，明确职责分工和</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编报流程，建立财务报告编制工作机制。</a:t>
              </a:r>
              <a:endParaRPr lang="zh-CN" altLang="en-US"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2.</a:t>
              </a:r>
              <a:r>
                <a:rPr lang="zh-CN" altLang="en-US" sz="2800" dirty="0" smtClean="0">
                  <a:latin typeface="黑体" panose="02010609060101010101" pitchFamily="49" charset="-122"/>
                  <a:ea typeface="黑体" panose="02010609060101010101" pitchFamily="49" charset="-122"/>
                </a:rPr>
                <a:t>政府财务报告管理系统测试及优化工作。</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市级和各县（区）财政部门做好政府财务报告管理系统测试工作，</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并提出相关优化建议；做好系统初始化工作。</a:t>
              </a:r>
              <a:endParaRPr lang="zh-CN" altLang="en-US"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3.</a:t>
              </a:r>
              <a:r>
                <a:rPr lang="zh-CN" altLang="en-US" sz="2800" dirty="0" smtClean="0">
                  <a:latin typeface="黑体" panose="02010609060101010101" pitchFamily="49" charset="-122"/>
                  <a:ea typeface="黑体" panose="02010609060101010101" pitchFamily="49" charset="-122"/>
                </a:rPr>
                <a:t>各县（区）财政部门印发编制试点工作通知，明确编制范围</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提出</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工作要求。</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0" y="353751"/>
            <a:ext cx="12191999"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第四部分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我市政府财务报告编制试点工作实施方案</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宋体" panose="02010600030101010101" pitchFamily="2" charset="-122"/>
                </a:rPr>
                <a:t>实施步骤</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3308"/>
            </a:xfrm>
            <a:prstGeom prst="rect">
              <a:avLst/>
            </a:prstGeom>
          </p:spPr>
          <p:txBody>
            <a:bodyPr wrap="square">
              <a:spAutoFit/>
            </a:bodyPr>
            <a:lstStyle/>
            <a:p>
              <a:pPr>
                <a:lnSpc>
                  <a:spcPct val="80000"/>
                </a:lnSpc>
                <a:buFontTx/>
                <a:buNone/>
              </a:pPr>
              <a:r>
                <a:rPr lang="zh-CN" altLang="en-US" sz="2800" dirty="0" smtClean="0">
                  <a:latin typeface="黑体" panose="02010609060101010101" pitchFamily="49" charset="-122"/>
                  <a:ea typeface="黑体" panose="02010609060101010101" pitchFamily="49" charset="-122"/>
                </a:rPr>
                <a:t>（二）组织实施阶段（</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5</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月）</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1.</a:t>
              </a:r>
              <a:r>
                <a:rPr lang="zh-CN" altLang="en-US" sz="2800" dirty="0" smtClean="0">
                  <a:latin typeface="黑体" panose="02010609060101010101" pitchFamily="49" charset="-122"/>
                  <a:ea typeface="黑体" panose="02010609060101010101" pitchFamily="49" charset="-122"/>
                </a:rPr>
                <a:t>布置与培训（</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10</a:t>
              </a:r>
              <a:r>
                <a:rPr lang="zh-CN" altLang="zh-CN" sz="2800" dirty="0" smtClean="0">
                  <a:latin typeface="黑体" panose="02010609060101010101" pitchFamily="49" charset="-122"/>
                  <a:ea typeface="黑体" panose="02010609060101010101" pitchFamily="49" charset="-122"/>
                </a:rPr>
                <a:t>日</a:t>
              </a:r>
              <a:r>
                <a:rPr lang="zh-CN" altLang="en-US" sz="2800" dirty="0" smtClean="0">
                  <a:latin typeface="黑体" panose="02010609060101010101" pitchFamily="49" charset="-122"/>
                  <a:ea typeface="黑体" panose="02010609060101010101" pitchFamily="49" charset="-122"/>
                </a:rPr>
                <a:t>前）</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zh-CN" altLang="en-US" sz="2800" dirty="0" smtClean="0">
                  <a:latin typeface="黑体" panose="02010609060101010101" pitchFamily="49" charset="-122"/>
                  <a:ea typeface="黑体" panose="02010609060101010101" pitchFamily="49" charset="-122"/>
                </a:rPr>
                <a:t>      市财政局部署政府财务报告编制试点工作，开展政府部门财务报告</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与政府综合财务报告编制培训。 </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2.</a:t>
              </a:r>
              <a:r>
                <a:rPr lang="zh-CN" altLang="en-US" sz="2800" dirty="0" smtClean="0">
                  <a:latin typeface="黑体" panose="02010609060101010101" pitchFamily="49" charset="-122"/>
                  <a:ea typeface="黑体" panose="02010609060101010101" pitchFamily="49" charset="-122"/>
                </a:rPr>
                <a:t>预算单位编制本单位财务报告（</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20</a:t>
              </a:r>
              <a:r>
                <a:rPr lang="zh-CN" altLang="en-US" sz="2800" dirty="0" smtClean="0">
                  <a:latin typeface="黑体" panose="02010609060101010101" pitchFamily="49" charset="-122"/>
                  <a:ea typeface="黑体" panose="02010609060101010101" pitchFamily="49" charset="-122"/>
                </a:rPr>
                <a:t>日前</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市本级预算单位按照市财政局统一部署，根据</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政府财务报告编制 </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办法（试行）</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政府部门财务报告编制操作指南（试行）</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要</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求和相关财政财务管理制度的规定，在全面清查核实单位的资产负</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债基础上，以经核对无误的会计账簿数据为基础编制调整分录，形  </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成本单位财务报告，并将电子数据按要求报送主管部门。</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0" y="353751"/>
            <a:ext cx="12191999"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第四部分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我市政府财务报告编制试点工作实施方案</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宋体" panose="02010600030101010101" pitchFamily="2" charset="-122"/>
                </a:rPr>
                <a:t>实施步骤</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3630"/>
            </a:xfrm>
            <a:prstGeom prst="rect">
              <a:avLst/>
            </a:prstGeom>
          </p:spPr>
          <p:txBody>
            <a:bodyPr wrap="square">
              <a:spAutoFit/>
            </a:bodyPr>
            <a:lstStyle/>
            <a:p>
              <a:pPr>
                <a:lnSpc>
                  <a:spcPct val="80000"/>
                </a:lnSpc>
                <a:buFontTx/>
                <a:buNone/>
              </a:pPr>
              <a:r>
                <a:rPr lang="zh-CN" altLang="en-US" sz="2800" dirty="0" smtClean="0">
                  <a:latin typeface="黑体" panose="02010609060101010101" pitchFamily="49" charset="-122"/>
                  <a:ea typeface="黑体" panose="02010609060101010101" pitchFamily="49" charset="-122"/>
                </a:rPr>
                <a:t>（二）组织实施阶段（</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月）</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3.</a:t>
              </a:r>
              <a:r>
                <a:rPr lang="zh-CN" altLang="en-US" sz="2800" dirty="0" smtClean="0">
                  <a:latin typeface="黑体" panose="02010609060101010101" pitchFamily="49" charset="-122"/>
                  <a:ea typeface="黑体" panose="02010609060101010101" pitchFamily="49" charset="-122"/>
                </a:rPr>
                <a:t>主管部门编制本部门财务报告（</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30</a:t>
              </a:r>
              <a:r>
                <a:rPr lang="zh-CN" altLang="en-US" sz="2800" dirty="0" smtClean="0">
                  <a:latin typeface="黑体" panose="02010609060101010101" pitchFamily="49" charset="-122"/>
                  <a:ea typeface="黑体" panose="02010609060101010101" pitchFamily="49" charset="-122"/>
                </a:rPr>
                <a:t>日前</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zh-CN" altLang="en-US" sz="2800" dirty="0" smtClean="0">
                  <a:latin typeface="黑体" panose="02010609060101010101" pitchFamily="49" charset="-122"/>
                  <a:ea typeface="黑体" panose="02010609060101010101" pitchFamily="49" charset="-122"/>
                </a:rPr>
                <a:t>      各主管部门可组织所属单位集中编制政府财务报告，根据</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政府财</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务报告编制办法（试行）</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政府部门财务报告编制操作指南</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（试行）</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要求，对本部门所属单位财务报告进行审核，对不符合</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要求的退回单位修改。在核对无误的基础上，合并本部门所属单位</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的财务报表，形成本部门财务报告并按要求报送市财政局各预算管</a:t>
              </a:r>
              <a:endParaRPr lang="en-US" altLang="zh-CN" sz="2800" dirty="0" smtClean="0">
                <a:latin typeface="黑体" panose="02010609060101010101" pitchFamily="49" charset="-122"/>
                <a:ea typeface="黑体" panose="02010609060101010101" pitchFamily="49" charset="-122"/>
              </a:endParaRPr>
            </a:p>
            <a:p>
              <a:pPr>
                <a:lnSpc>
                  <a:spcPct val="80000"/>
                </a:lnSpc>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理科室。</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4.</a:t>
              </a:r>
              <a:r>
                <a:rPr lang="zh-CN" altLang="en-US" sz="2800" dirty="0" smtClean="0">
                  <a:latin typeface="黑体" panose="02010609060101010101" pitchFamily="49" charset="-122"/>
                  <a:ea typeface="黑体" panose="02010609060101010101" pitchFamily="49" charset="-122"/>
                </a:rPr>
                <a:t>政府部门财务报告审核（</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10</a:t>
              </a:r>
              <a:r>
                <a:rPr lang="zh-CN" altLang="en-US" sz="2800" dirty="0" smtClean="0">
                  <a:latin typeface="黑体" panose="02010609060101010101" pitchFamily="49" charset="-122"/>
                  <a:ea typeface="黑体" panose="02010609060101010101" pitchFamily="49" charset="-122"/>
                </a:rPr>
                <a:t>日前</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lnSpc>
                  <a:spcPct val="80000"/>
                </a:lnSpc>
                <a:buFontTx/>
                <a:buNone/>
              </a:pPr>
              <a:r>
                <a:rPr lang="zh-CN" altLang="en-US" sz="2800" dirty="0" smtClean="0">
                  <a:latin typeface="黑体" panose="02010609060101010101" pitchFamily="49" charset="-122"/>
                  <a:ea typeface="黑体" panose="02010609060101010101" pitchFamily="49" charset="-122"/>
                </a:rPr>
                <a:t>      各级财政部门对主管部门上报的报告进行审核，</a:t>
              </a:r>
              <a:r>
                <a:rPr lang="zh-CN" altLang="en-US" sz="2800" dirty="0" smtClean="0">
                  <a:latin typeface="黑体" panose="02010609060101010101" pitchFamily="49" charset="-122"/>
                  <a:ea typeface="黑体" panose="02010609060101010101" pitchFamily="49" charset="-122"/>
                  <a:sym typeface="+mn-ea"/>
                </a:rPr>
                <a:t>对不符合要求的退</a:t>
              </a:r>
              <a:endParaRPr lang="zh-CN" altLang="en-US" sz="2800" dirty="0" smtClean="0">
                <a:latin typeface="黑体" panose="02010609060101010101" pitchFamily="49" charset="-122"/>
                <a:ea typeface="黑体" panose="02010609060101010101" pitchFamily="49" charset="-122"/>
                <a:sym typeface="+mn-ea"/>
              </a:endParaRPr>
            </a:p>
            <a:p>
              <a:pPr>
                <a:lnSpc>
                  <a:spcPct val="80000"/>
                </a:lnSpc>
                <a:buFontTx/>
                <a:buNone/>
              </a:pPr>
              <a:r>
                <a:rPr lang="zh-CN" altLang="en-US" sz="2800" dirty="0" smtClean="0">
                  <a:latin typeface="黑体" panose="02010609060101010101" pitchFamily="49" charset="-122"/>
                  <a:ea typeface="黑体" panose="02010609060101010101" pitchFamily="49" charset="-122"/>
                  <a:sym typeface="+mn-ea"/>
                </a:rPr>
                <a:t>      回部门修改，直至数据通过审核。</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0" y="353751"/>
            <a:ext cx="12191999"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第四部分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我市政府财务报告编制试点工作实施方案</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214422"/>
            <a:ext cx="11715832" cy="5358094"/>
            <a:chOff x="2664" y="645"/>
            <a:chExt cx="9788" cy="5015"/>
          </a:xfrm>
        </p:grpSpPr>
        <p:sp>
          <p:nvSpPr>
            <p:cNvPr id="3" name="矩形 2"/>
            <p:cNvSpPr/>
            <p:nvPr/>
          </p:nvSpPr>
          <p:spPr bwMode="auto">
            <a:xfrm>
              <a:off x="2724" y="912"/>
              <a:ext cx="9694" cy="474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eaLnBrk="0" hangingPunct="0">
                <a:defRPr/>
              </a:pPr>
              <a:r>
                <a:rPr lang="zh-CN" altLang="en-US" sz="2800" dirty="0" smtClean="0">
                  <a:solidFill>
                    <a:schemeClr val="bg1"/>
                  </a:solidFill>
                  <a:ea typeface="宋体" panose="02010600030101010101" pitchFamily="2" charset="-122"/>
                </a:rPr>
                <a:t>实施步骤</a:t>
              </a:r>
              <a:endParaRPr lang="zh-CN" altLang="en-US" sz="2800" kern="0" dirty="0">
                <a:solidFill>
                  <a:schemeClr val="bg1"/>
                </a:solidFill>
                <a:ea typeface="黑体" panose="02010609060101010101" pitchFamily="49" charset="-122"/>
              </a:endParaRPr>
            </a:p>
          </p:txBody>
        </p:sp>
        <p:sp>
          <p:nvSpPr>
            <p:cNvPr id="15" name="矩形 14"/>
            <p:cNvSpPr/>
            <p:nvPr/>
          </p:nvSpPr>
          <p:spPr>
            <a:xfrm>
              <a:off x="2664" y="1564"/>
              <a:ext cx="9788" cy="2909"/>
            </a:xfrm>
            <a:prstGeom prst="rect">
              <a:avLst/>
            </a:prstGeom>
          </p:spPr>
          <p:txBody>
            <a:bodyPr wrap="square">
              <a:spAutoFit/>
            </a:bodyPr>
            <a:lstStyle/>
            <a:p>
              <a:pPr>
                <a:buFontTx/>
                <a:buNone/>
              </a:pPr>
              <a:r>
                <a:rPr lang="zh-CN" altLang="en-US" sz="2800" dirty="0" smtClean="0">
                  <a:latin typeface="黑体" panose="02010609060101010101" pitchFamily="49" charset="-122"/>
                  <a:ea typeface="黑体" panose="02010609060101010101" pitchFamily="49" charset="-122"/>
                </a:rPr>
                <a:t> （三）报送阶段（</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月下旬</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月）</a:t>
              </a:r>
              <a:endParaRPr lang="zh-CN" altLang="en-US" sz="2800" dirty="0" smtClean="0">
                <a:latin typeface="黑体" panose="02010609060101010101" pitchFamily="49" charset="-122"/>
                <a:ea typeface="黑体" panose="02010609060101010101" pitchFamily="49" charset="-122"/>
              </a:endParaRPr>
            </a:p>
            <a:p>
              <a:pPr>
                <a:buFontTx/>
                <a:buNone/>
              </a:pPr>
              <a:r>
                <a:rPr lang="zh-CN" altLang="en-US" sz="2800" dirty="0" smtClean="0">
                  <a:latin typeface="黑体" panose="02010609060101010101" pitchFamily="49" charset="-122"/>
                  <a:ea typeface="黑体" panose="02010609060101010101" pitchFamily="49" charset="-122"/>
                </a:rPr>
                <a:t>       市直各部门应于</a:t>
              </a:r>
              <a:r>
                <a:rPr lang="en-US" altLang="zh-CN" sz="2800" dirty="0" smtClean="0">
                  <a:latin typeface="黑体" panose="02010609060101010101" pitchFamily="49" charset="-122"/>
                  <a:ea typeface="黑体" panose="02010609060101010101" pitchFamily="49" charset="-122"/>
                </a:rPr>
                <a:t>2018</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10</a:t>
              </a:r>
              <a:r>
                <a:rPr lang="zh-CN" altLang="en-US" sz="2800" dirty="0" smtClean="0">
                  <a:latin typeface="黑体" panose="02010609060101010101" pitchFamily="49" charset="-122"/>
                  <a:ea typeface="黑体" panose="02010609060101010101" pitchFamily="49" charset="-122"/>
                </a:rPr>
                <a:t>日前将</a:t>
              </a:r>
              <a:r>
                <a:rPr lang="en-US" altLang="zh-CN" sz="2800" dirty="0" smtClean="0">
                  <a:latin typeface="黑体" panose="02010609060101010101" pitchFamily="49" charset="-122"/>
                  <a:ea typeface="黑体" panose="02010609060101010101" pitchFamily="49" charset="-122"/>
                </a:rPr>
                <a:t>2017</a:t>
              </a:r>
              <a:r>
                <a:rPr lang="zh-CN" altLang="en-US" sz="2800" dirty="0" smtClean="0">
                  <a:latin typeface="黑体" panose="02010609060101010101" pitchFamily="49" charset="-122"/>
                  <a:ea typeface="黑体" panose="02010609060101010101" pitchFamily="49" charset="-122"/>
                </a:rPr>
                <a:t>年度政府部门财务报告</a:t>
              </a:r>
              <a:endParaRPr lang="en-US" altLang="zh-CN"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（纸质）和电子数据、试点工作总结（电子版），以及所属单位政</a:t>
              </a:r>
              <a:endParaRPr lang="en-US" altLang="zh-CN"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府部门财务报告电子数据报送市财政局各预算管理科室。</a:t>
              </a:r>
              <a:endParaRPr lang="zh-CN" altLang="en-US" sz="2800" dirty="0" smtClean="0">
                <a:latin typeface="黑体" panose="02010609060101010101" pitchFamily="49" charset="-122"/>
                <a:ea typeface="黑体" panose="02010609060101010101" pitchFamily="49" charset="-122"/>
              </a:endParaRPr>
            </a:p>
            <a:p>
              <a:pPr>
                <a:buFontTx/>
                <a:buNone/>
              </a:pPr>
              <a:r>
                <a:rPr lang="zh-CN" altLang="en-US" sz="2800" dirty="0" smtClean="0">
                  <a:latin typeface="黑体" panose="02010609060101010101" pitchFamily="49" charset="-122"/>
                  <a:ea typeface="黑体" panose="02010609060101010101" pitchFamily="49" charset="-122"/>
                </a:rPr>
                <a:t>       各县（</a:t>
              </a:r>
              <a:r>
                <a:rPr lang="zh-CN" altLang="en-US" sz="2800" dirty="0" smtClean="0">
                  <a:latin typeface="黑体" panose="02010609060101010101" pitchFamily="49" charset="-122"/>
                  <a:ea typeface="黑体" panose="02010609060101010101" pitchFamily="49" charset="-122"/>
                  <a:sym typeface="+mn-ea"/>
                </a:rPr>
                <a:t>市</a:t>
              </a:r>
              <a:r>
                <a:rPr lang="zh-CN" altLang="en-US" sz="2800" dirty="0" smtClean="0">
                  <a:latin typeface="黑体" panose="02010609060101010101" pitchFamily="49" charset="-122"/>
                  <a:ea typeface="黑体" panose="02010609060101010101" pitchFamily="49" charset="-122"/>
                </a:rPr>
                <a:t>）区</a:t>
              </a:r>
              <a:r>
                <a:rPr lang="zh-CN" altLang="en-US" sz="2800" dirty="0" smtClean="0">
                  <a:latin typeface="黑体" panose="02010609060101010101" pitchFamily="49" charset="-122"/>
                  <a:ea typeface="黑体" panose="02010609060101010101" pitchFamily="49" charset="-122"/>
                  <a:sym typeface="+mn-ea"/>
                </a:rPr>
                <a:t>应于</a:t>
              </a:r>
              <a:r>
                <a:rPr lang="en-US" altLang="zh-CN" sz="2800" dirty="0" smtClean="0">
                  <a:latin typeface="黑体" panose="02010609060101010101" pitchFamily="49" charset="-122"/>
                  <a:ea typeface="黑体" panose="02010609060101010101" pitchFamily="49" charset="-122"/>
                  <a:sym typeface="+mn-ea"/>
                </a:rPr>
                <a:t>2018</a:t>
              </a:r>
              <a:r>
                <a:rPr lang="zh-CN" altLang="en-US" sz="2800" dirty="0" smtClean="0">
                  <a:latin typeface="黑体" panose="02010609060101010101" pitchFamily="49" charset="-122"/>
                  <a:ea typeface="黑体" panose="02010609060101010101" pitchFamily="49" charset="-122"/>
                  <a:sym typeface="+mn-ea"/>
                </a:rPr>
                <a:t>年</a:t>
              </a:r>
              <a:r>
                <a:rPr lang="en-US" altLang="zh-CN" sz="2800" dirty="0" smtClean="0">
                  <a:latin typeface="黑体" panose="02010609060101010101" pitchFamily="49" charset="-122"/>
                  <a:ea typeface="黑体" panose="02010609060101010101" pitchFamily="49" charset="-122"/>
                  <a:sym typeface="+mn-ea"/>
                </a:rPr>
                <a:t>7</a:t>
              </a:r>
              <a:r>
                <a:rPr lang="zh-CN" altLang="en-US" sz="2800" dirty="0" smtClean="0">
                  <a:latin typeface="黑体" panose="02010609060101010101" pitchFamily="49" charset="-122"/>
                  <a:ea typeface="黑体" panose="02010609060101010101" pitchFamily="49" charset="-122"/>
                  <a:sym typeface="+mn-ea"/>
                </a:rPr>
                <a:t>月</a:t>
              </a:r>
              <a:r>
                <a:rPr lang="en-US" altLang="zh-CN" sz="2800" dirty="0" smtClean="0">
                  <a:latin typeface="黑体" panose="02010609060101010101" pitchFamily="49" charset="-122"/>
                  <a:ea typeface="黑体" panose="02010609060101010101" pitchFamily="49" charset="-122"/>
                  <a:sym typeface="+mn-ea"/>
                </a:rPr>
                <a:t>2</a:t>
              </a:r>
              <a:r>
                <a:rPr lang="en-US" altLang="zh-CN" sz="2800" dirty="0" smtClean="0">
                  <a:latin typeface="黑体" panose="02010609060101010101" pitchFamily="49" charset="-122"/>
                  <a:ea typeface="黑体" panose="02010609060101010101" pitchFamily="49" charset="-122"/>
                  <a:sym typeface="+mn-ea"/>
                </a:rPr>
                <a:t>0</a:t>
              </a:r>
              <a:r>
                <a:rPr lang="zh-CN" altLang="en-US" sz="2800" dirty="0" smtClean="0">
                  <a:latin typeface="黑体" panose="02010609060101010101" pitchFamily="49" charset="-122"/>
                  <a:ea typeface="黑体" panose="02010609060101010101" pitchFamily="49" charset="-122"/>
                  <a:sym typeface="+mn-ea"/>
                </a:rPr>
                <a:t>日前将本级政府综合财务报告（纸</a:t>
              </a:r>
              <a:endParaRPr lang="zh-CN" altLang="en-US" sz="2800" dirty="0" smtClean="0">
                <a:latin typeface="黑体" panose="02010609060101010101" pitchFamily="49" charset="-122"/>
                <a:ea typeface="黑体" panose="02010609060101010101" pitchFamily="49" charset="-122"/>
                <a:sym typeface="+mn-ea"/>
              </a:endParaRPr>
            </a:p>
            <a:p>
              <a:pPr>
                <a:buFontTx/>
                <a:buNone/>
              </a:pPr>
              <a:r>
                <a:rPr lang="zh-CN" altLang="en-US" sz="2800" dirty="0" smtClean="0">
                  <a:latin typeface="黑体" panose="02010609060101010101" pitchFamily="49" charset="-122"/>
                  <a:ea typeface="黑体" panose="02010609060101010101" pitchFamily="49" charset="-122"/>
                  <a:sym typeface="+mn-ea"/>
                </a:rPr>
                <a:t>       质）和电子数据及相关资料、试点工作总结（纸质和电子版）报</a:t>
              </a:r>
              <a:endParaRPr lang="zh-CN" altLang="en-US" sz="2800" dirty="0" smtClean="0">
                <a:latin typeface="黑体" panose="02010609060101010101" pitchFamily="49" charset="-122"/>
                <a:ea typeface="黑体" panose="02010609060101010101" pitchFamily="49" charset="-122"/>
                <a:sym typeface="+mn-ea"/>
              </a:endParaRPr>
            </a:p>
            <a:p>
              <a:pPr>
                <a:buFontTx/>
                <a:buNone/>
              </a:pPr>
              <a:r>
                <a:rPr lang="zh-CN" altLang="en-US" sz="2800" dirty="0" smtClean="0">
                  <a:latin typeface="黑体" panose="02010609060101010101" pitchFamily="49" charset="-122"/>
                  <a:ea typeface="黑体" panose="02010609060101010101" pitchFamily="49" charset="-122"/>
                  <a:sym typeface="+mn-ea"/>
                </a:rPr>
                <a:t>       送市财政局。</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0" y="353751"/>
            <a:ext cx="12191999"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第四部分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我市政府财务报告编制试点工作实施方案</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457561" y="1772818"/>
            <a:ext cx="2978927" cy="2554545"/>
          </a:xfrm>
          <a:prstGeom prst="rect">
            <a:avLst/>
          </a:prstGeom>
          <a:noFill/>
        </p:spPr>
        <p:txBody>
          <a:bodyPr wrap="square" rtlCol="0" anchor="ctr">
            <a:spAutoFit/>
          </a:bodyPr>
          <a:lstStyle/>
          <a:p>
            <a:pPr algn="ctr">
              <a:lnSpc>
                <a:spcPct val="200000"/>
              </a:lnSpc>
            </a:pPr>
            <a:r>
              <a:rPr lang="zh-CN" altLang="en-US" sz="4000" b="1" dirty="0" smtClean="0">
                <a:ln w="18415" cmpd="sng">
                  <a:solidFill>
                    <a:srgbClr val="FFFFFF"/>
                  </a:solidFill>
                  <a:prstDash val="solid"/>
                </a:ln>
                <a:effectLst>
                  <a:outerShdw blurRad="63500" dir="3600000" algn="tl" rotWithShape="0">
                    <a:srgbClr val="000000">
                      <a:alpha val="70000"/>
                    </a:srgbClr>
                  </a:outerShdw>
                </a:effectLst>
                <a:latin typeface="+mj-ea"/>
                <a:ea typeface="+mj-ea"/>
              </a:rPr>
              <a:t>谢谢大家</a:t>
            </a:r>
            <a:endParaRPr lang="en-US" altLang="zh-CN" sz="4000" b="1" dirty="0" smtClean="0">
              <a:ln w="18415" cmpd="sng">
                <a:solidFill>
                  <a:srgbClr val="FFFFFF"/>
                </a:solidFill>
                <a:prstDash val="solid"/>
              </a:ln>
              <a:effectLst>
                <a:outerShdw blurRad="63500" dir="3600000" algn="tl" rotWithShape="0">
                  <a:srgbClr val="000000">
                    <a:alpha val="70000"/>
                  </a:srgbClr>
                </a:outerShdw>
              </a:effectLst>
              <a:latin typeface="+mj-ea"/>
              <a:ea typeface="+mj-ea"/>
            </a:endParaRPr>
          </a:p>
          <a:p>
            <a:pPr algn="ctr">
              <a:lnSpc>
                <a:spcPct val="200000"/>
              </a:lnSpc>
            </a:pPr>
            <a:r>
              <a:rPr lang="en-US" altLang="zh-CN" sz="4000" b="1" i="1" dirty="0" smtClean="0">
                <a:ln w="18415" cmpd="sng">
                  <a:solidFill>
                    <a:srgbClr val="FFFFFF"/>
                  </a:solidFill>
                  <a:prstDash val="solid"/>
                </a:ln>
                <a:effectLst>
                  <a:outerShdw blurRad="63500" dir="3600000" algn="tl" rotWithShape="0">
                    <a:srgbClr val="000000">
                      <a:alpha val="70000"/>
                    </a:srgbClr>
                  </a:outerShdw>
                </a:effectLst>
                <a:latin typeface="+mj-ea"/>
                <a:ea typeface="+mj-ea"/>
              </a:rPr>
              <a:t>THANKS</a:t>
            </a:r>
            <a:endParaRPr lang="zh-CN" altLang="en-US" sz="4000" b="1" i="1" dirty="0">
              <a:ln w="18415" cmpd="sng">
                <a:solidFill>
                  <a:srgbClr val="FFFFFF"/>
                </a:solidFill>
                <a:prstDash val="solid"/>
              </a:ln>
              <a:effectLst>
                <a:outerShdw blurRad="63500" dir="3600000" algn="tl" rotWithShape="0">
                  <a:srgbClr val="000000">
                    <a:alpha val="70000"/>
                  </a:srgbClr>
                </a:outerShdw>
              </a:effectLst>
              <a:latin typeface="+mj-ea"/>
              <a:ea typeface="+mj-ea"/>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5"/>
          <p:cNvGraphicFramePr/>
          <p:nvPr/>
        </p:nvGraphicFramePr>
        <p:xfrm>
          <a:off x="812800" y="4038600"/>
          <a:ext cx="10566400" cy="152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339" name="右箭头标注 3"/>
          <p:cNvSpPr>
            <a:spLocks noChangeArrowheads="1"/>
          </p:cNvSpPr>
          <p:nvPr/>
        </p:nvSpPr>
        <p:spPr bwMode="auto">
          <a:xfrm>
            <a:off x="1320800" y="1524000"/>
            <a:ext cx="5080000" cy="609600"/>
          </a:xfrm>
          <a:prstGeom prst="rightArrowCallout">
            <a:avLst>
              <a:gd name="adj1" fmla="val 25000"/>
              <a:gd name="adj2" fmla="val 25000"/>
              <a:gd name="adj3" fmla="val 25000"/>
              <a:gd name="adj4" fmla="val 64977"/>
            </a:avLst>
          </a:prstGeom>
          <a:solidFill>
            <a:schemeClr val="accent2"/>
          </a:solidFill>
          <a:ln w="9525" algn="ctr">
            <a:solidFill>
              <a:schemeClr val="tx1"/>
            </a:solidFill>
            <a:round/>
          </a:ln>
        </p:spPr>
        <p:txBody>
          <a:bodyPr/>
          <a:lstStyle/>
          <a:p>
            <a:pPr algn="ctr">
              <a:spcBef>
                <a:spcPts val="1200"/>
              </a:spcBef>
            </a:pPr>
            <a:r>
              <a:rPr lang="zh-CN" altLang="en-US">
                <a:solidFill>
                  <a:schemeClr val="bg1"/>
                </a:solidFill>
                <a:latin typeface="微软雅黑" panose="020B0503020204020204" pitchFamily="34" charset="-122"/>
                <a:ea typeface="微软雅黑" panose="020B0503020204020204" pitchFamily="34" charset="-122"/>
              </a:rPr>
              <a:t>试   编</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40" name="矩形 4"/>
          <p:cNvSpPr>
            <a:spLocks noChangeArrowheads="1"/>
          </p:cNvSpPr>
          <p:nvPr/>
        </p:nvSpPr>
        <p:spPr bwMode="auto">
          <a:xfrm>
            <a:off x="6604000" y="1524000"/>
            <a:ext cx="3556000" cy="609600"/>
          </a:xfrm>
          <a:prstGeom prst="rect">
            <a:avLst/>
          </a:prstGeom>
          <a:solidFill>
            <a:schemeClr val="accent2"/>
          </a:solidFill>
          <a:ln w="9525" algn="ctr">
            <a:solidFill>
              <a:schemeClr val="tx1"/>
            </a:solidFill>
            <a:round/>
          </a:ln>
        </p:spPr>
        <p:txBody>
          <a:bodyPr/>
          <a:lstStyle/>
          <a:p>
            <a:pPr algn="ctr"/>
            <a:r>
              <a:rPr lang="zh-CN" altLang="en-US">
                <a:solidFill>
                  <a:schemeClr val="bg1"/>
                </a:solidFill>
                <a:latin typeface="微软雅黑" panose="020B0503020204020204" pitchFamily="34" charset="-122"/>
                <a:ea typeface="微软雅黑" panose="020B0503020204020204" pitchFamily="34" charset="-122"/>
              </a:rPr>
              <a:t>试  点</a:t>
            </a: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 name="组合 5"/>
          <p:cNvGrpSpPr/>
          <p:nvPr/>
        </p:nvGrpSpPr>
        <p:grpSpPr bwMode="auto">
          <a:xfrm>
            <a:off x="2438400" y="2514600"/>
            <a:ext cx="7213600" cy="1676400"/>
            <a:chOff x="1828800" y="2514600"/>
            <a:chExt cx="5410200" cy="1676400"/>
          </a:xfrm>
        </p:grpSpPr>
        <p:sp>
          <p:nvSpPr>
            <p:cNvPr id="14343" name="爆炸形 2 6"/>
            <p:cNvSpPr>
              <a:spLocks noChangeArrowheads="1"/>
            </p:cNvSpPr>
            <p:nvPr/>
          </p:nvSpPr>
          <p:spPr bwMode="auto">
            <a:xfrm>
              <a:off x="2438400" y="2514600"/>
              <a:ext cx="3886200" cy="1143000"/>
            </a:xfrm>
            <a:prstGeom prst="irregularSeal2">
              <a:avLst/>
            </a:prstGeom>
            <a:solidFill>
              <a:srgbClr val="FF0000"/>
            </a:solidFill>
            <a:ln w="9525" algn="ctr">
              <a:solidFill>
                <a:schemeClr val="tx1"/>
              </a:solidFill>
              <a:round/>
            </a:ln>
          </p:spPr>
          <p:txBody>
            <a:bodyPr/>
            <a:lstStyle/>
            <a:p>
              <a:r>
                <a:rPr lang="zh-CN" altLang="en-US">
                  <a:solidFill>
                    <a:schemeClr val="tx1"/>
                  </a:solidFill>
                  <a:ea typeface="微软雅黑" panose="020B0503020204020204" pitchFamily="34" charset="-122"/>
                </a:rPr>
                <a:t>三 大 变 化</a:t>
              </a:r>
              <a:endParaRPr lang="zh-CN" altLang="en-US">
                <a:solidFill>
                  <a:schemeClr val="tx1"/>
                </a:solidFill>
                <a:ea typeface="微软雅黑" panose="020B0503020204020204" pitchFamily="34" charset="-122"/>
              </a:endParaRPr>
            </a:p>
          </p:txBody>
        </p:sp>
        <p:cxnSp>
          <p:nvCxnSpPr>
            <p:cNvPr id="14344" name="直接箭头连接符 7"/>
            <p:cNvCxnSpPr>
              <a:cxnSpLocks noChangeShapeType="1"/>
            </p:cNvCxnSpPr>
            <p:nvPr/>
          </p:nvCxnSpPr>
          <p:spPr bwMode="auto">
            <a:xfrm rot="10800000" flipV="1">
              <a:off x="1828800" y="3581400"/>
              <a:ext cx="1371600" cy="609600"/>
            </a:xfrm>
            <a:prstGeom prst="straightConnector1">
              <a:avLst/>
            </a:prstGeom>
            <a:noFill/>
            <a:ln w="9525" algn="ctr">
              <a:solidFill>
                <a:schemeClr val="tx1"/>
              </a:solidFill>
              <a:round/>
              <a:tailEnd type="arrow" w="med" len="med"/>
            </a:ln>
          </p:spPr>
        </p:cxnSp>
        <p:cxnSp>
          <p:nvCxnSpPr>
            <p:cNvPr id="14345" name="直接箭头连接符 8"/>
            <p:cNvCxnSpPr>
              <a:cxnSpLocks noChangeShapeType="1"/>
            </p:cNvCxnSpPr>
            <p:nvPr/>
          </p:nvCxnSpPr>
          <p:spPr bwMode="auto">
            <a:xfrm rot="16200000" flipH="1">
              <a:off x="4038600" y="3733800"/>
              <a:ext cx="685800" cy="228600"/>
            </a:xfrm>
            <a:prstGeom prst="straightConnector1">
              <a:avLst/>
            </a:prstGeom>
            <a:noFill/>
            <a:ln w="9525" algn="ctr">
              <a:solidFill>
                <a:schemeClr val="tx1"/>
              </a:solidFill>
              <a:round/>
              <a:tailEnd type="arrow" w="med" len="med"/>
            </a:ln>
          </p:spPr>
        </p:cxnSp>
        <p:cxnSp>
          <p:nvCxnSpPr>
            <p:cNvPr id="14346" name="直接箭头连接符 9"/>
            <p:cNvCxnSpPr>
              <a:cxnSpLocks noChangeShapeType="1"/>
            </p:cNvCxnSpPr>
            <p:nvPr/>
          </p:nvCxnSpPr>
          <p:spPr bwMode="auto">
            <a:xfrm>
              <a:off x="5181600" y="3429000"/>
              <a:ext cx="2057400" cy="762000"/>
            </a:xfrm>
            <a:prstGeom prst="straightConnector1">
              <a:avLst/>
            </a:prstGeom>
            <a:noFill/>
            <a:ln w="9525" algn="ctr">
              <a:solidFill>
                <a:schemeClr val="tx1"/>
              </a:solidFill>
              <a:round/>
              <a:tailEnd type="arrow" w="med" len="med"/>
            </a:ln>
          </p:spPr>
        </p:cxnSp>
      </p:grpSp>
      <p:sp>
        <p:nvSpPr>
          <p:cNvPr id="14342" name="标题 1"/>
          <p:cNvSpPr txBox="1"/>
          <p:nvPr/>
        </p:nvSpPr>
        <p:spPr bwMode="auto">
          <a:xfrm>
            <a:off x="209551" y="571500"/>
            <a:ext cx="11772900" cy="649288"/>
          </a:xfrm>
          <a:prstGeom prst="rect">
            <a:avLst/>
          </a:prstGeom>
          <a:noFill/>
          <a:ln w="9525">
            <a:noFill/>
            <a:miter lim="800000"/>
          </a:ln>
        </p:spPr>
        <p:txBody>
          <a:bodyPr/>
          <a:lstStyle/>
          <a:p>
            <a:pPr algn="ctr">
              <a:buFont typeface="Arial" panose="020B0604020202020204" pitchFamily="34" charset="0"/>
              <a:buNone/>
            </a:pPr>
            <a:r>
              <a:rPr lang="zh-CN" altLang="en-US" sz="2800" dirty="0">
                <a:solidFill>
                  <a:srgbClr val="0070C0"/>
                </a:solidFill>
                <a:latin typeface="微软雅黑" panose="020B0503020204020204" pitchFamily="34" charset="-122"/>
                <a:ea typeface="微软雅黑" panose="020B0503020204020204" pitchFamily="34" charset="-122"/>
              </a:rPr>
              <a:t>新旧政府综合财务报告制度对比</a:t>
            </a:r>
            <a:endParaRPr lang="en-US" altLang="zh-CN"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内容占位符 5"/>
          <p:cNvGraphicFramePr/>
          <p:nvPr/>
        </p:nvGraphicFramePr>
        <p:xfrm>
          <a:off x="711200" y="1447800"/>
          <a:ext cx="10972800" cy="99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363" name="下箭头 2"/>
          <p:cNvSpPr>
            <a:spLocks noChangeArrowheads="1"/>
          </p:cNvSpPr>
          <p:nvPr/>
        </p:nvSpPr>
        <p:spPr bwMode="auto">
          <a:xfrm>
            <a:off x="2743200" y="2514600"/>
            <a:ext cx="508000" cy="304800"/>
          </a:xfrm>
          <a:prstGeom prst="downArrow">
            <a:avLst>
              <a:gd name="adj1" fmla="val 50000"/>
              <a:gd name="adj2" fmla="val 50000"/>
            </a:avLst>
          </a:prstGeom>
          <a:solidFill>
            <a:srgbClr val="FF0000"/>
          </a:solidFill>
          <a:ln w="9525" algn="ctr">
            <a:solidFill>
              <a:schemeClr val="tx1"/>
            </a:solidFill>
            <a:round/>
          </a:ln>
        </p:spPr>
        <p:txBody>
          <a:bodyPr/>
          <a:lstStyle/>
          <a:p>
            <a:endParaRPr lang="zh-CN" altLang="en-US" sz="1800">
              <a:solidFill>
                <a:schemeClr val="tx1"/>
              </a:solidFill>
            </a:endParaRPr>
          </a:p>
        </p:txBody>
      </p:sp>
      <p:grpSp>
        <p:nvGrpSpPr>
          <p:cNvPr id="3" name="组合 3"/>
          <p:cNvGrpSpPr/>
          <p:nvPr/>
        </p:nvGrpSpPr>
        <p:grpSpPr bwMode="auto">
          <a:xfrm>
            <a:off x="1524000" y="2971800"/>
            <a:ext cx="9245600" cy="2971800"/>
            <a:chOff x="1219200" y="2895600"/>
            <a:chExt cx="6934200" cy="2971800"/>
          </a:xfrm>
        </p:grpSpPr>
        <p:graphicFrame>
          <p:nvGraphicFramePr>
            <p:cNvPr id="5" name="图示 4"/>
            <p:cNvGraphicFramePr/>
            <p:nvPr/>
          </p:nvGraphicFramePr>
          <p:xfrm>
            <a:off x="1219200" y="2895600"/>
            <a:ext cx="6934200" cy="2971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5367" name="右箭头 5"/>
            <p:cNvSpPr>
              <a:spLocks noChangeArrowheads="1"/>
            </p:cNvSpPr>
            <p:nvPr/>
          </p:nvSpPr>
          <p:spPr bwMode="auto">
            <a:xfrm>
              <a:off x="3124200" y="5486400"/>
              <a:ext cx="762000" cy="76200"/>
            </a:xfrm>
            <a:prstGeom prst="rightArrow">
              <a:avLst>
                <a:gd name="adj1" fmla="val 50000"/>
                <a:gd name="adj2" fmla="val 50000"/>
              </a:avLst>
            </a:prstGeom>
            <a:solidFill>
              <a:srgbClr val="FF0000"/>
            </a:solidFill>
            <a:ln w="9525" algn="ctr">
              <a:solidFill>
                <a:schemeClr val="tx1"/>
              </a:solidFill>
              <a:round/>
            </a:ln>
          </p:spPr>
          <p:txBody>
            <a:bodyPr/>
            <a:lstStyle/>
            <a:p>
              <a:endParaRPr lang="zh-CN" altLang="en-US" sz="1800">
                <a:solidFill>
                  <a:schemeClr val="tx1"/>
                </a:solidFill>
              </a:endParaRPr>
            </a:p>
          </p:txBody>
        </p:sp>
        <p:sp>
          <p:nvSpPr>
            <p:cNvPr id="15368" name="右箭头 6"/>
            <p:cNvSpPr>
              <a:spLocks noChangeArrowheads="1"/>
            </p:cNvSpPr>
            <p:nvPr/>
          </p:nvSpPr>
          <p:spPr bwMode="auto">
            <a:xfrm>
              <a:off x="5410200" y="5486400"/>
              <a:ext cx="762000" cy="76200"/>
            </a:xfrm>
            <a:prstGeom prst="rightArrow">
              <a:avLst>
                <a:gd name="adj1" fmla="val 50000"/>
                <a:gd name="adj2" fmla="val 50000"/>
              </a:avLst>
            </a:prstGeom>
            <a:solidFill>
              <a:srgbClr val="FF0000"/>
            </a:solidFill>
            <a:ln w="9525" algn="ctr">
              <a:solidFill>
                <a:schemeClr val="tx1"/>
              </a:solidFill>
              <a:round/>
            </a:ln>
          </p:spPr>
          <p:txBody>
            <a:bodyPr/>
            <a:lstStyle/>
            <a:p>
              <a:endParaRPr lang="zh-CN" altLang="en-US" sz="1800">
                <a:solidFill>
                  <a:schemeClr val="tx1"/>
                </a:solidFill>
              </a:endParaRPr>
            </a:p>
          </p:txBody>
        </p:sp>
      </p:grpSp>
      <p:sp>
        <p:nvSpPr>
          <p:cNvPr id="15365" name="标题 1"/>
          <p:cNvSpPr txBox="1"/>
          <p:nvPr/>
        </p:nvSpPr>
        <p:spPr bwMode="auto">
          <a:xfrm>
            <a:off x="209551" y="571500"/>
            <a:ext cx="11772900" cy="649288"/>
          </a:xfrm>
          <a:prstGeom prst="rect">
            <a:avLst/>
          </a:prstGeom>
          <a:noFill/>
          <a:ln w="9525">
            <a:noFill/>
            <a:miter lim="800000"/>
          </a:ln>
        </p:spPr>
        <p:txBody>
          <a:bodyPr/>
          <a:lstStyle/>
          <a:p>
            <a:pPr algn="ctr">
              <a:buFont typeface="Arial" panose="020B0604020202020204" pitchFamily="34" charset="0"/>
              <a:buNone/>
            </a:pPr>
            <a:r>
              <a:rPr lang="zh-CN" altLang="en-US" sz="2800">
                <a:solidFill>
                  <a:srgbClr val="0070C0"/>
                </a:solidFill>
                <a:latin typeface="微软雅黑" panose="020B0503020204020204" pitchFamily="34" charset="-122"/>
                <a:ea typeface="微软雅黑" panose="020B0503020204020204" pitchFamily="34" charset="-122"/>
              </a:rPr>
              <a:t>新旧政府综合财务报告制度对比</a:t>
            </a:r>
            <a:r>
              <a:rPr lang="zh-CN" altLang="en-US" sz="1600">
                <a:solidFill>
                  <a:srgbClr val="0070C0"/>
                </a:solidFill>
                <a:latin typeface="微软雅黑" panose="020B0503020204020204" pitchFamily="34" charset="-122"/>
                <a:ea typeface="微软雅黑" panose="020B0503020204020204" pitchFamily="34" charset="-122"/>
              </a:rPr>
              <a:t>（</a:t>
            </a:r>
            <a:r>
              <a:rPr lang="en-US" altLang="zh-CN" sz="1600">
                <a:solidFill>
                  <a:srgbClr val="0070C0"/>
                </a:solidFill>
                <a:latin typeface="微软雅黑" panose="020B0503020204020204" pitchFamily="34" charset="-122"/>
                <a:ea typeface="微软雅黑" panose="020B0503020204020204" pitchFamily="34" charset="-122"/>
              </a:rPr>
              <a:t>1/3</a:t>
            </a:r>
            <a:r>
              <a:rPr lang="zh-CN" altLang="en-US" sz="1600">
                <a:solidFill>
                  <a:srgbClr val="0070C0"/>
                </a:solidFill>
                <a:latin typeface="微软雅黑" panose="020B0503020204020204" pitchFamily="34" charset="-122"/>
                <a:ea typeface="微软雅黑" panose="020B0503020204020204" pitchFamily="34" charset="-122"/>
              </a:rPr>
              <a:t>）</a:t>
            </a:r>
            <a:endParaRPr lang="en-US" altLang="zh-CN" sz="16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内容占位符 5"/>
          <p:cNvGraphicFramePr/>
          <p:nvPr/>
        </p:nvGraphicFramePr>
        <p:xfrm>
          <a:off x="711200" y="1447800"/>
          <a:ext cx="10972800" cy="99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 name="图示 2"/>
          <p:cNvGraphicFramePr/>
          <p:nvPr/>
        </p:nvGraphicFramePr>
        <p:xfrm>
          <a:off x="1625600" y="2895600"/>
          <a:ext cx="9652000" cy="2971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388" name="下箭头 3"/>
          <p:cNvSpPr>
            <a:spLocks noChangeArrowheads="1"/>
          </p:cNvSpPr>
          <p:nvPr/>
        </p:nvSpPr>
        <p:spPr bwMode="auto">
          <a:xfrm>
            <a:off x="5994400" y="2514600"/>
            <a:ext cx="508000" cy="304800"/>
          </a:xfrm>
          <a:prstGeom prst="downArrow">
            <a:avLst>
              <a:gd name="adj1" fmla="val 50000"/>
              <a:gd name="adj2" fmla="val 50000"/>
            </a:avLst>
          </a:prstGeom>
          <a:solidFill>
            <a:srgbClr val="FF0000"/>
          </a:solidFill>
          <a:ln w="9525" algn="ctr">
            <a:solidFill>
              <a:schemeClr val="tx1"/>
            </a:solidFill>
            <a:round/>
          </a:ln>
        </p:spPr>
        <p:txBody>
          <a:bodyPr/>
          <a:lstStyle/>
          <a:p>
            <a:endParaRPr lang="zh-CN" altLang="en-US" sz="1800">
              <a:solidFill>
                <a:schemeClr val="tx1"/>
              </a:solidFill>
            </a:endParaRPr>
          </a:p>
        </p:txBody>
      </p:sp>
      <p:grpSp>
        <p:nvGrpSpPr>
          <p:cNvPr id="4" name="组合 4"/>
          <p:cNvGrpSpPr/>
          <p:nvPr/>
        </p:nvGrpSpPr>
        <p:grpSpPr bwMode="auto">
          <a:xfrm>
            <a:off x="3962400" y="5715000"/>
            <a:ext cx="4876800" cy="762000"/>
            <a:chOff x="2971800" y="5715000"/>
            <a:chExt cx="3657600" cy="762000"/>
          </a:xfrm>
        </p:grpSpPr>
        <p:sp>
          <p:nvSpPr>
            <p:cNvPr id="16391" name="圆角矩形 5"/>
            <p:cNvSpPr>
              <a:spLocks noChangeArrowheads="1"/>
            </p:cNvSpPr>
            <p:nvPr/>
          </p:nvSpPr>
          <p:spPr bwMode="auto">
            <a:xfrm>
              <a:off x="3733800" y="6019800"/>
              <a:ext cx="2209800" cy="457200"/>
            </a:xfrm>
            <a:prstGeom prst="roundRect">
              <a:avLst>
                <a:gd name="adj" fmla="val 16667"/>
              </a:avLst>
            </a:prstGeom>
            <a:solidFill>
              <a:srgbClr val="FF0000"/>
            </a:solidFill>
            <a:ln w="9525" algn="ctr">
              <a:solidFill>
                <a:schemeClr val="tx1"/>
              </a:solidFill>
              <a:round/>
            </a:ln>
          </p:spPr>
          <p:txBody>
            <a:bodyPr/>
            <a:lstStyle/>
            <a:p>
              <a:pPr algn="ctr"/>
              <a:r>
                <a:rPr lang="zh-CN" altLang="en-US" sz="1800">
                  <a:solidFill>
                    <a:schemeClr val="tx1"/>
                  </a:solidFill>
                  <a:latin typeface="微软雅黑" panose="020B0503020204020204" pitchFamily="34" charset="-122"/>
                  <a:ea typeface="微软雅黑" panose="020B0503020204020204" pitchFamily="34" charset="-122"/>
                </a:rPr>
                <a:t>会 计 账 簿</a:t>
              </a:r>
              <a:endParaRPr lang="zh-CN" altLang="en-US" sz="1800">
                <a:solidFill>
                  <a:schemeClr val="tx1"/>
                </a:solidFill>
                <a:latin typeface="微软雅黑" panose="020B0503020204020204" pitchFamily="34" charset="-122"/>
                <a:ea typeface="微软雅黑" panose="020B0503020204020204" pitchFamily="34" charset="-122"/>
              </a:endParaRPr>
            </a:p>
          </p:txBody>
        </p:sp>
        <p:cxnSp>
          <p:nvCxnSpPr>
            <p:cNvPr id="16392" name="直接箭头连接符 6"/>
            <p:cNvCxnSpPr>
              <a:cxnSpLocks noChangeShapeType="1"/>
              <a:stCxn id="16391" idx="0"/>
            </p:cNvCxnSpPr>
            <p:nvPr/>
          </p:nvCxnSpPr>
          <p:spPr bwMode="auto">
            <a:xfrm flipH="1" flipV="1">
              <a:off x="2971800" y="5715000"/>
              <a:ext cx="1866900" cy="304800"/>
            </a:xfrm>
            <a:prstGeom prst="straightConnector1">
              <a:avLst/>
            </a:prstGeom>
            <a:noFill/>
            <a:ln w="9525" algn="ctr">
              <a:solidFill>
                <a:schemeClr val="tx1"/>
              </a:solidFill>
              <a:round/>
              <a:tailEnd type="arrow" w="med" len="med"/>
            </a:ln>
          </p:spPr>
        </p:cxnSp>
        <p:cxnSp>
          <p:nvCxnSpPr>
            <p:cNvPr id="16393" name="直接箭头连接符 7"/>
            <p:cNvCxnSpPr>
              <a:cxnSpLocks noChangeShapeType="1"/>
              <a:stCxn id="16391" idx="0"/>
            </p:cNvCxnSpPr>
            <p:nvPr/>
          </p:nvCxnSpPr>
          <p:spPr bwMode="auto">
            <a:xfrm flipV="1">
              <a:off x="4838700" y="5715000"/>
              <a:ext cx="1790700" cy="304800"/>
            </a:xfrm>
            <a:prstGeom prst="straightConnector1">
              <a:avLst/>
            </a:prstGeom>
            <a:noFill/>
            <a:ln w="9525" algn="ctr">
              <a:solidFill>
                <a:schemeClr val="tx1"/>
              </a:solidFill>
              <a:round/>
              <a:tailEnd type="arrow" w="med" len="med"/>
            </a:ln>
          </p:spPr>
        </p:cxnSp>
      </p:grpSp>
      <p:sp>
        <p:nvSpPr>
          <p:cNvPr id="16390" name="标题 1"/>
          <p:cNvSpPr txBox="1"/>
          <p:nvPr/>
        </p:nvSpPr>
        <p:spPr bwMode="auto">
          <a:xfrm>
            <a:off x="209551" y="571500"/>
            <a:ext cx="11772900" cy="649288"/>
          </a:xfrm>
          <a:prstGeom prst="rect">
            <a:avLst/>
          </a:prstGeom>
          <a:noFill/>
          <a:ln w="9525">
            <a:noFill/>
            <a:miter lim="800000"/>
          </a:ln>
        </p:spPr>
        <p:txBody>
          <a:bodyPr/>
          <a:lstStyle/>
          <a:p>
            <a:pPr algn="ctr"/>
            <a:r>
              <a:rPr lang="zh-CN" altLang="en-US" sz="2800">
                <a:solidFill>
                  <a:srgbClr val="0070C0"/>
                </a:solidFill>
                <a:latin typeface="微软雅黑" panose="020B0503020204020204" pitchFamily="34" charset="-122"/>
                <a:ea typeface="微软雅黑" panose="020B0503020204020204" pitchFamily="34" charset="-122"/>
              </a:rPr>
              <a:t>新旧政府综合财务报告制度对比</a:t>
            </a:r>
            <a:r>
              <a:rPr lang="zh-CN" altLang="en-US" sz="1600">
                <a:solidFill>
                  <a:srgbClr val="0070C0"/>
                </a:solidFill>
                <a:latin typeface="微软雅黑" panose="020B0503020204020204" pitchFamily="34" charset="-122"/>
                <a:ea typeface="微软雅黑" panose="020B0503020204020204" pitchFamily="34" charset="-122"/>
              </a:rPr>
              <a:t>（</a:t>
            </a:r>
            <a:r>
              <a:rPr lang="en-US" altLang="zh-CN" sz="1600">
                <a:solidFill>
                  <a:srgbClr val="0070C0"/>
                </a:solidFill>
                <a:latin typeface="微软雅黑" panose="020B0503020204020204" pitchFamily="34" charset="-122"/>
                <a:ea typeface="微软雅黑" panose="020B0503020204020204" pitchFamily="34" charset="-122"/>
              </a:rPr>
              <a:t>2/3</a:t>
            </a:r>
            <a:r>
              <a:rPr lang="zh-CN" altLang="en-US" sz="1600">
                <a:solidFill>
                  <a:srgbClr val="0070C0"/>
                </a:solidFill>
                <a:latin typeface="微软雅黑" panose="020B0503020204020204" pitchFamily="34" charset="-122"/>
                <a:ea typeface="微软雅黑" panose="020B0503020204020204" pitchFamily="34" charset="-122"/>
              </a:rPr>
              <a:t>）</a:t>
            </a:r>
            <a:endParaRPr lang="en-US" altLang="zh-CN" sz="1600">
              <a:solidFill>
                <a:srgbClr val="0070C0"/>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endParaRPr lang="en-US" altLang="zh-CN" sz="2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内容占位符 5"/>
          <p:cNvGraphicFramePr/>
          <p:nvPr/>
        </p:nvGraphicFramePr>
        <p:xfrm>
          <a:off x="711200" y="1447800"/>
          <a:ext cx="10972800" cy="99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 name="图示 2"/>
          <p:cNvGraphicFramePr/>
          <p:nvPr/>
        </p:nvGraphicFramePr>
        <p:xfrm>
          <a:off x="1625600" y="2895600"/>
          <a:ext cx="9245600" cy="3276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412" name="下箭头 3"/>
          <p:cNvSpPr>
            <a:spLocks noChangeArrowheads="1"/>
          </p:cNvSpPr>
          <p:nvPr/>
        </p:nvSpPr>
        <p:spPr bwMode="auto">
          <a:xfrm>
            <a:off x="9245600" y="2514600"/>
            <a:ext cx="508000" cy="304800"/>
          </a:xfrm>
          <a:prstGeom prst="downArrow">
            <a:avLst>
              <a:gd name="adj1" fmla="val 50000"/>
              <a:gd name="adj2" fmla="val 50000"/>
            </a:avLst>
          </a:prstGeom>
          <a:solidFill>
            <a:srgbClr val="FF0000"/>
          </a:solidFill>
          <a:ln w="9525" algn="ctr">
            <a:solidFill>
              <a:schemeClr val="tx1"/>
            </a:solidFill>
            <a:round/>
          </a:ln>
        </p:spPr>
        <p:txBody>
          <a:bodyPr/>
          <a:lstStyle/>
          <a:p>
            <a:endParaRPr lang="zh-CN" altLang="en-US" sz="1800">
              <a:solidFill>
                <a:schemeClr val="tx1"/>
              </a:solidFill>
            </a:endParaRPr>
          </a:p>
        </p:txBody>
      </p:sp>
      <p:sp>
        <p:nvSpPr>
          <p:cNvPr id="17413" name="标题 1"/>
          <p:cNvSpPr txBox="1"/>
          <p:nvPr/>
        </p:nvSpPr>
        <p:spPr bwMode="auto">
          <a:xfrm>
            <a:off x="209551" y="571500"/>
            <a:ext cx="11772900" cy="649288"/>
          </a:xfrm>
          <a:prstGeom prst="rect">
            <a:avLst/>
          </a:prstGeom>
          <a:noFill/>
          <a:ln w="9525">
            <a:noFill/>
            <a:miter lim="800000"/>
          </a:ln>
        </p:spPr>
        <p:txBody>
          <a:bodyPr/>
          <a:lstStyle/>
          <a:p>
            <a:pPr algn="ctr"/>
            <a:r>
              <a:rPr lang="zh-CN" altLang="en-US" sz="2800">
                <a:solidFill>
                  <a:srgbClr val="0070C0"/>
                </a:solidFill>
                <a:latin typeface="微软雅黑" panose="020B0503020204020204" pitchFamily="34" charset="-122"/>
                <a:ea typeface="微软雅黑" panose="020B0503020204020204" pitchFamily="34" charset="-122"/>
              </a:rPr>
              <a:t>新旧政府综合财务报告制度对比</a:t>
            </a:r>
            <a:r>
              <a:rPr lang="zh-CN" altLang="en-US" sz="1600">
                <a:solidFill>
                  <a:srgbClr val="0070C0"/>
                </a:solidFill>
                <a:latin typeface="微软雅黑" panose="020B0503020204020204" pitchFamily="34" charset="-122"/>
                <a:ea typeface="微软雅黑" panose="020B0503020204020204" pitchFamily="34" charset="-122"/>
              </a:rPr>
              <a:t>（</a:t>
            </a:r>
            <a:r>
              <a:rPr lang="en-US" altLang="zh-CN" sz="1600">
                <a:solidFill>
                  <a:srgbClr val="0070C0"/>
                </a:solidFill>
                <a:latin typeface="微软雅黑" panose="020B0503020204020204" pitchFamily="34" charset="-122"/>
                <a:ea typeface="微软雅黑" panose="020B0503020204020204" pitchFamily="34" charset="-122"/>
              </a:rPr>
              <a:t>3/3</a:t>
            </a:r>
            <a:r>
              <a:rPr lang="zh-CN" altLang="en-US" sz="1600">
                <a:solidFill>
                  <a:srgbClr val="0070C0"/>
                </a:solidFill>
                <a:latin typeface="微软雅黑" panose="020B0503020204020204" pitchFamily="34" charset="-122"/>
                <a:ea typeface="微软雅黑" panose="020B0503020204020204" pitchFamily="34" charset="-122"/>
              </a:rPr>
              <a:t>）</a:t>
            </a:r>
            <a:endParaRPr lang="en-US" altLang="zh-CN" sz="1600">
              <a:solidFill>
                <a:srgbClr val="0070C0"/>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endParaRPr lang="en-US" altLang="zh-CN" sz="2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3" name="组合 4"/>
          <p:cNvGrpSpPr/>
          <p:nvPr/>
        </p:nvGrpSpPr>
        <p:grpSpPr>
          <a:xfrm>
            <a:off x="738151" y="1268756"/>
            <a:ext cx="9950927" cy="3984144"/>
            <a:chOff x="2664" y="686"/>
            <a:chExt cx="9788" cy="2756"/>
          </a:xfrm>
        </p:grpSpPr>
        <p:sp>
          <p:nvSpPr>
            <p:cNvPr id="4" name="矩形 3"/>
            <p:cNvSpPr/>
            <p:nvPr/>
          </p:nvSpPr>
          <p:spPr bwMode="auto">
            <a:xfrm>
              <a:off x="2664" y="1019"/>
              <a:ext cx="9694" cy="1656"/>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5" name="矩形 4"/>
            <p:cNvSpPr/>
            <p:nvPr/>
          </p:nvSpPr>
          <p:spPr bwMode="auto">
            <a:xfrm>
              <a:off x="2664" y="686"/>
              <a:ext cx="3963" cy="50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6" name="TextBox 5"/>
            <p:cNvSpPr txBox="1"/>
            <p:nvPr/>
          </p:nvSpPr>
          <p:spPr bwMode="auto">
            <a:xfrm>
              <a:off x="2735" y="797"/>
              <a:ext cx="2810" cy="362"/>
            </a:xfrm>
            <a:prstGeom prst="rect">
              <a:avLst/>
            </a:prstGeom>
            <a:noFill/>
          </p:spPr>
          <p:txBody>
            <a:bodyPr wrap="square">
              <a:spAutoFit/>
            </a:bodyPr>
            <a:lstStyle/>
            <a:p>
              <a:pPr>
                <a:spcBef>
                  <a:spcPts val="0"/>
                </a:spcBef>
                <a:spcAft>
                  <a:spcPts val="0"/>
                </a:spcAft>
                <a:defRPr/>
              </a:pPr>
              <a:r>
                <a:rPr lang="zh-CN" altLang="en-US" sz="2800" b="1" kern="0" spc="-113" dirty="0" smtClean="0">
                  <a:ln w="1905">
                    <a:noFill/>
                  </a:ln>
                  <a:solidFill>
                    <a:schemeClr val="bg1"/>
                  </a:solidFill>
                  <a:latin typeface="黑体" panose="02010609060101010101" pitchFamily="49" charset="-122"/>
                  <a:ea typeface="黑体" panose="02010609060101010101" pitchFamily="49" charset="-122"/>
                </a:rPr>
                <a:t>相关问题说明</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664" y="1143"/>
              <a:ext cx="9788" cy="2299"/>
            </a:xfrm>
            <a:prstGeom prst="rect">
              <a:avLst/>
            </a:prstGeom>
          </p:spPr>
          <p:txBody>
            <a:bodyPr wrap="square">
              <a:spAutoFit/>
            </a:bodyPr>
            <a:lstStyle/>
            <a:p>
              <a:pPr marL="342900" indent="-342900" algn="just">
                <a:lnSpc>
                  <a:spcPct val="150000"/>
                </a:lnSpc>
                <a:buFont typeface="Wingdings" panose="05000000000000000000" charset="0"/>
                <a:buChar char=""/>
              </a:pPr>
              <a:r>
                <a:rPr lang="zh-CN" altLang="en-US" sz="2400" dirty="0" smtClean="0">
                  <a:solidFill>
                    <a:srgbClr val="000000"/>
                  </a:solidFill>
                  <a:latin typeface="黑体" panose="02010609060101010101" pitchFamily="49" charset="-122"/>
                  <a:ea typeface="黑体" panose="02010609060101010101" pitchFamily="49" charset="-122"/>
                </a:rPr>
                <a:t>政府综合财务报告制度改革与政府财务报告</a:t>
              </a:r>
              <a:endParaRPr lang="en-US" altLang="zh-CN" sz="24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zh-CN" sz="2400" dirty="0" smtClean="0">
                  <a:solidFill>
                    <a:srgbClr val="000000"/>
                  </a:solidFill>
                  <a:latin typeface="黑体" panose="02010609060101010101" pitchFamily="49" charset="-122"/>
                  <a:ea typeface="黑体" panose="02010609060101010101" pitchFamily="49" charset="-122"/>
                </a:rPr>
                <a:t>政府财务报告与决算报告</a:t>
              </a:r>
              <a:endParaRPr lang="en-US" altLang="zh-CN" sz="24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en-US" sz="2400" dirty="0" smtClean="0">
                  <a:solidFill>
                    <a:srgbClr val="000000"/>
                  </a:solidFill>
                  <a:latin typeface="黑体" panose="02010609060101010101" pitchFamily="49" charset="-122"/>
                  <a:ea typeface="黑体" panose="02010609060101010101" pitchFamily="49" charset="-122"/>
                </a:rPr>
                <a:t>收付实现制与权责发生制</a:t>
              </a:r>
              <a:endParaRPr lang="en-US" altLang="zh-CN" sz="24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en-US" sz="2400" dirty="0" smtClean="0">
                  <a:solidFill>
                    <a:srgbClr val="000000"/>
                  </a:solidFill>
                  <a:latin typeface="黑体" panose="02010609060101010101" pitchFamily="49" charset="-122"/>
                  <a:ea typeface="黑体" panose="02010609060101010101" pitchFamily="49" charset="-122"/>
                </a:rPr>
                <a:t>关于政府财务报告审计与公开</a:t>
              </a:r>
              <a:endParaRPr lang="en-US" altLang="zh-CN" sz="24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endParaRPr lang="zh-CN" altLang="en-US" sz="2200" dirty="0" smtClean="0">
                <a:solidFill>
                  <a:schemeClr val="tx1"/>
                </a:solidFill>
                <a:latin typeface="黑体" panose="02010609060101010101" pitchFamily="49" charset="-122"/>
                <a:ea typeface="黑体" panose="02010609060101010101" pitchFamily="49" charset="-122"/>
              </a:endParaRPr>
            </a:p>
            <a:p>
              <a:pPr algn="just">
                <a:lnSpc>
                  <a:spcPct val="150000"/>
                </a:lnSpc>
              </a:pPr>
              <a:endParaRPr lang="zh-CN" altLang="en-US" sz="2200" dirty="0">
                <a:solidFill>
                  <a:schemeClr val="tx1"/>
                </a:solidFill>
                <a:latin typeface="黑体" panose="02010609060101010101" pitchFamily="49" charset="-122"/>
                <a:ea typeface="黑体" panose="02010609060101010101" pitchFamily="49" charset="-122"/>
                <a:sym typeface="+mn-ea"/>
              </a:endParaRPr>
            </a:p>
          </p:txBody>
        </p:sp>
      </p:grpSp>
      <p:sp>
        <p:nvSpPr>
          <p:cNvPr id="8" name="矩形 7"/>
          <p:cNvSpPr/>
          <p:nvPr/>
        </p:nvSpPr>
        <p:spPr bwMode="auto">
          <a:xfrm>
            <a:off x="738150" y="4223155"/>
            <a:ext cx="9858444" cy="199192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r>
              <a:rPr lang="zh-CN" altLang="en-US" sz="2400" dirty="0" smtClean="0">
                <a:solidFill>
                  <a:srgbClr val="FF0000"/>
                </a:solidFill>
                <a:latin typeface="黑体" panose="02010609060101010101" pitchFamily="49" charset="-122"/>
                <a:ea typeface="黑体" panose="02010609060101010101" pitchFamily="49" charset="-122"/>
              </a:rPr>
              <a:t>政府财务报告：</a:t>
            </a:r>
            <a:r>
              <a:rPr lang="en-US" altLang="zh-CN" sz="2400" dirty="0" smtClean="0">
                <a:solidFill>
                  <a:srgbClr val="FF0000"/>
                </a:solidFill>
                <a:latin typeface="黑体" panose="02010609060101010101" pitchFamily="49" charset="-122"/>
                <a:ea typeface="黑体" panose="02010609060101010101" pitchFamily="49" charset="-122"/>
              </a:rPr>
              <a:t> </a:t>
            </a:r>
            <a:endParaRPr lang="en-US" altLang="zh-CN" sz="2400" dirty="0" smtClean="0">
              <a:solidFill>
                <a:srgbClr val="FF0000"/>
              </a:solidFill>
              <a:latin typeface="黑体" panose="02010609060101010101" pitchFamily="49" charset="-122"/>
              <a:ea typeface="黑体" panose="02010609060101010101" pitchFamily="49" charset="-122"/>
            </a:endParaRPr>
          </a:p>
          <a:p>
            <a:r>
              <a:rPr lang="en-US" altLang="zh-CN" sz="2400" dirty="0" smtClean="0">
                <a:solidFill>
                  <a:srgbClr val="000000"/>
                </a:solidFill>
                <a:latin typeface="黑体" panose="02010609060101010101" pitchFamily="49" charset="-122"/>
                <a:ea typeface="黑体" panose="02010609060101010101" pitchFamily="49" charset="-122"/>
              </a:rPr>
              <a:t>    </a:t>
            </a:r>
            <a:r>
              <a:rPr lang="zh-CN" altLang="en-US" sz="2400" dirty="0" smtClean="0">
                <a:solidFill>
                  <a:srgbClr val="000000"/>
                </a:solidFill>
                <a:latin typeface="黑体" panose="02010609060101010101" pitchFamily="49" charset="-122"/>
                <a:ea typeface="黑体" panose="02010609060101010101" pitchFamily="49" charset="-122"/>
              </a:rPr>
              <a:t>政府</a:t>
            </a:r>
            <a:r>
              <a:rPr lang="zh-CN" altLang="en-US" sz="2400" dirty="0" smtClean="0">
                <a:solidFill>
                  <a:srgbClr val="FF0000"/>
                </a:solidFill>
                <a:latin typeface="黑体" panose="02010609060101010101" pitchFamily="49" charset="-122"/>
                <a:ea typeface="黑体" panose="02010609060101010101" pitchFamily="49" charset="-122"/>
              </a:rPr>
              <a:t>部门</a:t>
            </a:r>
            <a:r>
              <a:rPr lang="zh-CN" altLang="en-US" sz="2400" dirty="0" smtClean="0">
                <a:solidFill>
                  <a:srgbClr val="000000"/>
                </a:solidFill>
                <a:latin typeface="黑体" panose="02010609060101010101" pitchFamily="49" charset="-122"/>
                <a:ea typeface="黑体" panose="02010609060101010101" pitchFamily="49" charset="-122"/>
              </a:rPr>
              <a:t>财务报告：预算单位、部门编制</a:t>
            </a:r>
            <a:endParaRPr lang="en-US" altLang="zh-CN" sz="2400" dirty="0" smtClean="0">
              <a:solidFill>
                <a:srgbClr val="000000"/>
              </a:solidFill>
              <a:latin typeface="黑体" panose="02010609060101010101" pitchFamily="49" charset="-122"/>
              <a:ea typeface="黑体" panose="02010609060101010101" pitchFamily="49" charset="-122"/>
            </a:endParaRPr>
          </a:p>
          <a:p>
            <a:r>
              <a:rPr lang="zh-CN" altLang="en-US" sz="2400" dirty="0" smtClean="0">
                <a:solidFill>
                  <a:srgbClr val="000000"/>
                </a:solidFill>
                <a:latin typeface="黑体" panose="02010609060101010101" pitchFamily="49" charset="-122"/>
                <a:ea typeface="黑体" panose="02010609060101010101" pitchFamily="49" charset="-122"/>
              </a:rPr>
              <a:t>    政府</a:t>
            </a:r>
            <a:r>
              <a:rPr lang="zh-CN" altLang="en-US" sz="2400" dirty="0" smtClean="0">
                <a:solidFill>
                  <a:srgbClr val="FF0000"/>
                </a:solidFill>
                <a:latin typeface="黑体" panose="02010609060101010101" pitchFamily="49" charset="-122"/>
                <a:ea typeface="黑体" panose="02010609060101010101" pitchFamily="49" charset="-122"/>
              </a:rPr>
              <a:t>综合</a:t>
            </a:r>
            <a:r>
              <a:rPr lang="zh-CN" altLang="en-US" sz="2400" dirty="0" smtClean="0">
                <a:solidFill>
                  <a:srgbClr val="000000"/>
                </a:solidFill>
                <a:latin typeface="黑体" panose="02010609060101010101" pitchFamily="49" charset="-122"/>
                <a:ea typeface="黑体" panose="02010609060101010101" pitchFamily="49" charset="-122"/>
              </a:rPr>
              <a:t>财务报告：财政部门编制</a:t>
            </a:r>
            <a:endParaRPr lang="en-US" altLang="zh-CN" sz="2400" dirty="0" smtClean="0">
              <a:solidFill>
                <a:srgbClr val="000000"/>
              </a:solidFill>
              <a:latin typeface="黑体" panose="02010609060101010101" pitchFamily="49" charset="-122"/>
              <a:ea typeface="黑体" panose="02010609060101010101" pitchFamily="49" charset="-122"/>
            </a:endParaRPr>
          </a:p>
          <a:p>
            <a:endParaRPr lang="en-US" altLang="zh-CN" sz="2400" dirty="0" smtClean="0">
              <a:solidFill>
                <a:srgbClr val="FF0000"/>
              </a:solidFill>
              <a:latin typeface="黑体" panose="02010609060101010101" pitchFamily="49" charset="-122"/>
              <a:ea typeface="黑体" panose="02010609060101010101" pitchFamily="49" charset="-122"/>
            </a:endParaRPr>
          </a:p>
          <a:p>
            <a:r>
              <a:rPr lang="zh-CN" altLang="en-US" sz="2400" dirty="0" smtClean="0">
                <a:solidFill>
                  <a:srgbClr val="FF0000"/>
                </a:solidFill>
                <a:latin typeface="黑体" panose="02010609060101010101" pitchFamily="49" charset="-122"/>
                <a:ea typeface="黑体" panose="02010609060101010101" pitchFamily="49" charset="-122"/>
              </a:rPr>
              <a:t>    改革任务</a:t>
            </a:r>
            <a:r>
              <a:rPr lang="zh-CN" altLang="en-US" sz="2400" dirty="0" smtClean="0">
                <a:solidFill>
                  <a:srgbClr val="000000"/>
                </a:solidFill>
                <a:latin typeface="黑体" panose="02010609060101010101" pitchFamily="49" charset="-122"/>
                <a:ea typeface="黑体" panose="02010609060101010101" pitchFamily="49" charset="-122"/>
              </a:rPr>
              <a:t>：政府</a:t>
            </a:r>
            <a:r>
              <a:rPr lang="zh-CN" altLang="en-US" sz="2400" dirty="0" smtClean="0">
                <a:solidFill>
                  <a:srgbClr val="FF0000"/>
                </a:solidFill>
                <a:latin typeface="黑体" panose="02010609060101010101" pitchFamily="49" charset="-122"/>
                <a:ea typeface="黑体" panose="02010609060101010101" pitchFamily="49" charset="-122"/>
              </a:rPr>
              <a:t>综合</a:t>
            </a:r>
            <a:r>
              <a:rPr lang="zh-CN" altLang="en-US" sz="2400" dirty="0" smtClean="0">
                <a:solidFill>
                  <a:srgbClr val="000000"/>
                </a:solidFill>
                <a:latin typeface="黑体" panose="02010609060101010101" pitchFamily="49" charset="-122"/>
                <a:ea typeface="黑体" panose="02010609060101010101" pitchFamily="49" charset="-122"/>
              </a:rPr>
              <a:t>财务报告制度改革</a:t>
            </a:r>
            <a:endParaRPr lang="en-US" altLang="zh-CN" sz="2400" dirty="0" smtClean="0">
              <a:solidFill>
                <a:srgbClr val="000000"/>
              </a:solidFill>
              <a:latin typeface="黑体" panose="02010609060101010101" pitchFamily="49" charset="-122"/>
              <a:ea typeface="黑体" panose="02010609060101010101" pitchFamily="49" charset="-122"/>
            </a:endParaRPr>
          </a:p>
          <a:p>
            <a:endParaRPr lang="zh-CN" altLang="en-US" sz="1350" dirty="0">
              <a:latin typeface="Arial" panose="020B0604020202020204" pitchFamily="34" charset="0"/>
              <a:ea typeface="+mn-ea"/>
            </a:endParaRPr>
          </a:p>
        </p:txBody>
      </p:sp>
      <p:sp>
        <p:nvSpPr>
          <p:cNvPr id="9"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3" name="组合 4"/>
          <p:cNvGrpSpPr/>
          <p:nvPr/>
        </p:nvGrpSpPr>
        <p:grpSpPr>
          <a:xfrm>
            <a:off x="1145741" y="1484564"/>
            <a:ext cx="9951153" cy="4619819"/>
            <a:chOff x="2664" y="697"/>
            <a:chExt cx="9859" cy="4324"/>
          </a:xfrm>
        </p:grpSpPr>
        <p:sp>
          <p:nvSpPr>
            <p:cNvPr id="4" name="矩形 3"/>
            <p:cNvSpPr/>
            <p:nvPr/>
          </p:nvSpPr>
          <p:spPr bwMode="auto">
            <a:xfrm>
              <a:off x="2664" y="1019"/>
              <a:ext cx="9859"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5" name="矩形 4"/>
            <p:cNvSpPr/>
            <p:nvPr/>
          </p:nvSpPr>
          <p:spPr bwMode="auto">
            <a:xfrm>
              <a:off x="2685" y="697"/>
              <a:ext cx="8422" cy="7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6" name="TextBox 5"/>
            <p:cNvSpPr txBox="1"/>
            <p:nvPr/>
          </p:nvSpPr>
          <p:spPr bwMode="auto">
            <a:xfrm>
              <a:off x="2681" y="797"/>
              <a:ext cx="6515" cy="432"/>
            </a:xfrm>
            <a:prstGeom prst="rect">
              <a:avLst/>
            </a:prstGeom>
            <a:noFill/>
          </p:spPr>
          <p:txBody>
            <a:bodyPr wrap="square">
              <a:spAutoFit/>
            </a:bodyPr>
            <a:lstStyle/>
            <a:p>
              <a:r>
                <a:rPr lang="en-US" altLang="zh-CN" sz="2400" dirty="0" smtClean="0">
                  <a:solidFill>
                    <a:schemeClr val="bg1"/>
                  </a:solidFill>
                  <a:latin typeface="黑体" panose="02010609060101010101" pitchFamily="49" charset="-122"/>
                  <a:ea typeface="黑体" panose="02010609060101010101" pitchFamily="49" charset="-122"/>
                </a:rPr>
                <a:t>1.2.1</a:t>
              </a:r>
              <a:r>
                <a:rPr lang="zh-CN" altLang="zh-CN" sz="2400" dirty="0" smtClean="0">
                  <a:solidFill>
                    <a:schemeClr val="bg1"/>
                  </a:solidFill>
                  <a:latin typeface="黑体" panose="02010609060101010101" pitchFamily="49" charset="-122"/>
                  <a:ea typeface="黑体" panose="02010609060101010101" pitchFamily="49" charset="-122"/>
                </a:rPr>
                <a:t>政府综合财务报告与决算报告</a:t>
              </a:r>
              <a:r>
                <a:rPr lang="zh-CN" altLang="en-US" sz="2400" dirty="0" smtClean="0">
                  <a:solidFill>
                    <a:schemeClr val="bg1"/>
                  </a:solidFill>
                  <a:latin typeface="黑体" panose="02010609060101010101" pitchFamily="49" charset="-122"/>
                  <a:ea typeface="黑体" panose="02010609060101010101" pitchFamily="49" charset="-122"/>
                </a:rPr>
                <a:t>的联系</a:t>
              </a:r>
              <a:endParaRPr lang="en-US" altLang="zh-CN" sz="24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664" y="1564"/>
              <a:ext cx="9859" cy="3457"/>
            </a:xfrm>
            <a:prstGeom prst="rect">
              <a:avLst/>
            </a:prstGeom>
          </p:spPr>
          <p:txBody>
            <a:bodyPr wrap="square">
              <a:spAutoFit/>
            </a:bodyPr>
            <a:lstStyle/>
            <a:p>
              <a:r>
                <a:rPr lang="en-US" altLang="zh-CN" sz="2800" dirty="0" smtClean="0">
                  <a:solidFill>
                    <a:srgbClr val="FF0000"/>
                  </a:solidFill>
                  <a:latin typeface="黑体" panose="02010609060101010101" pitchFamily="49" charset="-122"/>
                  <a:ea typeface="黑体" panose="02010609060101010101" pitchFamily="49" charset="-122"/>
                </a:rPr>
                <a:t>    </a:t>
              </a:r>
              <a:r>
                <a:rPr lang="zh-CN" altLang="zh-CN" sz="2800" dirty="0" smtClean="0">
                  <a:solidFill>
                    <a:srgbClr val="FF0000"/>
                  </a:solidFill>
                  <a:latin typeface="黑体" panose="02010609060101010101" pitchFamily="49" charset="-122"/>
                  <a:ea typeface="黑体" panose="02010609060101010101" pitchFamily="49" charset="-122"/>
                </a:rPr>
                <a:t>政府财务报告</a:t>
              </a:r>
              <a:r>
                <a:rPr lang="zh-CN" altLang="zh-CN"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财政总决算</a:t>
              </a:r>
              <a:r>
                <a:rPr lang="zh-CN" altLang="zh-CN" sz="2800" dirty="0" smtClean="0">
                  <a:solidFill>
                    <a:srgbClr val="000000"/>
                  </a:solidFill>
                  <a:latin typeface="黑体" panose="02010609060101010101" pitchFamily="49" charset="-122"/>
                  <a:ea typeface="黑体" panose="02010609060101010101" pitchFamily="49" charset="-122"/>
                </a:rPr>
                <a:t>和</a:t>
              </a:r>
              <a:r>
                <a:rPr lang="zh-CN" altLang="zh-CN" sz="2800" dirty="0" smtClean="0">
                  <a:solidFill>
                    <a:srgbClr val="FF0000"/>
                  </a:solidFill>
                  <a:latin typeface="黑体" panose="02010609060101010101" pitchFamily="49" charset="-122"/>
                  <a:ea typeface="黑体" panose="02010609060101010101" pitchFamily="49" charset="-122"/>
                </a:rPr>
                <a:t>部门决算</a:t>
              </a:r>
              <a:r>
                <a:rPr lang="zh-CN" altLang="zh-CN" sz="2800" dirty="0" smtClean="0">
                  <a:solidFill>
                    <a:srgbClr val="000000"/>
                  </a:solidFill>
                  <a:latin typeface="黑体" panose="02010609060101010101" pitchFamily="49" charset="-122"/>
                  <a:ea typeface="黑体" panose="02010609060101010101" pitchFamily="49" charset="-122"/>
                </a:rPr>
                <a:t>报告都是反映政府财政财务情况的报告，三者之间</a:t>
              </a:r>
              <a:r>
                <a:rPr lang="zh-CN" altLang="zh-CN" sz="2800" dirty="0" smtClean="0">
                  <a:solidFill>
                    <a:srgbClr val="FF0000"/>
                  </a:solidFill>
                  <a:latin typeface="黑体" panose="02010609060101010101" pitchFamily="49" charset="-122"/>
                  <a:ea typeface="黑体" panose="02010609060101010101" pitchFamily="49" charset="-122"/>
                </a:rPr>
                <a:t>互为补充、配合使用</a:t>
              </a:r>
              <a:r>
                <a:rPr lang="zh-CN" altLang="zh-CN" sz="2800" dirty="0" smtClean="0">
                  <a:solidFill>
                    <a:srgbClr val="000000"/>
                  </a:solidFill>
                  <a:latin typeface="黑体" panose="02010609060101010101" pitchFamily="49" charset="-122"/>
                  <a:ea typeface="黑体" panose="02010609060101010101" pitchFamily="49" charset="-122"/>
                </a:rPr>
                <a:t>，从</a:t>
              </a:r>
              <a:r>
                <a:rPr lang="zh-CN" altLang="zh-CN" sz="2800" dirty="0" smtClean="0">
                  <a:solidFill>
                    <a:srgbClr val="FF0000"/>
                  </a:solidFill>
                  <a:latin typeface="黑体" panose="02010609060101010101" pitchFamily="49" charset="-122"/>
                  <a:ea typeface="黑体" panose="02010609060101010101" pitchFamily="49" charset="-122"/>
                </a:rPr>
                <a:t>不同角度</a:t>
              </a:r>
              <a:r>
                <a:rPr lang="zh-CN" altLang="zh-CN" sz="2800" dirty="0" smtClean="0">
                  <a:solidFill>
                    <a:srgbClr val="000000"/>
                  </a:solidFill>
                  <a:latin typeface="黑体" panose="02010609060101010101" pitchFamily="49" charset="-122"/>
                  <a:ea typeface="黑体" panose="02010609060101010101" pitchFamily="49" charset="-122"/>
                </a:rPr>
                <a:t>满足政府、人大和社会监督管理预算执行、了解政府财务状况和政府运营情况、评估财政长期可持续性等多方面的需要。</a:t>
              </a:r>
              <a:endParaRPr lang="en-US" altLang="zh-CN" sz="2800" dirty="0" smtClean="0">
                <a:solidFill>
                  <a:srgbClr val="000000"/>
                </a:solidFill>
                <a:latin typeface="黑体" panose="02010609060101010101" pitchFamily="49" charset="-122"/>
                <a:ea typeface="黑体" panose="02010609060101010101" pitchFamily="49" charset="-122"/>
              </a:endParaRPr>
            </a:p>
            <a:p>
              <a:r>
                <a:rPr lang="en-US" altLang="zh-CN" sz="2800" dirty="0" smtClean="0">
                  <a:solidFill>
                    <a:srgbClr val="000000"/>
                  </a:solidFill>
                  <a:latin typeface="黑体" panose="02010609060101010101" pitchFamily="49" charset="-122"/>
                  <a:ea typeface="黑体" panose="02010609060101010101" pitchFamily="49" charset="-122"/>
                </a:rPr>
                <a:t>    </a:t>
              </a:r>
              <a:r>
                <a:rPr lang="zh-CN" altLang="zh-CN" sz="2800" dirty="0" smtClean="0">
                  <a:solidFill>
                    <a:srgbClr val="000000"/>
                  </a:solidFill>
                  <a:latin typeface="黑体" panose="02010609060101010101" pitchFamily="49" charset="-122"/>
                  <a:ea typeface="黑体" panose="02010609060101010101" pitchFamily="49" charset="-122"/>
                </a:rPr>
                <a:t>财政总决算、部门决算是试编政府综合财务报告的重要信息来源。</a:t>
              </a:r>
              <a:endParaRPr lang="zh-CN" altLang="zh-CN" sz="28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pPr>
              <a:endParaRPr lang="zh-CN" altLang="en-US" sz="2200" dirty="0" smtClean="0">
                <a:solidFill>
                  <a:schemeClr val="tx1"/>
                </a:solidFill>
                <a:latin typeface="黑体" panose="02010609060101010101" pitchFamily="49" charset="-122"/>
                <a:ea typeface="黑体" panose="02010609060101010101" pitchFamily="49" charset="-122"/>
              </a:endParaRPr>
            </a:p>
            <a:p>
              <a:pPr algn="just">
                <a:lnSpc>
                  <a:spcPct val="150000"/>
                </a:lnSpc>
              </a:pPr>
              <a:endParaRPr lang="zh-CN" altLang="en-US" sz="2200" dirty="0">
                <a:solidFill>
                  <a:schemeClr val="tx1"/>
                </a:solidFill>
                <a:latin typeface="黑体" panose="02010609060101010101" pitchFamily="49" charset="-122"/>
                <a:ea typeface="黑体" panose="02010609060101010101" pitchFamily="49" charset="-122"/>
                <a:sym typeface="+mn-ea"/>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3" name="组合 4"/>
          <p:cNvGrpSpPr/>
          <p:nvPr/>
        </p:nvGrpSpPr>
        <p:grpSpPr>
          <a:xfrm>
            <a:off x="452398" y="1484565"/>
            <a:ext cx="10644495" cy="5727764"/>
            <a:chOff x="2402" y="697"/>
            <a:chExt cx="10121" cy="5361"/>
          </a:xfrm>
        </p:grpSpPr>
        <p:sp>
          <p:nvSpPr>
            <p:cNvPr id="4" name="矩形 3"/>
            <p:cNvSpPr/>
            <p:nvPr/>
          </p:nvSpPr>
          <p:spPr bwMode="auto">
            <a:xfrm>
              <a:off x="2402" y="1019"/>
              <a:ext cx="10121" cy="4106"/>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5" name="矩形 4"/>
            <p:cNvSpPr/>
            <p:nvPr/>
          </p:nvSpPr>
          <p:spPr bwMode="auto">
            <a:xfrm>
              <a:off x="2402" y="697"/>
              <a:ext cx="8422" cy="7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6" name="TextBox 5"/>
            <p:cNvSpPr txBox="1"/>
            <p:nvPr/>
          </p:nvSpPr>
          <p:spPr bwMode="auto">
            <a:xfrm>
              <a:off x="2402" y="797"/>
              <a:ext cx="6515" cy="778"/>
            </a:xfrm>
            <a:prstGeom prst="rect">
              <a:avLst/>
            </a:prstGeom>
            <a:noFill/>
          </p:spPr>
          <p:txBody>
            <a:bodyPr wrap="square">
              <a:spAutoFit/>
            </a:bodyPr>
            <a:lstStyle/>
            <a:p>
              <a:r>
                <a:rPr lang="en-US" altLang="zh-CN" sz="2400" dirty="0" smtClean="0">
                  <a:solidFill>
                    <a:schemeClr val="bg1"/>
                  </a:solidFill>
                  <a:latin typeface="黑体" panose="02010609060101010101" pitchFamily="49" charset="-122"/>
                  <a:ea typeface="黑体" panose="02010609060101010101" pitchFamily="49" charset="-122"/>
                </a:rPr>
                <a:t>1.2.2</a:t>
              </a:r>
              <a:r>
                <a:rPr lang="zh-CN" altLang="zh-CN" sz="2400" dirty="0" smtClean="0">
                  <a:solidFill>
                    <a:schemeClr val="bg1"/>
                  </a:solidFill>
                  <a:latin typeface="黑体" panose="02010609060101010101" pitchFamily="49" charset="-122"/>
                  <a:ea typeface="黑体" panose="02010609060101010101" pitchFamily="49" charset="-122"/>
                </a:rPr>
                <a:t>政府综合财务报告与决算报告</a:t>
              </a:r>
              <a:r>
                <a:rPr lang="zh-CN" altLang="en-US" sz="2400" dirty="0" smtClean="0">
                  <a:solidFill>
                    <a:schemeClr val="bg1"/>
                  </a:solidFill>
                  <a:latin typeface="黑体" panose="02010609060101010101" pitchFamily="49" charset="-122"/>
                  <a:ea typeface="黑体" panose="02010609060101010101" pitchFamily="49" charset="-122"/>
                </a:rPr>
                <a:t>的区别</a:t>
              </a:r>
              <a:endParaRPr lang="en-US" altLang="zh-CN" sz="2400" dirty="0" smtClean="0">
                <a:solidFill>
                  <a:schemeClr val="bg1"/>
                </a:solidFill>
                <a:latin typeface="黑体" panose="02010609060101010101" pitchFamily="49" charset="-122"/>
                <a:ea typeface="黑体" panose="02010609060101010101" pitchFamily="49" charset="-122"/>
              </a:endParaRPr>
            </a:p>
            <a:p>
              <a:endParaRPr lang="en-US" altLang="zh-CN" sz="24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664" y="1564"/>
              <a:ext cx="9859" cy="4494"/>
            </a:xfrm>
            <a:prstGeom prst="rect">
              <a:avLst/>
            </a:prstGeom>
          </p:spPr>
          <p:txBody>
            <a:bodyPr wrap="square">
              <a:spAutoFit/>
            </a:bodyPr>
            <a:lstStyle/>
            <a:p>
              <a:pPr eaLnBrk="0" hangingPunct="0"/>
              <a:r>
                <a:rPr lang="zh-CN" altLang="zh-CN" sz="2400" dirty="0" smtClean="0">
                  <a:solidFill>
                    <a:srgbClr val="000000"/>
                  </a:solidFill>
                  <a:latin typeface="黑体" panose="02010609060101010101" pitchFamily="49" charset="-122"/>
                  <a:ea typeface="黑体" panose="02010609060101010101" pitchFamily="49" charset="-122"/>
                </a:rPr>
                <a:t>一是</a:t>
              </a:r>
              <a:r>
                <a:rPr lang="zh-CN" altLang="zh-CN" sz="2400" dirty="0" smtClean="0">
                  <a:solidFill>
                    <a:srgbClr val="FF0000"/>
                  </a:solidFill>
                  <a:latin typeface="黑体" panose="02010609060101010101" pitchFamily="49" charset="-122"/>
                  <a:ea typeface="黑体" panose="02010609060101010101" pitchFamily="49" charset="-122"/>
                </a:rPr>
                <a:t>编制基础不同</a:t>
              </a:r>
              <a:r>
                <a:rPr lang="zh-CN" altLang="en-US" sz="2400" dirty="0" smtClean="0">
                  <a:solidFill>
                    <a:srgbClr val="FF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政府综合财务报告以</a:t>
              </a:r>
              <a:r>
                <a:rPr lang="zh-CN" altLang="zh-CN" sz="2400" dirty="0" smtClean="0">
                  <a:solidFill>
                    <a:srgbClr val="FF0000"/>
                  </a:solidFill>
                  <a:latin typeface="黑体" panose="02010609060101010101" pitchFamily="49" charset="-122"/>
                  <a:ea typeface="黑体" panose="02010609060101010101" pitchFamily="49" charset="-122"/>
                </a:rPr>
                <a:t>权责发生制</a:t>
              </a:r>
              <a:r>
                <a:rPr lang="zh-CN" altLang="zh-CN" sz="2400" dirty="0" smtClean="0">
                  <a:solidFill>
                    <a:srgbClr val="000000"/>
                  </a:solidFill>
                  <a:latin typeface="黑体" panose="02010609060101010101" pitchFamily="49" charset="-122"/>
                  <a:ea typeface="黑体" panose="02010609060101010101" pitchFamily="49" charset="-122"/>
                </a:rPr>
                <a:t>为基础。决算报告主要以</a:t>
              </a:r>
              <a:r>
                <a:rPr lang="zh-CN" altLang="zh-CN" sz="2400" dirty="0" smtClean="0">
                  <a:solidFill>
                    <a:srgbClr val="FF0000"/>
                  </a:solidFill>
                  <a:latin typeface="黑体" panose="02010609060101010101" pitchFamily="49" charset="-122"/>
                  <a:ea typeface="黑体" panose="02010609060101010101" pitchFamily="49" charset="-122"/>
                </a:rPr>
                <a:t>收付实现制</a:t>
              </a:r>
              <a:r>
                <a:rPr lang="zh-CN" altLang="zh-CN" sz="2400" dirty="0" smtClean="0">
                  <a:solidFill>
                    <a:srgbClr val="000000"/>
                  </a:solidFill>
                  <a:latin typeface="黑体" panose="02010609060101010101" pitchFamily="49" charset="-122"/>
                  <a:ea typeface="黑体" panose="02010609060101010101" pitchFamily="49" charset="-122"/>
                </a:rPr>
                <a:t>为基础，即以资金的实际流入和流出作为确认相关会计要素的标准。</a:t>
              </a:r>
              <a:endParaRPr lang="zh-CN" altLang="zh-CN" sz="2400" dirty="0" smtClean="0">
                <a:solidFill>
                  <a:srgbClr val="000000"/>
                </a:solidFill>
                <a:latin typeface="黑体" panose="02010609060101010101" pitchFamily="49" charset="-122"/>
                <a:ea typeface="黑体" panose="02010609060101010101" pitchFamily="49" charset="-122"/>
              </a:endParaRPr>
            </a:p>
            <a:p>
              <a:pPr eaLnBrk="0" hangingPunct="0"/>
              <a:r>
                <a:rPr lang="zh-CN" altLang="zh-CN" sz="2400" dirty="0" smtClean="0">
                  <a:solidFill>
                    <a:srgbClr val="000000"/>
                  </a:solidFill>
                  <a:latin typeface="黑体" panose="02010609060101010101" pitchFamily="49" charset="-122"/>
                  <a:ea typeface="黑体" panose="02010609060101010101" pitchFamily="49" charset="-122"/>
                </a:rPr>
                <a:t>二是</a:t>
              </a:r>
              <a:r>
                <a:rPr lang="zh-CN" altLang="zh-CN" sz="2400" dirty="0" smtClean="0">
                  <a:solidFill>
                    <a:srgbClr val="FF0000"/>
                  </a:solidFill>
                  <a:latin typeface="黑体" panose="02010609060101010101" pitchFamily="49" charset="-122"/>
                  <a:ea typeface="黑体" panose="02010609060101010101" pitchFamily="49" charset="-122"/>
                </a:rPr>
                <a:t>编报范围不同</a:t>
              </a:r>
              <a:r>
                <a:rPr lang="zh-CN" altLang="en-US"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000000"/>
                  </a:solidFill>
                  <a:latin typeface="黑体" panose="02010609060101010101" pitchFamily="49" charset="-122"/>
                  <a:ea typeface="黑体" panose="02010609060101010101" pitchFamily="49" charset="-122"/>
                </a:rPr>
                <a:t>（</a:t>
              </a:r>
              <a:r>
                <a:rPr lang="en-US" altLang="zh-CN" sz="2400" dirty="0" smtClean="0">
                  <a:solidFill>
                    <a:srgbClr val="000000"/>
                  </a:solidFill>
                  <a:latin typeface="黑体" panose="02010609060101010101" pitchFamily="49" charset="-122"/>
                  <a:ea typeface="黑体" panose="02010609060101010101" pitchFamily="49" charset="-122"/>
                </a:rPr>
                <a:t>1</a:t>
              </a:r>
              <a:r>
                <a:rPr lang="zh-CN" altLang="en-US" sz="2400" dirty="0" smtClean="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政府综合财务报告将</a:t>
              </a:r>
              <a:r>
                <a:rPr lang="zh-CN" altLang="zh-CN" sz="2400" dirty="0" smtClean="0">
                  <a:solidFill>
                    <a:srgbClr val="FF0000"/>
                  </a:solidFill>
                  <a:latin typeface="黑体" panose="02010609060101010101" pitchFamily="49" charset="-122"/>
                  <a:ea typeface="黑体" panose="02010609060101010101" pitchFamily="49" charset="-122"/>
                </a:rPr>
                <a:t>一级政府</a:t>
              </a:r>
              <a:r>
                <a:rPr lang="zh-CN" altLang="zh-CN" sz="2400" dirty="0" smtClean="0">
                  <a:solidFill>
                    <a:srgbClr val="000000"/>
                  </a:solidFill>
                  <a:latin typeface="黑体" panose="02010609060101010101" pitchFamily="49" charset="-122"/>
                  <a:ea typeface="黑体" panose="02010609060101010101" pitchFamily="49" charset="-122"/>
                </a:rPr>
                <a:t>作为报告主体，反映政府整体层面的财务状况。</a:t>
              </a:r>
              <a:r>
                <a:rPr lang="zh-CN" altLang="en-US" sz="2400" dirty="0" smtClean="0">
                  <a:solidFill>
                    <a:srgbClr val="000000"/>
                  </a:solidFill>
                  <a:latin typeface="黑体" panose="02010609060101010101" pitchFamily="49" charset="-122"/>
                  <a:ea typeface="黑体" panose="02010609060101010101" pitchFamily="49" charset="-122"/>
                </a:rPr>
                <a:t>（</a:t>
              </a:r>
              <a:r>
                <a:rPr lang="en-US" altLang="zh-CN" sz="2400" dirty="0" smtClean="0">
                  <a:solidFill>
                    <a:srgbClr val="000000"/>
                  </a:solidFill>
                  <a:latin typeface="黑体" panose="02010609060101010101" pitchFamily="49" charset="-122"/>
                  <a:ea typeface="黑体" panose="02010609060101010101" pitchFamily="49" charset="-122"/>
                </a:rPr>
                <a:t>2</a:t>
              </a:r>
              <a:r>
                <a:rPr lang="zh-CN" altLang="en-US" sz="2400" dirty="0" smtClean="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财政总决算报告和部门决算报告分别将</a:t>
              </a:r>
              <a:r>
                <a:rPr lang="zh-CN" altLang="zh-CN" sz="2400" dirty="0" smtClean="0">
                  <a:solidFill>
                    <a:srgbClr val="FF0000"/>
                  </a:solidFill>
                  <a:latin typeface="黑体" panose="02010609060101010101" pitchFamily="49" charset="-122"/>
                  <a:ea typeface="黑体" panose="02010609060101010101" pitchFamily="49" charset="-122"/>
                </a:rPr>
                <a:t>财政</a:t>
              </a:r>
              <a:r>
                <a:rPr lang="zh-CN" altLang="en-US" sz="2400" dirty="0" smtClean="0">
                  <a:solidFill>
                    <a:srgbClr val="FF0000"/>
                  </a:solidFill>
                  <a:latin typeface="黑体" panose="02010609060101010101" pitchFamily="49" charset="-122"/>
                  <a:ea typeface="黑体" panose="02010609060101010101" pitchFamily="49" charset="-122"/>
                </a:rPr>
                <a:t>、</a:t>
              </a:r>
              <a:r>
                <a:rPr lang="zh-CN" altLang="zh-CN" sz="2400" dirty="0" smtClean="0">
                  <a:solidFill>
                    <a:srgbClr val="FF0000"/>
                  </a:solidFill>
                  <a:latin typeface="黑体" panose="02010609060101010101" pitchFamily="49" charset="-122"/>
                  <a:ea typeface="黑体" panose="02010609060101010101" pitchFamily="49" charset="-122"/>
                </a:rPr>
                <a:t>各个部门</a:t>
              </a:r>
              <a:r>
                <a:rPr lang="zh-CN" altLang="zh-CN" sz="2400" dirty="0" smtClean="0">
                  <a:solidFill>
                    <a:srgbClr val="000000"/>
                  </a:solidFill>
                  <a:latin typeface="黑体" panose="02010609060101010101" pitchFamily="49" charset="-122"/>
                  <a:ea typeface="黑体" panose="02010609060101010101" pitchFamily="49" charset="-122"/>
                </a:rPr>
                <a:t>作为报告主体。</a:t>
              </a:r>
              <a:endParaRPr lang="zh-CN" altLang="zh-CN" sz="2400" dirty="0" smtClean="0">
                <a:solidFill>
                  <a:srgbClr val="000000"/>
                </a:solidFill>
                <a:latin typeface="黑体" panose="02010609060101010101" pitchFamily="49" charset="-122"/>
                <a:ea typeface="黑体" panose="02010609060101010101" pitchFamily="49" charset="-122"/>
              </a:endParaRPr>
            </a:p>
            <a:p>
              <a:pPr eaLnBrk="0" hangingPunct="0"/>
              <a:r>
                <a:rPr lang="zh-CN" altLang="zh-CN" sz="2400" dirty="0" smtClean="0">
                  <a:solidFill>
                    <a:srgbClr val="000000"/>
                  </a:solidFill>
                  <a:latin typeface="黑体" panose="02010609060101010101" pitchFamily="49" charset="-122"/>
                  <a:ea typeface="黑体" panose="02010609060101010101" pitchFamily="49" charset="-122"/>
                </a:rPr>
                <a:t>三是</a:t>
              </a:r>
              <a:r>
                <a:rPr lang="zh-CN" altLang="zh-CN" sz="2400" dirty="0" smtClean="0">
                  <a:solidFill>
                    <a:srgbClr val="FF0000"/>
                  </a:solidFill>
                  <a:latin typeface="黑体" panose="02010609060101010101" pitchFamily="49" charset="-122"/>
                  <a:ea typeface="黑体" panose="02010609060101010101" pitchFamily="49" charset="-122"/>
                </a:rPr>
                <a:t>报告重点和用途不同</a:t>
              </a:r>
              <a:r>
                <a:rPr lang="zh-CN" altLang="en-US"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000000"/>
                  </a:solidFill>
                  <a:latin typeface="黑体" panose="02010609060101010101" pitchFamily="49" charset="-122"/>
                  <a:ea typeface="黑体" panose="02010609060101010101" pitchFamily="49" charset="-122"/>
                </a:rPr>
                <a:t>（</a:t>
              </a:r>
              <a:r>
                <a:rPr lang="en-US" altLang="zh-CN" sz="2400" dirty="0" smtClean="0">
                  <a:solidFill>
                    <a:srgbClr val="000000"/>
                  </a:solidFill>
                  <a:latin typeface="黑体" panose="02010609060101010101" pitchFamily="49" charset="-122"/>
                  <a:ea typeface="黑体" panose="02010609060101010101" pitchFamily="49" charset="-122"/>
                </a:rPr>
                <a:t>1</a:t>
              </a:r>
              <a:r>
                <a:rPr lang="zh-CN" altLang="en-US" sz="2400" dirty="0" smtClean="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政府综合财务报告主要反映</a:t>
              </a:r>
              <a:r>
                <a:rPr lang="zh-CN" altLang="zh-CN" sz="2400" dirty="0" smtClean="0">
                  <a:solidFill>
                    <a:srgbClr val="FF0000"/>
                  </a:solidFill>
                  <a:latin typeface="黑体" panose="02010609060101010101" pitchFamily="49" charset="-122"/>
                  <a:ea typeface="黑体" panose="02010609060101010101" pitchFamily="49" charset="-122"/>
                </a:rPr>
                <a:t>政府财务状况和运营情况</a:t>
              </a:r>
              <a:r>
                <a:rPr lang="zh-CN" altLang="zh-CN" sz="2400" dirty="0" smtClean="0">
                  <a:solidFill>
                    <a:srgbClr val="000000"/>
                  </a:solidFill>
                  <a:latin typeface="黑体" panose="02010609060101010101" pitchFamily="49" charset="-122"/>
                  <a:ea typeface="黑体" panose="02010609060101010101" pitchFamily="49" charset="-122"/>
                </a:rPr>
                <a:t>，通过对当前经济形势的分析，对未来财政收支缺口的预测，以及对财政可持续性的评估等，为中长期财政发展和宏观调控服务。</a:t>
              </a:r>
              <a:r>
                <a:rPr lang="zh-CN" altLang="en-US" sz="2400" dirty="0" smtClean="0">
                  <a:solidFill>
                    <a:srgbClr val="000000"/>
                  </a:solidFill>
                  <a:latin typeface="黑体" panose="02010609060101010101" pitchFamily="49" charset="-122"/>
                  <a:ea typeface="黑体" panose="02010609060101010101" pitchFamily="49" charset="-122"/>
                </a:rPr>
                <a:t> （</a:t>
              </a:r>
              <a:r>
                <a:rPr lang="en-US" altLang="zh-CN" sz="2400" dirty="0" smtClean="0">
                  <a:solidFill>
                    <a:srgbClr val="000000"/>
                  </a:solidFill>
                  <a:latin typeface="黑体" panose="02010609060101010101" pitchFamily="49" charset="-122"/>
                  <a:ea typeface="黑体" panose="02010609060101010101" pitchFamily="49" charset="-122"/>
                </a:rPr>
                <a:t>2</a:t>
              </a:r>
              <a:r>
                <a:rPr lang="zh-CN" altLang="en-US" sz="2400" dirty="0" smtClean="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决算报告主要反映</a:t>
              </a:r>
              <a:r>
                <a:rPr lang="zh-CN" altLang="zh-CN" sz="2400" dirty="0" smtClean="0">
                  <a:solidFill>
                    <a:srgbClr val="FF0000"/>
                  </a:solidFill>
                  <a:latin typeface="黑体" panose="02010609060101010101" pitchFamily="49" charset="-122"/>
                  <a:ea typeface="黑体" panose="02010609060101010101" pitchFamily="49" charset="-122"/>
                </a:rPr>
                <a:t>年度预算执行结果</a:t>
              </a:r>
              <a:r>
                <a:rPr lang="zh-CN" altLang="zh-CN" sz="2400" dirty="0" smtClean="0">
                  <a:solidFill>
                    <a:srgbClr val="000000"/>
                  </a:solidFill>
                  <a:latin typeface="黑体" panose="02010609060101010101" pitchFamily="49" charset="-122"/>
                  <a:ea typeface="黑体" panose="02010609060101010101" pitchFamily="49" charset="-122"/>
                </a:rPr>
                <a:t>，为加强和改进预算管理服务</a:t>
              </a:r>
              <a:r>
                <a:rPr lang="zh-CN" altLang="en-US" sz="2400" dirty="0" smtClean="0">
                  <a:solidFill>
                    <a:srgbClr val="000000"/>
                  </a:solidFill>
                  <a:latin typeface="黑体" panose="02010609060101010101" pitchFamily="49" charset="-122"/>
                  <a:ea typeface="黑体" panose="02010609060101010101" pitchFamily="49" charset="-122"/>
                </a:rPr>
                <a:t>。</a:t>
              </a:r>
              <a:endParaRPr lang="zh-CN" altLang="zh-CN" sz="2400" dirty="0" smtClean="0">
                <a:solidFill>
                  <a:srgbClr val="000000"/>
                </a:solidFill>
                <a:latin typeface="黑体" panose="02010609060101010101" pitchFamily="49" charset="-122"/>
                <a:ea typeface="黑体" panose="02010609060101010101" pitchFamily="49" charset="-122"/>
              </a:endParaRPr>
            </a:p>
            <a:p>
              <a:pPr marL="342900" indent="-342900" algn="just">
                <a:lnSpc>
                  <a:spcPct val="150000"/>
                </a:lnSpc>
              </a:pPr>
              <a:endParaRPr lang="zh-CN" altLang="en-US" sz="2200" dirty="0" smtClean="0">
                <a:solidFill>
                  <a:schemeClr val="tx1"/>
                </a:solidFill>
                <a:latin typeface="黑体" panose="02010609060101010101" pitchFamily="49" charset="-122"/>
                <a:ea typeface="黑体" panose="02010609060101010101" pitchFamily="49" charset="-122"/>
              </a:endParaRPr>
            </a:p>
            <a:p>
              <a:pPr algn="just">
                <a:lnSpc>
                  <a:spcPct val="150000"/>
                </a:lnSpc>
              </a:pPr>
              <a:endParaRPr lang="zh-CN" altLang="en-US" sz="2200" dirty="0">
                <a:solidFill>
                  <a:schemeClr val="tx1"/>
                </a:solidFill>
                <a:latin typeface="黑体" panose="02010609060101010101" pitchFamily="49" charset="-122"/>
                <a:ea typeface="黑体" panose="02010609060101010101" pitchFamily="49" charset="-122"/>
                <a:sym typeface="+mn-ea"/>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145741" y="1379858"/>
            <a:ext cx="9879489" cy="4678581"/>
            <a:chOff x="2664" y="599"/>
            <a:chExt cx="9788" cy="4379"/>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85" y="599"/>
              <a:ext cx="4136"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681" y="797"/>
              <a:ext cx="4179" cy="490"/>
            </a:xfrm>
            <a:prstGeom prst="rect">
              <a:avLst/>
            </a:prstGeom>
            <a:noFill/>
          </p:spPr>
          <p:txBody>
            <a:bodyPr wrap="square">
              <a:spAutoFit/>
            </a:bodyPr>
            <a:lstStyle/>
            <a:p>
              <a:pPr algn="ctr">
                <a:spcBef>
                  <a:spcPts val="0"/>
                </a:spcBef>
                <a:spcAft>
                  <a:spcPts val="0"/>
                </a:spcAft>
                <a:defRPr/>
              </a:pPr>
              <a:r>
                <a:rPr lang="zh-CN" altLang="en-US" sz="2800" dirty="0" smtClean="0">
                  <a:solidFill>
                    <a:schemeClr val="bg1"/>
                  </a:solidFill>
                  <a:ea typeface="宋体" panose="02010600030101010101" pitchFamily="2" charset="-122"/>
                </a:rPr>
                <a:t>权责发生制政府财务报告</a:t>
              </a:r>
              <a:endParaRPr lang="zh-CN" altLang="en-US" sz="25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414"/>
            </a:xfrm>
            <a:prstGeom prst="rect">
              <a:avLst/>
            </a:prstGeom>
          </p:spPr>
          <p:txBody>
            <a:bodyPr wrap="square">
              <a:spAutoFit/>
            </a:bodyPr>
            <a:lstStyle/>
            <a:p>
              <a:pPr marL="342900"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政府财务报告到底是什么？</a:t>
              </a:r>
              <a:endParaRPr lang="zh-CN" altLang="en-US" sz="2200" dirty="0" smtClean="0">
                <a:latin typeface="黑体" panose="02010609060101010101" pitchFamily="49" charset="-122"/>
                <a:ea typeface="黑体" panose="02010609060101010101" pitchFamily="49" charset="-122"/>
                <a:sym typeface="+mn-ea"/>
              </a:endParaRPr>
            </a:p>
            <a:p>
              <a:pPr marL="342900"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我们不是有决算吗？为什么还要进行政府财务报告的编制？</a:t>
              </a:r>
              <a:endParaRPr lang="zh-CN" altLang="en-US" sz="2200" dirty="0" smtClean="0">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编制政府财务报告财政、部门、单位需要怎么做？</a:t>
              </a:r>
              <a:endParaRPr lang="en-US" altLang="zh-CN" sz="2200" dirty="0" smtClean="0">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我市</a:t>
              </a:r>
              <a:r>
                <a:rPr lang="en-US" altLang="zh-CN" sz="2200" dirty="0" smtClean="0">
                  <a:latin typeface="黑体" panose="02010609060101010101" pitchFamily="49" charset="-122"/>
                  <a:ea typeface="黑体" panose="02010609060101010101" pitchFamily="49" charset="-122"/>
                </a:rPr>
                <a:t>2017</a:t>
              </a:r>
              <a:r>
                <a:rPr lang="zh-CN" altLang="en-US" sz="2200" dirty="0" smtClean="0">
                  <a:latin typeface="黑体" panose="02010609060101010101" pitchFamily="49" charset="-122"/>
                  <a:ea typeface="黑体" panose="02010609060101010101" pitchFamily="49" charset="-122"/>
                </a:rPr>
                <a:t>年度政府财务报告编制试点工作的实施计划是什么？</a:t>
              </a:r>
              <a:endParaRPr lang="en-US" altLang="zh-CN" sz="2200" dirty="0" smtClean="0">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新的财报系统怎么操作呢？</a:t>
              </a:r>
              <a:endParaRPr lang="zh-CN" altLang="en-US" sz="2200" dirty="0" smtClean="0">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charset="0"/>
                <a:buChar char=""/>
              </a:pPr>
              <a:endParaRPr lang="zh-CN" altLang="en-US" sz="2200" dirty="0" smtClean="0">
                <a:solidFill>
                  <a:schemeClr val="tx1"/>
                </a:solidFill>
                <a:latin typeface="黑体" panose="02010609060101010101" pitchFamily="49" charset="-122"/>
                <a:ea typeface="黑体" panose="02010609060101010101" pitchFamily="49" charset="-122"/>
              </a:endParaRPr>
            </a:p>
            <a:p>
              <a:pPr algn="just">
                <a:lnSpc>
                  <a:spcPct val="150000"/>
                </a:lnSpc>
              </a:pPr>
              <a:endParaRPr lang="zh-CN" altLang="en-US" sz="2200" dirty="0">
                <a:solidFill>
                  <a:schemeClr val="tx1"/>
                </a:solidFill>
                <a:latin typeface="黑体" panose="02010609060101010101" pitchFamily="49" charset="-122"/>
                <a:ea typeface="黑体" panose="02010609060101010101" pitchFamily="49" charset="-122"/>
                <a:sym typeface="+mn-ea"/>
              </a:endParaRPr>
            </a:p>
          </p:txBody>
        </p:sp>
      </p:gr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3" name="组合 4"/>
          <p:cNvGrpSpPr/>
          <p:nvPr/>
        </p:nvGrpSpPr>
        <p:grpSpPr>
          <a:xfrm>
            <a:off x="452398" y="1484563"/>
            <a:ext cx="10644495" cy="4973464"/>
            <a:chOff x="2402" y="697"/>
            <a:chExt cx="10121" cy="4655"/>
          </a:xfrm>
        </p:grpSpPr>
        <p:sp>
          <p:nvSpPr>
            <p:cNvPr id="4" name="矩形 3"/>
            <p:cNvSpPr/>
            <p:nvPr/>
          </p:nvSpPr>
          <p:spPr bwMode="auto">
            <a:xfrm>
              <a:off x="2402" y="1019"/>
              <a:ext cx="10121" cy="4106"/>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5" name="矩形 4"/>
            <p:cNvSpPr/>
            <p:nvPr/>
          </p:nvSpPr>
          <p:spPr bwMode="auto">
            <a:xfrm>
              <a:off x="2402" y="697"/>
              <a:ext cx="8422" cy="721"/>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6" name="TextBox 5"/>
            <p:cNvSpPr txBox="1"/>
            <p:nvPr/>
          </p:nvSpPr>
          <p:spPr bwMode="auto">
            <a:xfrm>
              <a:off x="2408" y="797"/>
              <a:ext cx="6515" cy="778"/>
            </a:xfrm>
            <a:prstGeom prst="rect">
              <a:avLst/>
            </a:prstGeom>
            <a:noFill/>
          </p:spPr>
          <p:txBody>
            <a:bodyPr wrap="square">
              <a:spAutoFit/>
            </a:bodyPr>
            <a:lstStyle/>
            <a:p>
              <a:r>
                <a:rPr lang="en-US" altLang="zh-CN" sz="2400" dirty="0" smtClean="0">
                  <a:solidFill>
                    <a:schemeClr val="bg1"/>
                  </a:solidFill>
                  <a:latin typeface="黑体" panose="02010609060101010101" pitchFamily="49" charset="-122"/>
                  <a:ea typeface="黑体" panose="02010609060101010101" pitchFamily="49" charset="-122"/>
                </a:rPr>
                <a:t>1.2.3</a:t>
              </a:r>
              <a:r>
                <a:rPr lang="zh-CN" altLang="en-US" sz="2400" dirty="0" smtClean="0">
                  <a:solidFill>
                    <a:schemeClr val="bg1"/>
                  </a:solidFill>
                  <a:latin typeface="黑体" panose="02010609060101010101" pitchFamily="49" charset="-122"/>
                  <a:ea typeface="黑体" panose="02010609060101010101" pitchFamily="49" charset="-122"/>
                </a:rPr>
                <a:t>收付实现制与权责发生制</a:t>
              </a:r>
              <a:endParaRPr lang="en-US" altLang="zh-CN" sz="2400" dirty="0" smtClean="0">
                <a:solidFill>
                  <a:schemeClr val="bg1"/>
                </a:solidFill>
                <a:latin typeface="黑体" panose="02010609060101010101" pitchFamily="49" charset="-122"/>
                <a:ea typeface="黑体" panose="02010609060101010101" pitchFamily="49" charset="-122"/>
              </a:endParaRPr>
            </a:p>
            <a:p>
              <a:endParaRPr lang="en-US" altLang="zh-CN" sz="24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664" y="1564"/>
              <a:ext cx="9859" cy="3788"/>
            </a:xfrm>
            <a:prstGeom prst="rect">
              <a:avLst/>
            </a:prstGeom>
          </p:spPr>
          <p:txBody>
            <a:bodyPr wrap="square">
              <a:spAutoFit/>
            </a:bodyPr>
            <a:lstStyle/>
            <a:p>
              <a:pPr eaLnBrk="0" hangingPunct="0"/>
              <a:r>
                <a:rPr lang="zh-CN" altLang="en-US" sz="2800" dirty="0" smtClean="0">
                  <a:solidFill>
                    <a:srgbClr val="FF0000"/>
                  </a:solidFill>
                  <a:latin typeface="黑体" panose="02010609060101010101" pitchFamily="49" charset="-122"/>
                  <a:ea typeface="黑体" panose="02010609060101010101" pitchFamily="49" charset="-122"/>
                </a:rPr>
                <a:t>（</a:t>
              </a: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会计基础</a:t>
              </a:r>
              <a:endParaRPr lang="zh-CN" altLang="zh-CN" sz="2800" dirty="0" smtClean="0">
                <a:solidFill>
                  <a:srgbClr val="FF0000"/>
                </a:solidFill>
                <a:latin typeface="黑体" panose="02010609060101010101" pitchFamily="49" charset="-122"/>
                <a:ea typeface="黑体" panose="02010609060101010101" pitchFamily="49" charset="-122"/>
              </a:endParaRPr>
            </a:p>
            <a:p>
              <a:pPr eaLnBrk="0" hangingPunct="0"/>
              <a:r>
                <a:rPr lang="en-US" altLang="zh-CN" sz="2800" dirty="0" smtClean="0">
                  <a:solidFill>
                    <a:srgbClr val="000000"/>
                  </a:solidFill>
                  <a:latin typeface="黑体" panose="02010609060101010101" pitchFamily="49" charset="-122"/>
                  <a:ea typeface="黑体" panose="02010609060101010101" pitchFamily="49" charset="-122"/>
                </a:rPr>
                <a:t>    </a:t>
              </a:r>
              <a:r>
                <a:rPr lang="zh-CN" altLang="zh-CN" sz="2800" dirty="0" smtClean="0">
                  <a:solidFill>
                    <a:srgbClr val="000000"/>
                  </a:solidFill>
                  <a:latin typeface="黑体" panose="02010609060101010101" pitchFamily="49" charset="-122"/>
                  <a:ea typeface="黑体" panose="02010609060101010101" pitchFamily="49" charset="-122"/>
                </a:rPr>
                <a:t>会计基础也称记账基础、确认基础、会计基准，是指会计事项的记账基准，是对收入、支出或费用加以确认或记录的</a:t>
              </a:r>
              <a:r>
                <a:rPr lang="zh-CN" altLang="zh-CN" sz="2800" dirty="0" smtClean="0">
                  <a:solidFill>
                    <a:srgbClr val="FF0000"/>
                  </a:solidFill>
                  <a:latin typeface="黑体" panose="02010609060101010101" pitchFamily="49" charset="-122"/>
                  <a:ea typeface="黑体" panose="02010609060101010101" pitchFamily="49" charset="-122"/>
                </a:rPr>
                <a:t>时间标准</a:t>
              </a:r>
              <a:r>
                <a:rPr lang="zh-CN" altLang="zh-CN" sz="2800" dirty="0" smtClean="0">
                  <a:solidFill>
                    <a:srgbClr val="000000"/>
                  </a:solidFill>
                  <a:latin typeface="黑体" panose="02010609060101010101" pitchFamily="49" charset="-122"/>
                  <a:ea typeface="黑体" panose="02010609060101010101" pitchFamily="49" charset="-122"/>
                </a:rPr>
                <a:t>。</a:t>
              </a:r>
              <a:endParaRPr lang="en-US" altLang="zh-CN" sz="2800" dirty="0" smtClean="0">
                <a:solidFill>
                  <a:srgbClr val="000000"/>
                </a:solidFill>
                <a:latin typeface="黑体" panose="02010609060101010101" pitchFamily="49" charset="-122"/>
                <a:ea typeface="黑体" panose="02010609060101010101" pitchFamily="49" charset="-122"/>
              </a:endParaRPr>
            </a:p>
            <a:p>
              <a:pPr eaLnBrk="0" hangingPunct="0"/>
              <a:r>
                <a:rPr lang="en-US" altLang="zh-CN" sz="2800" dirty="0" smtClean="0">
                  <a:solidFill>
                    <a:srgbClr val="000000"/>
                  </a:solidFill>
                  <a:latin typeface="黑体" panose="02010609060101010101" pitchFamily="49" charset="-122"/>
                  <a:ea typeface="黑体" panose="02010609060101010101" pitchFamily="49" charset="-122"/>
                </a:rPr>
                <a:t>    </a:t>
              </a:r>
              <a:r>
                <a:rPr lang="zh-CN" altLang="zh-CN" sz="2800" dirty="0" smtClean="0">
                  <a:solidFill>
                    <a:srgbClr val="000000"/>
                  </a:solidFill>
                  <a:latin typeface="黑体" panose="02010609060101010101" pitchFamily="49" charset="-122"/>
                  <a:ea typeface="黑体" panose="02010609060101010101" pitchFamily="49" charset="-122"/>
                </a:rPr>
                <a:t>会计事项在何种情况下应该记账，何种情况下不应该记账，收入和费用应该属于本期还是下期，都由会计基础决定。</a:t>
              </a:r>
              <a:endParaRPr lang="en-US" altLang="zh-CN" sz="2800" dirty="0" smtClean="0">
                <a:solidFill>
                  <a:srgbClr val="000000"/>
                </a:solidFill>
                <a:latin typeface="黑体" panose="02010609060101010101" pitchFamily="49" charset="-122"/>
                <a:ea typeface="黑体" panose="02010609060101010101" pitchFamily="49" charset="-122"/>
              </a:endParaRPr>
            </a:p>
            <a:p>
              <a:pPr eaLnBrk="0" hangingPunct="0"/>
              <a:r>
                <a:rPr lang="en-US" altLang="zh-CN" sz="2800" dirty="0" smtClean="0">
                  <a:solidFill>
                    <a:srgbClr val="000000"/>
                  </a:solidFill>
                  <a:latin typeface="黑体" panose="02010609060101010101" pitchFamily="49" charset="-122"/>
                  <a:ea typeface="黑体" panose="02010609060101010101" pitchFamily="49" charset="-122"/>
                </a:rPr>
                <a:t>    </a:t>
              </a:r>
              <a:r>
                <a:rPr lang="zh-CN" altLang="zh-CN" sz="2800" dirty="0" smtClean="0">
                  <a:solidFill>
                    <a:srgbClr val="000000"/>
                  </a:solidFill>
                  <a:latin typeface="黑体" panose="02010609060101010101" pitchFamily="49" charset="-122"/>
                  <a:ea typeface="黑体" panose="02010609060101010101" pitchFamily="49" charset="-122"/>
                </a:rPr>
                <a:t>会计基础一般包括</a:t>
              </a:r>
              <a:r>
                <a:rPr lang="zh-CN" altLang="zh-CN" sz="2800" dirty="0" smtClean="0">
                  <a:solidFill>
                    <a:srgbClr val="FF0000"/>
                  </a:solidFill>
                  <a:latin typeface="黑体" panose="02010609060101010101" pitchFamily="49" charset="-122"/>
                  <a:ea typeface="黑体" panose="02010609060101010101" pitchFamily="49" charset="-122"/>
                </a:rPr>
                <a:t>权责发生制</a:t>
              </a:r>
              <a:r>
                <a:rPr lang="en-US" altLang="zh-CN"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000000"/>
                  </a:solidFill>
                  <a:latin typeface="黑体" panose="02010609060101010101" pitchFamily="49" charset="-122"/>
                  <a:ea typeface="黑体" panose="02010609060101010101" pitchFamily="49" charset="-122"/>
                </a:rPr>
                <a:t>即应计制</a:t>
              </a:r>
              <a:r>
                <a:rPr lang="en-US" altLang="zh-CN"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000000"/>
                  </a:solidFill>
                  <a:latin typeface="黑体" panose="02010609060101010101" pitchFamily="49" charset="-122"/>
                  <a:ea typeface="黑体" panose="02010609060101010101" pitchFamily="49" charset="-122"/>
                </a:rPr>
                <a:t>和</a:t>
              </a:r>
              <a:r>
                <a:rPr lang="zh-CN" altLang="zh-CN" sz="2800" dirty="0" smtClean="0">
                  <a:solidFill>
                    <a:srgbClr val="FF0000"/>
                  </a:solidFill>
                  <a:latin typeface="黑体" panose="02010609060101010101" pitchFamily="49" charset="-122"/>
                  <a:ea typeface="黑体" panose="02010609060101010101" pitchFamily="49" charset="-122"/>
                </a:rPr>
                <a:t>收付实现制</a:t>
              </a:r>
              <a:r>
                <a:rPr lang="en-US" altLang="zh-CN" sz="2800" dirty="0" smtClean="0">
                  <a:solidFill>
                    <a:srgbClr val="FF0000"/>
                  </a:solidFill>
                  <a:latin typeface="黑体" panose="02010609060101010101" pitchFamily="49" charset="-122"/>
                  <a:ea typeface="黑体" panose="02010609060101010101" pitchFamily="49" charset="-122"/>
                </a:rPr>
                <a:t> </a:t>
              </a:r>
              <a:r>
                <a:rPr lang="en-US" altLang="zh-CN"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000000"/>
                  </a:solidFill>
                  <a:latin typeface="黑体" panose="02010609060101010101" pitchFamily="49" charset="-122"/>
                  <a:ea typeface="黑体" panose="02010609060101010101" pitchFamily="49" charset="-122"/>
                </a:rPr>
                <a:t>即现金制</a:t>
              </a:r>
              <a:r>
                <a:rPr lang="en-US" altLang="zh-CN"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000000"/>
                  </a:solidFill>
                  <a:latin typeface="黑体" panose="02010609060101010101" pitchFamily="49" charset="-122"/>
                  <a:ea typeface="黑体" panose="02010609060101010101" pitchFamily="49" charset="-122"/>
                </a:rPr>
                <a:t>两种。</a:t>
              </a:r>
              <a:endParaRPr lang="zh-CN" altLang="en-US" sz="2800" dirty="0" smtClean="0">
                <a:solidFill>
                  <a:schemeClr val="tx1"/>
                </a:solidFill>
                <a:latin typeface="黑体" panose="02010609060101010101" pitchFamily="49" charset="-122"/>
                <a:ea typeface="黑体" panose="02010609060101010101" pitchFamily="49" charset="-122"/>
              </a:endParaRPr>
            </a:p>
            <a:p>
              <a:pPr algn="just">
                <a:lnSpc>
                  <a:spcPct val="150000"/>
                </a:lnSpc>
              </a:pPr>
              <a:endParaRPr lang="zh-CN" altLang="en-US" sz="2200" dirty="0">
                <a:solidFill>
                  <a:schemeClr val="tx1"/>
                </a:solidFill>
                <a:latin typeface="黑体" panose="02010609060101010101" pitchFamily="49" charset="-122"/>
                <a:ea typeface="黑体" panose="02010609060101010101" pitchFamily="49" charset="-122"/>
                <a:sym typeface="+mn-ea"/>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3" name="组合 4"/>
          <p:cNvGrpSpPr/>
          <p:nvPr/>
        </p:nvGrpSpPr>
        <p:grpSpPr>
          <a:xfrm>
            <a:off x="499834" y="1340859"/>
            <a:ext cx="11025455" cy="4937700"/>
            <a:chOff x="2402" y="692"/>
            <a:chExt cx="10121" cy="4452"/>
          </a:xfrm>
        </p:grpSpPr>
        <p:sp>
          <p:nvSpPr>
            <p:cNvPr id="4" name="矩形 3"/>
            <p:cNvSpPr/>
            <p:nvPr/>
          </p:nvSpPr>
          <p:spPr bwMode="auto">
            <a:xfrm>
              <a:off x="2402" y="1019"/>
              <a:ext cx="10121" cy="4106"/>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5" name="矩形 4"/>
            <p:cNvSpPr/>
            <p:nvPr/>
          </p:nvSpPr>
          <p:spPr bwMode="auto">
            <a:xfrm>
              <a:off x="2422" y="692"/>
              <a:ext cx="8422" cy="72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6" name="TextBox 5"/>
            <p:cNvSpPr txBox="1"/>
            <p:nvPr/>
          </p:nvSpPr>
          <p:spPr bwMode="auto">
            <a:xfrm>
              <a:off x="2490" y="797"/>
              <a:ext cx="6515" cy="778"/>
            </a:xfrm>
            <a:prstGeom prst="rect">
              <a:avLst/>
            </a:prstGeom>
            <a:noFill/>
          </p:spPr>
          <p:txBody>
            <a:bodyPr wrap="square">
              <a:spAutoFit/>
            </a:bodyPr>
            <a:lstStyle/>
            <a:p>
              <a:r>
                <a:rPr lang="en-US" altLang="zh-CN" sz="2400" dirty="0" smtClean="0">
                  <a:solidFill>
                    <a:schemeClr val="bg1"/>
                  </a:solidFill>
                  <a:latin typeface="黑体" panose="02010609060101010101" pitchFamily="49" charset="-122"/>
                  <a:ea typeface="黑体" panose="02010609060101010101" pitchFamily="49" charset="-122"/>
                </a:rPr>
                <a:t>1.2.3</a:t>
              </a:r>
              <a:r>
                <a:rPr lang="zh-CN" altLang="en-US" sz="2400" dirty="0" smtClean="0">
                  <a:solidFill>
                    <a:schemeClr val="bg1"/>
                  </a:solidFill>
                  <a:latin typeface="黑体" panose="02010609060101010101" pitchFamily="49" charset="-122"/>
                  <a:ea typeface="黑体" panose="02010609060101010101" pitchFamily="49" charset="-122"/>
                </a:rPr>
                <a:t>收付实现制与权责发生制</a:t>
              </a:r>
              <a:endParaRPr lang="en-US" altLang="zh-CN" sz="2400" dirty="0" smtClean="0">
                <a:solidFill>
                  <a:schemeClr val="bg1"/>
                </a:solidFill>
                <a:latin typeface="黑体" panose="02010609060101010101" pitchFamily="49" charset="-122"/>
                <a:ea typeface="黑体" panose="02010609060101010101" pitchFamily="49" charset="-122"/>
              </a:endParaRPr>
            </a:p>
            <a:p>
              <a:endParaRPr lang="en-US" altLang="zh-CN" sz="24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664" y="1564"/>
              <a:ext cx="9859" cy="3580"/>
            </a:xfrm>
            <a:prstGeom prst="rect">
              <a:avLst/>
            </a:prstGeom>
          </p:spPr>
          <p:txBody>
            <a:bodyPr wrap="square">
              <a:spAutoFit/>
            </a:bodyPr>
            <a:lstStyle/>
            <a:p>
              <a:pPr eaLnBrk="0" hangingPunct="0"/>
              <a:r>
                <a:rPr lang="en-US" altLang="zh-CN" sz="2800" dirty="0" smtClean="0">
                  <a:solidFill>
                    <a:srgbClr val="FF0000"/>
                  </a:solidFill>
                  <a:latin typeface="黑体" panose="02010609060101010101" pitchFamily="49" charset="-122"/>
                  <a:ea typeface="黑体" panose="02010609060101010101" pitchFamily="49" charset="-122"/>
                </a:rPr>
                <a:t>    </a:t>
              </a:r>
              <a:r>
                <a:rPr lang="zh-CN" altLang="zh-CN" sz="2800" dirty="0" smtClean="0">
                  <a:solidFill>
                    <a:srgbClr val="FF0000"/>
                  </a:solidFill>
                  <a:latin typeface="黑体" panose="02010609060101010101" pitchFamily="49" charset="-122"/>
                  <a:ea typeface="黑体" panose="02010609060101010101" pitchFamily="49" charset="-122"/>
                </a:rPr>
                <a:t>收付实现制</a:t>
              </a:r>
              <a:r>
                <a:rPr lang="zh-CN" altLang="en-US" sz="2800" dirty="0" smtClean="0">
                  <a:solidFill>
                    <a:srgbClr val="FF0000"/>
                  </a:solidFill>
                  <a:latin typeface="黑体" panose="02010609060101010101" pitchFamily="49" charset="-122"/>
                  <a:ea typeface="黑体" panose="02010609060101010101" pitchFamily="49" charset="-122"/>
                </a:rPr>
                <a:t>：</a:t>
              </a:r>
              <a:r>
                <a:rPr lang="zh-CN" altLang="en-US" sz="2800" dirty="0" smtClean="0">
                  <a:solidFill>
                    <a:srgbClr val="000000"/>
                  </a:solidFill>
                  <a:latin typeface="黑体" panose="02010609060101010101" pitchFamily="49" charset="-122"/>
                  <a:ea typeface="黑体" panose="02010609060101010101" pitchFamily="49" charset="-122"/>
                </a:rPr>
                <a:t>以</a:t>
              </a:r>
              <a:r>
                <a:rPr lang="zh-CN" altLang="en-US" sz="2800" dirty="0" smtClean="0">
                  <a:solidFill>
                    <a:srgbClr val="FF0000"/>
                  </a:solidFill>
                  <a:latin typeface="黑体" panose="02010609060101010101" pitchFamily="49" charset="-122"/>
                  <a:ea typeface="黑体" panose="02010609060101010101" pitchFamily="49" charset="-122"/>
                </a:rPr>
                <a:t>现金的实际收付</a:t>
              </a:r>
              <a:r>
                <a:rPr lang="zh-CN" altLang="en-US" sz="2800" dirty="0" smtClean="0">
                  <a:solidFill>
                    <a:srgbClr val="000000"/>
                  </a:solidFill>
                  <a:latin typeface="黑体" panose="02010609060101010101" pitchFamily="49" charset="-122"/>
                  <a:ea typeface="黑体" panose="02010609060101010101" pitchFamily="49" charset="-122"/>
                </a:rPr>
                <a:t>为标志来确定本期收入和支出的会计核算基础。凡在当期实际收到的现金收入和支出，均应作为当期的收入和支出；凡是不属于当期的现金收入和支出，均不应当作为当期的收入和支出。</a:t>
              </a:r>
              <a:endParaRPr lang="en-US" altLang="zh-CN" sz="2800" dirty="0" smtClean="0">
                <a:solidFill>
                  <a:srgbClr val="000000"/>
                </a:solidFill>
                <a:latin typeface="黑体" panose="02010609060101010101" pitchFamily="49" charset="-122"/>
                <a:ea typeface="黑体" panose="02010609060101010101" pitchFamily="49" charset="-122"/>
              </a:endParaRPr>
            </a:p>
            <a:p>
              <a:pPr eaLnBrk="0" hangingPunct="0"/>
              <a:r>
                <a:rPr lang="en-US" altLang="zh-CN" sz="2800" dirty="0" smtClean="0">
                  <a:solidFill>
                    <a:srgbClr val="FF0000"/>
                  </a:solidFill>
                  <a:latin typeface="黑体" panose="02010609060101010101" pitchFamily="49" charset="-122"/>
                  <a:ea typeface="黑体" panose="02010609060101010101" pitchFamily="49" charset="-122"/>
                </a:rPr>
                <a:t>    </a:t>
              </a:r>
              <a:r>
                <a:rPr lang="zh-CN" altLang="zh-CN" sz="2800" dirty="0" smtClean="0">
                  <a:solidFill>
                    <a:srgbClr val="FF0000"/>
                  </a:solidFill>
                  <a:latin typeface="黑体" panose="02010609060101010101" pitchFamily="49" charset="-122"/>
                  <a:ea typeface="黑体" panose="02010609060101010101" pitchFamily="49" charset="-122"/>
                </a:rPr>
                <a:t>权责发生制</a:t>
              </a:r>
              <a:r>
                <a:rPr lang="zh-CN" altLang="en-US" sz="2800" dirty="0" smtClean="0">
                  <a:solidFill>
                    <a:srgbClr val="FF0000"/>
                  </a:solidFill>
                  <a:latin typeface="黑体" panose="02010609060101010101" pitchFamily="49" charset="-122"/>
                  <a:ea typeface="黑体" panose="02010609060101010101" pitchFamily="49" charset="-122"/>
                </a:rPr>
                <a:t>：</a:t>
              </a:r>
              <a:r>
                <a:rPr lang="zh-CN" altLang="en-US" sz="2800" dirty="0" smtClean="0">
                  <a:solidFill>
                    <a:srgbClr val="000000"/>
                  </a:solidFill>
                  <a:latin typeface="黑体" panose="02010609060101010101" pitchFamily="49" charset="-122"/>
                  <a:ea typeface="黑体" panose="02010609060101010101" pitchFamily="49" charset="-122"/>
                </a:rPr>
                <a:t>以取得收取款项的</a:t>
              </a:r>
              <a:r>
                <a:rPr lang="zh-CN" altLang="en-US" sz="2800" dirty="0" smtClean="0">
                  <a:solidFill>
                    <a:srgbClr val="FF0000"/>
                  </a:solidFill>
                  <a:latin typeface="黑体" panose="02010609060101010101" pitchFamily="49" charset="-122"/>
                  <a:ea typeface="黑体" panose="02010609060101010101" pitchFamily="49" charset="-122"/>
                </a:rPr>
                <a:t>权利</a:t>
              </a:r>
              <a:r>
                <a:rPr lang="zh-CN" altLang="en-US" sz="2800" dirty="0" smtClean="0">
                  <a:solidFill>
                    <a:srgbClr val="000000"/>
                  </a:solidFill>
                  <a:latin typeface="黑体" panose="02010609060101010101" pitchFamily="49" charset="-122"/>
                  <a:ea typeface="黑体" panose="02010609060101010101" pitchFamily="49" charset="-122"/>
                </a:rPr>
                <a:t>或支付款项的</a:t>
              </a:r>
              <a:r>
                <a:rPr lang="zh-CN" altLang="en-US" sz="2800" dirty="0" smtClean="0">
                  <a:solidFill>
                    <a:srgbClr val="FF0000"/>
                  </a:solidFill>
                  <a:latin typeface="黑体" panose="02010609060101010101" pitchFamily="49" charset="-122"/>
                  <a:ea typeface="黑体" panose="02010609060101010101" pitchFamily="49" charset="-122"/>
                </a:rPr>
                <a:t>义务</a:t>
              </a:r>
              <a:r>
                <a:rPr lang="zh-CN" altLang="en-US" sz="2800" dirty="0" smtClean="0">
                  <a:solidFill>
                    <a:srgbClr val="000000"/>
                  </a:solidFill>
                  <a:latin typeface="黑体" panose="02010609060101010101" pitchFamily="49" charset="-122"/>
                  <a:ea typeface="黑体" panose="02010609060101010101" pitchFamily="49" charset="-122"/>
                </a:rPr>
                <a:t>为标志来确定本期收入和费用的会计核算基础。凡是当期已经实现的收入和已经发生的或应当负担的费用，不论款项是否收付，都应当作为当期的收入和费用；凡是不属于当期的收入和费用，即使款项已在当期收付，也不应当作为当期的收入和费用。</a:t>
              </a:r>
              <a:endParaRPr lang="zh-CN" altLang="zh-CN" sz="2800" dirty="0" smtClean="0">
                <a:solidFill>
                  <a:srgbClr val="00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1.2 </a:t>
            </a:r>
            <a:r>
              <a:rPr lang="zh-CN" altLang="en-US" sz="2800" b="1" dirty="0" smtClean="0">
                <a:latin typeface="黑体" panose="02010609060101010101" pitchFamily="49" charset="-122"/>
                <a:ea typeface="黑体" panose="02010609060101010101" pitchFamily="49" charset="-122"/>
              </a:rPr>
              <a:t>相关问题说明</a:t>
            </a:r>
            <a:endParaRPr lang="zh-CN" altLang="en-US" sz="2800" b="1" dirty="0" smtClean="0">
              <a:latin typeface="黑体" panose="02010609060101010101" pitchFamily="49" charset="-122"/>
              <a:ea typeface="黑体" panose="02010609060101010101" pitchFamily="49" charset="-122"/>
            </a:endParaRPr>
          </a:p>
        </p:txBody>
      </p:sp>
      <p:graphicFrame>
        <p:nvGraphicFramePr>
          <p:cNvPr id="9" name="表格 8"/>
          <p:cNvGraphicFramePr>
            <a:graphicFrameLocks noGrp="1"/>
          </p:cNvGraphicFramePr>
          <p:nvPr/>
        </p:nvGraphicFramePr>
        <p:xfrm>
          <a:off x="1705005" y="1071548"/>
          <a:ext cx="8891591" cy="5357849"/>
        </p:xfrm>
        <a:graphic>
          <a:graphicData uri="http://schemas.openxmlformats.org/drawingml/2006/table">
            <a:tbl>
              <a:tblPr>
                <a:tableStyleId>{5C22544A-7EE6-4342-B048-85BDC9FD1C3A}</a:tableStyleId>
              </a:tblPr>
              <a:tblGrid>
                <a:gridCol w="1728920"/>
                <a:gridCol w="7162671"/>
              </a:tblGrid>
              <a:tr h="402899">
                <a:tc>
                  <a:txBody>
                    <a:bodyPr/>
                    <a:lstStyle/>
                    <a:p>
                      <a:pPr algn="ctr" fontAlgn="ctr"/>
                      <a:r>
                        <a:rPr lang="zh-CN" altLang="en-US" sz="2400" b="1" u="none" strike="noStrike" dirty="0">
                          <a:solidFill>
                            <a:srgbClr val="000000"/>
                          </a:solidFill>
                          <a:effectLst/>
                        </a:rPr>
                        <a:t>制度</a:t>
                      </a:r>
                      <a:endParaRPr lang="zh-CN" altLang="en-US" sz="2400" b="1" i="0" u="none" strike="noStrike" dirty="0">
                        <a:solidFill>
                          <a:srgbClr val="000000"/>
                        </a:solidFill>
                        <a:effectLst/>
                        <a:latin typeface="宋体" panose="02010600030101010101" pitchFamily="2" charset="-122"/>
                      </a:endParaRPr>
                    </a:p>
                  </a:txBody>
                  <a:tcPr marL="9525" marR="9525" marT="9525" marB="0" anchor="ctr"/>
                </a:tc>
                <a:tc>
                  <a:txBody>
                    <a:bodyPr/>
                    <a:lstStyle/>
                    <a:p>
                      <a:pPr algn="ctr" fontAlgn="ctr"/>
                      <a:r>
                        <a:rPr lang="zh-CN" altLang="en-US" sz="2400" b="1" u="none" strike="noStrike" dirty="0">
                          <a:solidFill>
                            <a:srgbClr val="000000"/>
                          </a:solidFill>
                          <a:effectLst/>
                        </a:rPr>
                        <a:t>会计基础</a:t>
                      </a:r>
                      <a:endParaRPr lang="zh-CN" altLang="en-US" sz="2400" b="1" i="0" u="none" strike="noStrike" dirty="0">
                        <a:solidFill>
                          <a:srgbClr val="000000"/>
                        </a:solidFill>
                        <a:effectLst/>
                        <a:latin typeface="宋体" panose="02010600030101010101" pitchFamily="2" charset="-122"/>
                      </a:endParaRPr>
                    </a:p>
                  </a:txBody>
                  <a:tcPr marL="9525" marR="9525" marT="9525" marB="0" anchor="ctr"/>
                </a:tc>
              </a:tr>
              <a:tr h="1188245">
                <a:tc>
                  <a:txBody>
                    <a:bodyPr/>
                    <a:lstStyle/>
                    <a:p>
                      <a:pPr algn="l" fontAlgn="ctr"/>
                      <a:r>
                        <a:rPr lang="zh-CN" altLang="en-US" sz="2400" u="none" strike="noStrike" dirty="0">
                          <a:solidFill>
                            <a:srgbClr val="FF0000"/>
                          </a:solidFill>
                          <a:effectLst/>
                          <a:latin typeface="宋体" panose="02010600030101010101" pitchFamily="2" charset="-122"/>
                          <a:ea typeface="宋体" panose="02010600030101010101" pitchFamily="2" charset="-122"/>
                        </a:rPr>
                        <a:t>行政</a:t>
                      </a:r>
                      <a:endParaRPr lang="zh-CN" altLang="en-US" sz="2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zh-CN" altLang="en-US" sz="2400" u="none" strike="noStrike" dirty="0">
                          <a:effectLst/>
                        </a:rPr>
                        <a:t>行政单位会计核算一般采用收付实现制，特殊经济业务和事项应当按照本制度的规定采用权责发生制核算。</a:t>
                      </a:r>
                      <a:endParaRPr lang="zh-CN" altLang="en-US" sz="2400" b="0" i="0" u="none" strike="noStrike" dirty="0">
                        <a:solidFill>
                          <a:srgbClr val="000000"/>
                        </a:solidFill>
                        <a:effectLst/>
                        <a:latin typeface="宋体" panose="02010600030101010101" pitchFamily="2" charset="-122"/>
                      </a:endParaRPr>
                    </a:p>
                  </a:txBody>
                  <a:tcPr marL="9525" marR="9525" marT="9525" marB="0" anchor="ctr"/>
                </a:tc>
              </a:tr>
              <a:tr h="1188245">
                <a:tc>
                  <a:txBody>
                    <a:bodyPr/>
                    <a:lstStyle/>
                    <a:p>
                      <a:pPr algn="l" fontAlgn="ctr"/>
                      <a:r>
                        <a:rPr lang="zh-CN" altLang="en-US" sz="2400" u="none" strike="noStrike" dirty="0">
                          <a:solidFill>
                            <a:srgbClr val="FF0000"/>
                          </a:solidFill>
                          <a:effectLst/>
                        </a:rPr>
                        <a:t>事业</a:t>
                      </a:r>
                      <a:endParaRPr lang="zh-CN" altLang="en-US" sz="2400" b="0" i="0" u="none" strike="noStrike" dirty="0">
                        <a:solidFill>
                          <a:srgbClr val="FF0000"/>
                        </a:solidFill>
                        <a:effectLst/>
                        <a:latin typeface="宋体" panose="02010600030101010101" pitchFamily="2" charset="-122"/>
                      </a:endParaRPr>
                    </a:p>
                  </a:txBody>
                  <a:tcPr marL="9525" marR="9525" marT="9525" marB="0" anchor="ctr"/>
                </a:tc>
                <a:tc>
                  <a:txBody>
                    <a:bodyPr/>
                    <a:lstStyle/>
                    <a:p>
                      <a:pPr algn="l" fontAlgn="ctr"/>
                      <a:r>
                        <a:rPr lang="zh-CN" altLang="en-US" sz="2400" u="none" strike="noStrike" dirty="0">
                          <a:effectLst/>
                        </a:rPr>
                        <a:t>事业单位会计核算一般采用收付实现制，但部分经济业务或者事项的核算应当按照本制度的规定采用权责发生制。</a:t>
                      </a:r>
                      <a:endParaRPr lang="zh-CN" altLang="en-US" sz="2400" b="0" i="0" u="none" strike="noStrike" dirty="0">
                        <a:solidFill>
                          <a:srgbClr val="000000"/>
                        </a:solidFill>
                        <a:effectLst/>
                        <a:latin typeface="宋体" panose="02010600030101010101" pitchFamily="2" charset="-122"/>
                      </a:endParaRPr>
                    </a:p>
                  </a:txBody>
                  <a:tcPr marL="9525" marR="9525" marT="9525" marB="0" anchor="ctr"/>
                </a:tc>
              </a:tr>
              <a:tr h="925312">
                <a:tc>
                  <a:txBody>
                    <a:bodyPr/>
                    <a:lstStyle/>
                    <a:p>
                      <a:pPr algn="l" fontAlgn="ctr"/>
                      <a:r>
                        <a:rPr lang="zh-CN" altLang="en-US" sz="2400" u="none" strike="noStrike" dirty="0">
                          <a:solidFill>
                            <a:srgbClr val="FF0000"/>
                          </a:solidFill>
                          <a:effectLst/>
                        </a:rPr>
                        <a:t>财政总预算会计</a:t>
                      </a:r>
                      <a:endParaRPr lang="zh-CN" altLang="en-US" sz="2400" b="0" i="0" u="none" strike="noStrike" dirty="0">
                        <a:solidFill>
                          <a:srgbClr val="FF0000"/>
                        </a:solidFill>
                        <a:effectLst/>
                        <a:latin typeface="宋体" panose="02010600030101010101" pitchFamily="2" charset="-122"/>
                      </a:endParaRPr>
                    </a:p>
                  </a:txBody>
                  <a:tcPr marL="9525" marR="9525" marT="9525" marB="0" anchor="ctr"/>
                </a:tc>
                <a:tc>
                  <a:txBody>
                    <a:bodyPr/>
                    <a:lstStyle/>
                    <a:p>
                      <a:pPr algn="l" fontAlgn="ctr"/>
                      <a:r>
                        <a:rPr lang="zh-CN" altLang="en-US" sz="2400" u="none" strike="noStrike" dirty="0">
                          <a:effectLst/>
                        </a:rPr>
                        <a:t>总会计的会计核算一般采用收付实现制，部分经济业务和事项采用权责发生制核算。</a:t>
                      </a:r>
                      <a:endParaRPr lang="zh-CN" altLang="en-US" sz="2400" b="0" i="0" u="none" strike="noStrike" dirty="0">
                        <a:solidFill>
                          <a:srgbClr val="000000"/>
                        </a:solidFill>
                        <a:effectLst/>
                        <a:latin typeface="宋体" panose="02010600030101010101" pitchFamily="2" charset="-122"/>
                      </a:endParaRPr>
                    </a:p>
                  </a:txBody>
                  <a:tcPr marL="9525" marR="9525" marT="9525" marB="0" anchor="ctr"/>
                </a:tc>
              </a:tr>
              <a:tr h="464903">
                <a:tc>
                  <a:txBody>
                    <a:bodyPr/>
                    <a:lstStyle/>
                    <a:p>
                      <a:pPr algn="l" fontAlgn="ctr"/>
                      <a:r>
                        <a:rPr lang="zh-CN" altLang="en-US" sz="2400" u="none" strike="noStrike" dirty="0">
                          <a:solidFill>
                            <a:srgbClr val="FF0000"/>
                          </a:solidFill>
                          <a:effectLst/>
                        </a:rPr>
                        <a:t>医院</a:t>
                      </a:r>
                      <a:endParaRPr lang="zh-CN" altLang="en-US" sz="2400" b="0" i="0" u="none" strike="noStrike" dirty="0">
                        <a:solidFill>
                          <a:srgbClr val="FF0000"/>
                        </a:solidFill>
                        <a:effectLst/>
                        <a:latin typeface="宋体" panose="02010600030101010101" pitchFamily="2" charset="-122"/>
                      </a:endParaRPr>
                    </a:p>
                  </a:txBody>
                  <a:tcPr marL="9525" marR="9525" marT="9525" marB="0" anchor="ctr"/>
                </a:tc>
                <a:tc>
                  <a:txBody>
                    <a:bodyPr/>
                    <a:lstStyle/>
                    <a:p>
                      <a:pPr algn="l" fontAlgn="ctr"/>
                      <a:r>
                        <a:rPr lang="zh-CN" altLang="en-US" sz="2400" u="none" strike="noStrike" dirty="0">
                          <a:effectLst/>
                        </a:rPr>
                        <a:t>医院会计采用权责发生制基础。</a:t>
                      </a:r>
                      <a:endParaRPr lang="zh-CN" altLang="en-US" sz="2400" b="0" i="0" u="none" strike="noStrike" dirty="0">
                        <a:solidFill>
                          <a:srgbClr val="000000"/>
                        </a:solidFill>
                        <a:effectLst/>
                        <a:latin typeface="宋体" panose="02010600030101010101" pitchFamily="2" charset="-122"/>
                      </a:endParaRPr>
                    </a:p>
                  </a:txBody>
                  <a:tcPr marL="9525" marR="9525" marT="9525" marB="0" anchor="ctr"/>
                </a:tc>
              </a:tr>
              <a:tr h="1188245">
                <a:tc>
                  <a:txBody>
                    <a:bodyPr/>
                    <a:lstStyle/>
                    <a:p>
                      <a:pPr algn="l" fontAlgn="ctr"/>
                      <a:r>
                        <a:rPr lang="zh-CN" altLang="en-US" sz="2400" u="none" strike="noStrike" dirty="0">
                          <a:solidFill>
                            <a:srgbClr val="FF0000"/>
                          </a:solidFill>
                          <a:effectLst/>
                        </a:rPr>
                        <a:t>高等学校</a:t>
                      </a:r>
                      <a:endParaRPr lang="zh-CN" altLang="en-US" sz="2400" b="0" i="0" u="none" strike="noStrike" dirty="0">
                        <a:solidFill>
                          <a:srgbClr val="FF0000"/>
                        </a:solidFill>
                        <a:effectLst/>
                        <a:latin typeface="宋体" panose="02010600030101010101" pitchFamily="2" charset="-122"/>
                      </a:endParaRPr>
                    </a:p>
                  </a:txBody>
                  <a:tcPr marL="9525" marR="9525" marT="9525" marB="0" anchor="ctr"/>
                </a:tc>
                <a:tc>
                  <a:txBody>
                    <a:bodyPr/>
                    <a:lstStyle/>
                    <a:p>
                      <a:pPr algn="l" fontAlgn="ctr"/>
                      <a:r>
                        <a:rPr lang="zh-CN" altLang="en-US" sz="2400" u="none" strike="noStrike" dirty="0">
                          <a:effectLst/>
                        </a:rPr>
                        <a:t>高等学校会计核算一般采用收付实现制，但部分经济业务或者事项的核算应当按照本制度的规定采用权责发生制。</a:t>
                      </a:r>
                      <a:endParaRPr lang="zh-CN" altLang="en-US" sz="2400" b="0" i="0" u="none" strike="noStrike" dirty="0">
                        <a:solidFill>
                          <a:srgbClr val="000000"/>
                        </a:solidFill>
                        <a:effectLst/>
                        <a:latin typeface="宋体" panose="02010600030101010101" pitchFamily="2" charset="-122"/>
                      </a:endParaRPr>
                    </a:p>
                  </a:txBody>
                  <a:tcPr marL="9525" marR="9525" marT="9525" marB="0" anchor="ctr"/>
                </a:tc>
              </a:tr>
            </a:tbl>
          </a:graphicData>
        </a:graphic>
      </p:graphicFrame>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47" name="文本框 46"/>
          <p:cNvSpPr txBox="1"/>
          <p:nvPr/>
        </p:nvSpPr>
        <p:spPr>
          <a:xfrm>
            <a:off x="2799708" y="386438"/>
            <a:ext cx="6752677" cy="553085"/>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3000" b="1" dirty="0">
                <a:latin typeface="黑体" panose="02010609060101010101" pitchFamily="49" charset="-122"/>
                <a:ea typeface="黑体" panose="02010609060101010101" pitchFamily="49" charset="-122"/>
              </a:rPr>
              <a:t>目   录</a:t>
            </a:r>
            <a:endParaRPr lang="zh-CN" altLang="en-US" sz="3000" b="1" dirty="0">
              <a:latin typeface="黑体" panose="02010609060101010101" pitchFamily="49" charset="-122"/>
              <a:ea typeface="黑体" panose="02010609060101010101" pitchFamily="49" charset="-122"/>
            </a:endParaRPr>
          </a:p>
        </p:txBody>
      </p:sp>
      <p:sp>
        <p:nvSpPr>
          <p:cNvPr id="55" name="椭圆 54"/>
          <p:cNvSpPr/>
          <p:nvPr/>
        </p:nvSpPr>
        <p:spPr>
          <a:xfrm>
            <a:off x="-2338705" y="1849124"/>
            <a:ext cx="4318000" cy="4319905"/>
          </a:xfrm>
          <a:prstGeom prst="ellipse">
            <a:avLst/>
          </a:prstGeom>
          <a:solidFill>
            <a:srgbClr val="0054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56" name="文本框 2"/>
          <p:cNvSpPr txBox="1">
            <a:spLocks noChangeArrowheads="1"/>
          </p:cNvSpPr>
          <p:nvPr/>
        </p:nvSpPr>
        <p:spPr bwMode="auto">
          <a:xfrm>
            <a:off x="-282576" y="2991486"/>
            <a:ext cx="3023871" cy="1600414"/>
          </a:xfrm>
          <a:prstGeom prst="rect">
            <a:avLst/>
          </a:prstGeom>
          <a:noFill/>
          <a:ln w="9525">
            <a:noFill/>
            <a:miter lim="800000"/>
          </a:ln>
        </p:spPr>
        <p:txBody>
          <a:bodyPr vert="horz" wrap="square" lIns="121898" tIns="60948" rIns="121898" bIns="60948">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4800" b="1" dirty="0">
                <a:solidFill>
                  <a:schemeClr val="bg1"/>
                </a:solidFill>
                <a:latin typeface="微软雅黑" panose="020B0503020204020204" pitchFamily="34" charset="-122"/>
                <a:ea typeface="微软雅黑" panose="020B0503020204020204" pitchFamily="34" charset="-122"/>
              </a:rPr>
              <a:t>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2952731" y="2586313"/>
            <a:ext cx="801748"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2</a:t>
            </a:r>
            <a:endParaRPr lang="zh-CN" altLang="en-US" sz="3200" dirty="0">
              <a:latin typeface="+mj-lt"/>
              <a:ea typeface="Arial Unicode MS" panose="020B0604020202020204" charset="-122"/>
              <a:cs typeface="Arial Unicode MS" panose="020B0604020202020204" charset="-122"/>
            </a:endParaRPr>
          </a:p>
        </p:txBody>
      </p:sp>
      <p:sp>
        <p:nvSpPr>
          <p:cNvPr id="59" name="圆角矩形 58"/>
          <p:cNvSpPr/>
          <p:nvPr/>
        </p:nvSpPr>
        <p:spPr>
          <a:xfrm>
            <a:off x="4019529" y="1514745"/>
            <a:ext cx="7648635"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0" name="矩形 59"/>
          <p:cNvSpPr/>
          <p:nvPr/>
        </p:nvSpPr>
        <p:spPr>
          <a:xfrm>
            <a:off x="4095736" y="1571612"/>
            <a:ext cx="4606293"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改革的背景及进程</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1" name="圆角矩形 60"/>
          <p:cNvSpPr/>
          <p:nvPr/>
        </p:nvSpPr>
        <p:spPr>
          <a:xfrm>
            <a:off x="2952735" y="1468794"/>
            <a:ext cx="801167"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1</a:t>
            </a:r>
            <a:endParaRPr lang="zh-CN" altLang="en-US" sz="3200" dirty="0">
              <a:latin typeface="+mj-lt"/>
              <a:ea typeface="Arial Unicode MS" panose="020B0604020202020204" charset="-122"/>
              <a:cs typeface="Arial Unicode MS" panose="020B0604020202020204" charset="-122"/>
            </a:endParaRPr>
          </a:p>
        </p:txBody>
      </p:sp>
      <p:sp>
        <p:nvSpPr>
          <p:cNvPr id="63" name="圆角矩形 62"/>
          <p:cNvSpPr/>
          <p:nvPr/>
        </p:nvSpPr>
        <p:spPr>
          <a:xfrm>
            <a:off x="4023324" y="2611802"/>
            <a:ext cx="7644840"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4" name="矩形 63"/>
          <p:cNvSpPr/>
          <p:nvPr/>
        </p:nvSpPr>
        <p:spPr>
          <a:xfrm>
            <a:off x="4019229" y="2681006"/>
            <a:ext cx="6434491"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政府财务报告编制办法（试行）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5" name="圆角矩形 64"/>
          <p:cNvSpPr/>
          <p:nvPr/>
        </p:nvSpPr>
        <p:spPr>
          <a:xfrm>
            <a:off x="2952729" y="3714752"/>
            <a:ext cx="785819" cy="72307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3</a:t>
            </a:r>
            <a:endParaRPr lang="zh-CN" altLang="en-US" sz="3200" dirty="0">
              <a:latin typeface="+mj-lt"/>
              <a:ea typeface="Arial Unicode MS" panose="020B0604020202020204" charset="-122"/>
              <a:cs typeface="Arial Unicode MS" panose="020B0604020202020204" charset="-122"/>
            </a:endParaRPr>
          </a:p>
        </p:txBody>
      </p:sp>
      <p:grpSp>
        <p:nvGrpSpPr>
          <p:cNvPr id="3" name="组合 65"/>
          <p:cNvGrpSpPr/>
          <p:nvPr/>
        </p:nvGrpSpPr>
        <p:grpSpPr>
          <a:xfrm>
            <a:off x="3974433" y="3706511"/>
            <a:ext cx="7693731" cy="722633"/>
            <a:chOff x="6339097" y="3296031"/>
            <a:chExt cx="3744416" cy="511504"/>
          </a:xfrm>
          <a:solidFill>
            <a:srgbClr val="0054A6"/>
          </a:solidFill>
        </p:grpSpPr>
        <p:sp>
          <p:nvSpPr>
            <p:cNvPr id="67" name="圆角矩形 6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8" name="矩形 67"/>
            <p:cNvSpPr/>
            <p:nvPr/>
          </p:nvSpPr>
          <p:spPr>
            <a:xfrm>
              <a:off x="6339097" y="3333232"/>
              <a:ext cx="3706972" cy="435738"/>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政府部门财务报告编制操作指南（试行）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69" name="圆角矩形 68"/>
          <p:cNvSpPr/>
          <p:nvPr/>
        </p:nvSpPr>
        <p:spPr>
          <a:xfrm>
            <a:off x="2952729" y="4857390"/>
            <a:ext cx="785819" cy="78618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4</a:t>
            </a:r>
            <a:endParaRPr lang="zh-CN" altLang="en-US" sz="3200" dirty="0">
              <a:latin typeface="+mj-lt"/>
              <a:ea typeface="Arial Unicode MS" panose="020B0604020202020204" charset="-122"/>
              <a:cs typeface="Arial Unicode MS" panose="020B0604020202020204" charset="-122"/>
            </a:endParaRPr>
          </a:p>
        </p:txBody>
      </p:sp>
      <p:grpSp>
        <p:nvGrpSpPr>
          <p:cNvPr id="4" name="组合 69"/>
          <p:cNvGrpSpPr/>
          <p:nvPr/>
        </p:nvGrpSpPr>
        <p:grpSpPr>
          <a:xfrm>
            <a:off x="3946821" y="4857764"/>
            <a:ext cx="7721347" cy="785818"/>
            <a:chOff x="6339096" y="4180902"/>
            <a:chExt cx="3991790" cy="511504"/>
          </a:xfrm>
          <a:solidFill>
            <a:srgbClr val="0054A6"/>
          </a:solidFill>
        </p:grpSpPr>
        <p:sp>
          <p:nvSpPr>
            <p:cNvPr id="71" name="圆角矩形 70"/>
            <p:cNvSpPr/>
            <p:nvPr/>
          </p:nvSpPr>
          <p:spPr>
            <a:xfrm>
              <a:off x="6339096" y="4180902"/>
              <a:ext cx="3991788"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72" name="矩形 71"/>
            <p:cNvSpPr/>
            <p:nvPr/>
          </p:nvSpPr>
          <p:spPr>
            <a:xfrm>
              <a:off x="6416084" y="4218364"/>
              <a:ext cx="3914802" cy="400702"/>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我市政府财务报告编制试点工作实施方案</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38" name="下箭头 37"/>
          <p:cNvSpPr/>
          <p:nvPr/>
        </p:nvSpPr>
        <p:spPr>
          <a:xfrm rot="16200000">
            <a:off x="1988314" y="2536026"/>
            <a:ext cx="571506" cy="785819"/>
          </a:xfrm>
          <a:prstGeom prst="downArrow">
            <a:avLst/>
          </a:pr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7"/>
                                        </p:tgtEl>
                                        <p:attrNameLst>
                                          <p:attrName>ppt_x</p:attrName>
                                          <p:attrName>ppt_y</p:attrName>
                                        </p:attrNameLst>
                                      </p:cBhvr>
                                      <p:rCtr x="1862" y="-2060"/>
                                    </p:animMotion>
                                  </p:childTnLst>
                                </p:cTn>
                              </p:par>
                              <p:par>
                                <p:cTn id="10" presetID="10" presetClass="entr" presetSubtype="0" fill="hold" grpId="0" nodeType="withEffect">
                                  <p:stCondLst>
                                    <p:cond delay="25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childTnLst>
                                </p:cTn>
                              </p:par>
                              <p:par>
                                <p:cTn id="13" presetID="56" presetClass="path" presetSubtype="0" accel="50000" decel="50000" fill="hold" grpId="1" nodeType="withEffect">
                                  <p:stCondLst>
                                    <p:cond delay="250"/>
                                  </p:stCondLst>
                                  <p:childTnLst>
                                    <p:animMotion origin="layout" path="M -0.03737 0.0412 L -6.25E-7 2.96296E-6 " pathEditMode="relative" rAng="0" ptsTypes="AA">
                                      <p:cBhvr>
                                        <p:cTn id="14" dur="700" fill="hold"/>
                                        <p:tgtEl>
                                          <p:spTgt spid="61"/>
                                        </p:tgtEl>
                                        <p:attrNameLst>
                                          <p:attrName>ppt_x</p:attrName>
                                          <p:attrName>ppt_y</p:attrName>
                                        </p:attrNameLst>
                                      </p:cBhvr>
                                      <p:rCtr x="1862" y="-2060"/>
                                    </p:animMotion>
                                  </p:childTnLst>
                                </p:cTn>
                              </p:par>
                              <p:par>
                                <p:cTn id="15" presetID="10" presetClass="entr" presetSubtype="0" fill="hold" grpId="0" nodeType="withEffect">
                                  <p:stCondLst>
                                    <p:cond delay="50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childTnLst>
                                </p:cTn>
                              </p:par>
                              <p:par>
                                <p:cTn id="18" presetID="56" presetClass="path" presetSubtype="0" accel="50000" decel="50000" fill="hold" grpId="1" nodeType="withEffect">
                                  <p:stCondLst>
                                    <p:cond delay="500"/>
                                  </p:stCondLst>
                                  <p:childTnLst>
                                    <p:animMotion origin="layout" path="M -0.03737 0.0412 L -6.25E-7 -7.40741E-7 " pathEditMode="relative" rAng="0" ptsTypes="AA">
                                      <p:cBhvr>
                                        <p:cTn id="19" dur="700" fill="hold"/>
                                        <p:tgtEl>
                                          <p:spTgt spid="65"/>
                                        </p:tgtEl>
                                        <p:attrNameLst>
                                          <p:attrName>ppt_x</p:attrName>
                                          <p:attrName>ppt_y</p:attrName>
                                        </p:attrNameLst>
                                      </p:cBhvr>
                                      <p:rCtr x="1862" y="-2060"/>
                                    </p:animMotion>
                                  </p:childTnLst>
                                </p:cTn>
                              </p:par>
                              <p:par>
                                <p:cTn id="20" presetID="22" presetClass="entr" presetSubtype="8"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1000"/>
                                        <p:tgtEl>
                                          <p:spTgt spid="69"/>
                                        </p:tgtEl>
                                      </p:cBhvr>
                                    </p:animEffect>
                                  </p:childTnLst>
                                </p:cTn>
                              </p:par>
                              <p:par>
                                <p:cTn id="26" presetID="56" presetClass="path" presetSubtype="0" accel="50000" decel="50000" fill="hold" grpId="1" nodeType="withEffect">
                                  <p:stCondLst>
                                    <p:cond delay="750"/>
                                  </p:stCondLst>
                                  <p:childTnLst>
                                    <p:animMotion origin="layout" path="M -0.03737 0.04121 L -6.25E-7 -4.44444E-6 " pathEditMode="relative" rAng="0" ptsTypes="AA">
                                      <p:cBhvr>
                                        <p:cTn id="27" dur="700" fill="hold"/>
                                        <p:tgtEl>
                                          <p:spTgt spid="69"/>
                                        </p:tgtEl>
                                        <p:attrNameLst>
                                          <p:attrName>ppt_x</p:attrName>
                                          <p:attrName>ppt_y</p:attrName>
                                        </p:attrNameLst>
                                      </p:cBhvr>
                                      <p:rCtr x="1862" y="-2060"/>
                                    </p:animMotion>
                                  </p:childTnLst>
                                </p:cTn>
                              </p:par>
                              <p:par>
                                <p:cTn id="28" presetID="2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1000"/>
                            </p:stCondLst>
                            <p:childTnLst>
                              <p:par>
                                <p:cTn id="32" presetID="26" presetClass="emph" presetSubtype="0" fill="hold" grpId="2" nodeType="afterEffect">
                                  <p:stCondLst>
                                    <p:cond delay="0"/>
                                  </p:stCondLst>
                                  <p:childTnLst>
                                    <p:animEffect transition="out" filter="fade">
                                      <p:cBhvr>
                                        <p:cTn id="33" dur="500" tmFilter="0, 0; .2, .5; .8, .5; 1, 0"/>
                                        <p:tgtEl>
                                          <p:spTgt spid="57"/>
                                        </p:tgtEl>
                                      </p:cBhvr>
                                    </p:animEffect>
                                    <p:animScale>
                                      <p:cBhvr>
                                        <p:cTn id="34" dur="250" autoRev="1" fill="hold"/>
                                        <p:tgtEl>
                                          <p:spTgt spid="57"/>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7" grpId="1" bldLvl="0" animBg="1"/>
      <p:bldP spid="57" grpId="2" bldLvl="0" animBg="1"/>
      <p:bldP spid="61" grpId="0" bldLvl="0" animBg="1"/>
      <p:bldP spid="61" grpId="1" bldLvl="0" animBg="1"/>
      <p:bldP spid="65" grpId="0" bldLvl="0" animBg="1"/>
      <p:bldP spid="65" grpId="1" bldLvl="0" animBg="1"/>
      <p:bldP spid="69" grpId="0" bldLvl="0" animBg="1"/>
      <p:bldP spid="69" grpId="1" bldLvl="0" animBg="1"/>
      <p:bldP spid="3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4394383"/>
            <a:chOff x="2664" y="645"/>
            <a:chExt cx="9788" cy="4113"/>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32"/>
            </a:xfrm>
            <a:prstGeom prst="rect">
              <a:avLst/>
            </a:prstGeom>
            <a:noFill/>
          </p:spPr>
          <p:txBody>
            <a:bodyPr wrap="square">
              <a:spAutoFit/>
            </a:bodyPr>
            <a:lstStyle/>
            <a:p>
              <a:pPr>
                <a:spcBef>
                  <a:spcPts val="0"/>
                </a:spcBef>
                <a:spcAft>
                  <a:spcPts val="0"/>
                </a:spcAft>
                <a:defRPr/>
              </a:pPr>
              <a:r>
                <a:rPr lang="en-US" altLang="zh-CN" sz="2400" dirty="0" smtClean="0">
                  <a:solidFill>
                    <a:schemeClr val="bg1"/>
                  </a:solidFill>
                  <a:ea typeface="黑体" panose="02010609060101010101" pitchFamily="49" charset="-122"/>
                </a:rPr>
                <a:t>《</a:t>
              </a:r>
              <a:r>
                <a:rPr lang="zh-CN" altLang="en-US" sz="2400" dirty="0" smtClean="0">
                  <a:solidFill>
                    <a:schemeClr val="bg1"/>
                  </a:solidFill>
                  <a:ea typeface="黑体" panose="02010609060101010101" pitchFamily="49" charset="-122"/>
                </a:rPr>
                <a:t>办法</a:t>
              </a:r>
              <a:r>
                <a:rPr lang="en-US" altLang="zh-CN" sz="2400" dirty="0" smtClean="0">
                  <a:solidFill>
                    <a:schemeClr val="bg1"/>
                  </a:solidFill>
                  <a:ea typeface="黑体" panose="02010609060101010101" pitchFamily="49" charset="-122"/>
                </a:rPr>
                <a:t>》</a:t>
              </a:r>
              <a:r>
                <a:rPr lang="zh-CN" altLang="en-US" sz="2400" dirty="0" smtClean="0">
                  <a:solidFill>
                    <a:schemeClr val="bg1"/>
                  </a:solidFill>
                  <a:ea typeface="黑体" panose="02010609060101010101" pitchFamily="49" charset="-122"/>
                </a:rPr>
                <a:t>主要内容</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111"/>
            </a:xfrm>
            <a:prstGeom prst="rect">
              <a:avLst/>
            </a:prstGeom>
          </p:spPr>
          <p:txBody>
            <a:bodyPr wrap="square">
              <a:spAutoFit/>
            </a:bodyPr>
            <a:lstStyle/>
            <a:p>
              <a:pPr marL="342900" lvl="1" indent="-342900" algn="just">
                <a:lnSpc>
                  <a:spcPct val="150000"/>
                </a:lnSpc>
              </a:pP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办法</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主要包括九章共四十五条。</a:t>
              </a:r>
              <a:endParaRPr lang="zh-CN" altLang="en-US" sz="28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en-US" sz="2800" dirty="0" smtClean="0">
                  <a:latin typeface="黑体" panose="02010609060101010101" pitchFamily="49" charset="-122"/>
                  <a:ea typeface="黑体" panose="02010609060101010101" pitchFamily="49" charset="-122"/>
                </a:rPr>
                <a:t>第一章总则。主要明确制定本办法的目标、依据、适用范围、政府财务报告的编制基础、编制主体和内涵。</a:t>
              </a:r>
              <a:endParaRPr lang="zh-CN" altLang="en-US" sz="28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en-US" sz="2800" dirty="0" smtClean="0">
                  <a:latin typeface="黑体" panose="02010609060101010101" pitchFamily="49" charset="-122"/>
                  <a:ea typeface="黑体" panose="02010609060101010101" pitchFamily="49" charset="-122"/>
                </a:rPr>
                <a:t>第二章政府财务报告主要内容。对政府部门财务报告主要内容和政府综合财务报告主要内容进行分别规定。</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071547"/>
            <a:ext cx="11715832" cy="5382665"/>
            <a:chOff x="2664" y="645"/>
            <a:chExt cx="9788" cy="503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32"/>
            </a:xfrm>
            <a:prstGeom prst="rect">
              <a:avLst/>
            </a:prstGeom>
            <a:noFill/>
          </p:spPr>
          <p:txBody>
            <a:bodyPr wrap="square">
              <a:spAutoFit/>
            </a:bodyPr>
            <a:lstStyle/>
            <a:p>
              <a:pPr>
                <a:spcBef>
                  <a:spcPts val="0"/>
                </a:spcBef>
                <a:spcAft>
                  <a:spcPts val="0"/>
                </a:spcAft>
                <a:defRPr/>
              </a:pPr>
              <a:r>
                <a:rPr lang="en-US" altLang="zh-CN" sz="2400" dirty="0" smtClean="0">
                  <a:solidFill>
                    <a:schemeClr val="bg1"/>
                  </a:solidFill>
                  <a:ea typeface="黑体" panose="02010609060101010101" pitchFamily="49" charset="-122"/>
                </a:rPr>
                <a:t>《</a:t>
              </a:r>
              <a:r>
                <a:rPr lang="zh-CN" altLang="en-US" sz="2400" dirty="0" smtClean="0">
                  <a:solidFill>
                    <a:schemeClr val="bg1"/>
                  </a:solidFill>
                  <a:ea typeface="黑体" panose="02010609060101010101" pitchFamily="49" charset="-122"/>
                </a:rPr>
                <a:t>办法</a:t>
              </a:r>
              <a:r>
                <a:rPr lang="en-US" altLang="zh-CN" sz="2400" dirty="0" smtClean="0">
                  <a:solidFill>
                    <a:schemeClr val="bg1"/>
                  </a:solidFill>
                  <a:ea typeface="黑体" panose="02010609060101010101" pitchFamily="49" charset="-122"/>
                </a:rPr>
                <a:t>》</a:t>
              </a:r>
              <a:r>
                <a:rPr lang="zh-CN" altLang="en-US" sz="2400" dirty="0" smtClean="0">
                  <a:solidFill>
                    <a:schemeClr val="bg1"/>
                  </a:solidFill>
                  <a:ea typeface="黑体" panose="02010609060101010101" pitchFamily="49" charset="-122"/>
                </a:rPr>
                <a:t>主要内容</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第三章</a:t>
              </a:r>
              <a:r>
                <a:rPr lang="zh-CN" altLang="en-US" sz="2800" dirty="0" smtClean="0">
                  <a:latin typeface="黑体" panose="02010609060101010101" pitchFamily="49" charset="-122"/>
                  <a:ea typeface="黑体" panose="02010609060101010101" pitchFamily="49" charset="-122"/>
                </a:rPr>
                <a:t>政府财务报告</a:t>
              </a:r>
              <a:r>
                <a:rPr lang="zh-CN" altLang="en-US" sz="2800" dirty="0" smtClean="0">
                  <a:solidFill>
                    <a:srgbClr val="FF0000"/>
                  </a:solidFill>
                  <a:latin typeface="黑体" panose="02010609060101010101" pitchFamily="49" charset="-122"/>
                  <a:ea typeface="黑体" panose="02010609060101010101" pitchFamily="49" charset="-122"/>
                </a:rPr>
                <a:t>编制</a:t>
              </a:r>
              <a:r>
                <a:rPr lang="zh-CN" altLang="en-US" sz="2800" dirty="0" smtClean="0">
                  <a:latin typeface="黑体" panose="02010609060101010101" pitchFamily="49" charset="-122"/>
                  <a:ea typeface="黑体" panose="02010609060101010101" pitchFamily="49" charset="-122"/>
                </a:rPr>
                <a:t>。主要规范编制</a:t>
              </a:r>
              <a:r>
                <a:rPr lang="zh-CN" altLang="en-US" sz="2800" dirty="0" smtClean="0">
                  <a:solidFill>
                    <a:srgbClr val="FF0000"/>
                  </a:solidFill>
                  <a:latin typeface="黑体" panose="02010609060101010101" pitchFamily="49" charset="-122"/>
                  <a:ea typeface="黑体" panose="02010609060101010101" pitchFamily="49" charset="-122"/>
                </a:rPr>
                <a:t>依据、程序和要求</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第四章</a:t>
              </a:r>
              <a:r>
                <a:rPr lang="zh-CN" altLang="en-US" sz="2800" dirty="0" smtClean="0">
                  <a:latin typeface="黑体" panose="02010609060101010101" pitchFamily="49" charset="-122"/>
                  <a:ea typeface="黑体" panose="02010609060101010101" pitchFamily="49" charset="-122"/>
                </a:rPr>
                <a:t>政府财务报告</a:t>
              </a:r>
              <a:r>
                <a:rPr lang="zh-CN" altLang="en-US" sz="2800" dirty="0" smtClean="0">
                  <a:solidFill>
                    <a:srgbClr val="FF0000"/>
                  </a:solidFill>
                  <a:latin typeface="黑体" panose="02010609060101010101" pitchFamily="49" charset="-122"/>
                  <a:ea typeface="黑体" panose="02010609060101010101" pitchFamily="49" charset="-122"/>
                </a:rPr>
                <a:t>报送</a:t>
              </a:r>
              <a:r>
                <a:rPr lang="zh-CN" altLang="en-US" sz="2800" dirty="0" smtClean="0">
                  <a:latin typeface="黑体" panose="02010609060101010101" pitchFamily="49" charset="-122"/>
                  <a:ea typeface="黑体" panose="02010609060101010101" pitchFamily="49" charset="-122"/>
                </a:rPr>
                <a:t>。主要规范报告</a:t>
              </a:r>
              <a:r>
                <a:rPr lang="zh-CN" altLang="en-US" sz="2800" dirty="0" smtClean="0">
                  <a:solidFill>
                    <a:srgbClr val="FF0000"/>
                  </a:solidFill>
                  <a:latin typeface="黑体" panose="02010609060101010101" pitchFamily="49" charset="-122"/>
                  <a:ea typeface="黑体" panose="02010609060101010101" pitchFamily="49" charset="-122"/>
                </a:rPr>
                <a:t>报送流程</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第五章</a:t>
              </a:r>
              <a:r>
                <a:rPr lang="zh-CN" altLang="en-US" sz="2800" dirty="0" smtClean="0">
                  <a:latin typeface="黑体" panose="02010609060101010101" pitchFamily="49" charset="-122"/>
                  <a:ea typeface="黑体" panose="02010609060101010101" pitchFamily="49" charset="-122"/>
                </a:rPr>
                <a:t>政府财务报告数据质量</a:t>
              </a:r>
              <a:r>
                <a:rPr lang="zh-CN" altLang="en-US" sz="2800" dirty="0" smtClean="0">
                  <a:solidFill>
                    <a:srgbClr val="FF0000"/>
                  </a:solidFill>
                  <a:latin typeface="黑体" panose="02010609060101010101" pitchFamily="49" charset="-122"/>
                  <a:ea typeface="黑体" panose="02010609060101010101" pitchFamily="49" charset="-122"/>
                </a:rPr>
                <a:t>审核</a:t>
              </a:r>
              <a:r>
                <a:rPr lang="zh-CN" altLang="en-US" sz="2800" dirty="0" smtClean="0">
                  <a:latin typeface="黑体" panose="02010609060101010101" pitchFamily="49" charset="-122"/>
                  <a:ea typeface="黑体" panose="02010609060101010101" pitchFamily="49" charset="-122"/>
                </a:rPr>
                <a:t>。主要规范审核内容、审核主体和责任、审核形式、审查方式等。</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第六章</a:t>
              </a:r>
              <a:r>
                <a:rPr lang="zh-CN" altLang="en-US" sz="2800" dirty="0" smtClean="0">
                  <a:latin typeface="黑体" panose="02010609060101010101" pitchFamily="49" charset="-122"/>
                  <a:ea typeface="黑体" panose="02010609060101010101" pitchFamily="49" charset="-122"/>
                </a:rPr>
                <a:t>政府财务报告数据</a:t>
              </a:r>
              <a:r>
                <a:rPr lang="zh-CN" altLang="en-US" sz="2800" dirty="0" smtClean="0">
                  <a:solidFill>
                    <a:srgbClr val="FF0000"/>
                  </a:solidFill>
                  <a:latin typeface="黑体" panose="02010609060101010101" pitchFamily="49" charset="-122"/>
                  <a:ea typeface="黑体" panose="02010609060101010101" pitchFamily="49" charset="-122"/>
                </a:rPr>
                <a:t>资料管理</a:t>
              </a:r>
              <a:r>
                <a:rPr lang="zh-CN" altLang="en-US" sz="2800" dirty="0" smtClean="0">
                  <a:latin typeface="黑体" panose="02010609060101010101" pitchFamily="49" charset="-122"/>
                  <a:ea typeface="黑体" panose="02010609060101010101" pitchFamily="49" charset="-122"/>
                </a:rPr>
                <a:t>。主要对基础数据管理、涉密事项处理等提出要求。</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第七章</a:t>
              </a:r>
              <a:r>
                <a:rPr lang="zh-CN" altLang="en-US" sz="2800" dirty="0" smtClean="0">
                  <a:latin typeface="黑体" panose="02010609060101010101" pitchFamily="49" charset="-122"/>
                  <a:ea typeface="黑体" panose="02010609060101010101" pitchFamily="49" charset="-122"/>
                </a:rPr>
                <a:t>职责</a:t>
              </a:r>
              <a:r>
                <a:rPr lang="zh-CN" altLang="en-US" sz="2800" dirty="0" smtClean="0">
                  <a:solidFill>
                    <a:srgbClr val="FF0000"/>
                  </a:solidFill>
                  <a:latin typeface="黑体" panose="02010609060101010101" pitchFamily="49" charset="-122"/>
                  <a:ea typeface="黑体" panose="02010609060101010101" pitchFamily="49" charset="-122"/>
                </a:rPr>
                <a:t>分工</a:t>
              </a:r>
              <a:r>
                <a:rPr lang="zh-CN" altLang="en-US" sz="2800" dirty="0" smtClean="0">
                  <a:latin typeface="黑体" panose="02010609060101010101" pitchFamily="49" charset="-122"/>
                  <a:ea typeface="黑体" panose="02010609060101010101" pitchFamily="49" charset="-122"/>
                </a:rPr>
                <a:t>。主要明确财政部、地方各级财政部门以及各部门的职责。</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第八章</a:t>
              </a:r>
              <a:r>
                <a:rPr lang="zh-CN" altLang="en-US" sz="2800" dirty="0" smtClean="0">
                  <a:latin typeface="黑体" panose="02010609060101010101" pitchFamily="49" charset="-122"/>
                  <a:ea typeface="黑体" panose="02010609060101010101" pitchFamily="49" charset="-122"/>
                </a:rPr>
                <a:t>罚则。主要区分一般问题和重大问题分别作出规定。</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第九章</a:t>
              </a:r>
              <a:r>
                <a:rPr lang="zh-CN" altLang="en-US" sz="2800" dirty="0" smtClean="0">
                  <a:latin typeface="黑体" panose="02010609060101010101" pitchFamily="49" charset="-122"/>
                  <a:ea typeface="黑体" panose="02010609060101010101" pitchFamily="49" charset="-122"/>
                </a:rPr>
                <a:t>附则。明确</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办法</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自</a:t>
              </a:r>
              <a:r>
                <a:rPr lang="en-US" altLang="zh-CN" sz="2800" dirty="0" smtClean="0">
                  <a:latin typeface="黑体" panose="02010609060101010101" pitchFamily="49" charset="-122"/>
                  <a:ea typeface="黑体" panose="02010609060101010101" pitchFamily="49" charset="-122"/>
                </a:rPr>
                <a:t>2017</a:t>
              </a:r>
              <a:r>
                <a:rPr lang="zh-CN" altLang="en-US"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日起施行。</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4394383"/>
            <a:chOff x="2664" y="645"/>
            <a:chExt cx="9788" cy="4113"/>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32"/>
            </a:xfrm>
            <a:prstGeom prst="rect">
              <a:avLst/>
            </a:prstGeom>
            <a:noFill/>
          </p:spPr>
          <p:txBody>
            <a:bodyPr wrap="square">
              <a:spAutoFit/>
            </a:bodyPr>
            <a:lstStyle/>
            <a:p>
              <a:pPr>
                <a:spcBef>
                  <a:spcPts val="0"/>
                </a:spcBef>
                <a:spcAft>
                  <a:spcPts val="0"/>
                </a:spcAft>
                <a:defRPr/>
              </a:pPr>
              <a:r>
                <a:rPr lang="zh-CN" altLang="en-US" sz="2400" dirty="0" smtClean="0">
                  <a:solidFill>
                    <a:schemeClr val="bg1"/>
                  </a:solidFill>
                  <a:ea typeface="黑体" panose="02010609060101010101" pitchFamily="49" charset="-122"/>
                </a:rPr>
                <a:t>（一）总则</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09"/>
            </a:xfrm>
            <a:prstGeom prst="rect">
              <a:avLst/>
            </a:prstGeom>
          </p:spPr>
          <p:txBody>
            <a:bodyPr wrap="square">
              <a:spAutoFit/>
            </a:bodyPr>
            <a:lstStyle/>
            <a:p>
              <a:pPr>
                <a:buFont typeface="Wingdings" panose="05000000000000000000" pitchFamily="2" charset="2"/>
                <a:buChar char="Ø"/>
              </a:pP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办法</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的制定目的和依据</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为规范权责发生制政府综合财务报告制度改革试点期间的政府财务报告编制工作，确保政府财务报告真实、准确、完整、规范，根据</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中华人民共和国预算法</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中华人民共和国会计法</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国务院关于批转财政部权责发生制政府综合财务报告制度改革方案的通知</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（国发</a:t>
              </a:r>
              <a:r>
                <a:rPr lang="en-US" altLang="zh-CN" sz="2800" dirty="0" smtClean="0">
                  <a:latin typeface="黑体" panose="02010609060101010101" pitchFamily="49" charset="-122"/>
                  <a:ea typeface="黑体" panose="02010609060101010101" pitchFamily="49" charset="-122"/>
                </a:rPr>
                <a:t>[2014]63</a:t>
              </a:r>
              <a:r>
                <a:rPr lang="zh-CN" altLang="en-US" sz="2800" dirty="0" smtClean="0">
                  <a:latin typeface="黑体" panose="02010609060101010101" pitchFamily="49" charset="-122"/>
                  <a:ea typeface="黑体" panose="02010609060101010101" pitchFamily="49" charset="-122"/>
                </a:rPr>
                <a:t>号）、</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政府会计准则</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基本准则</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（财政部令第</a:t>
              </a:r>
              <a:r>
                <a:rPr lang="en-US" altLang="zh-CN" sz="2800" dirty="0" smtClean="0">
                  <a:latin typeface="黑体" panose="02010609060101010101" pitchFamily="49" charset="-122"/>
                  <a:ea typeface="黑体" panose="02010609060101010101" pitchFamily="49" charset="-122"/>
                </a:rPr>
                <a:t>78</a:t>
              </a:r>
              <a:r>
                <a:rPr lang="zh-CN" altLang="en-US" sz="2800" dirty="0" smtClean="0">
                  <a:latin typeface="黑体" panose="02010609060101010101" pitchFamily="49" charset="-122"/>
                  <a:ea typeface="黑体" panose="02010609060101010101" pitchFamily="49" charset="-122"/>
                </a:rPr>
                <a:t>号）等规定，制定本办法。</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874377"/>
            <a:chOff x="2664" y="645"/>
            <a:chExt cx="9848" cy="5180"/>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（一）总则</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61"/>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政府财务报告编制基础</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政府财务报告以</a:t>
              </a:r>
              <a:r>
                <a:rPr lang="zh-CN" altLang="en-US" sz="2800" dirty="0" smtClean="0">
                  <a:solidFill>
                    <a:srgbClr val="FF0000"/>
                  </a:solidFill>
                  <a:latin typeface="黑体" panose="02010609060101010101" pitchFamily="49" charset="-122"/>
                  <a:ea typeface="黑体" panose="02010609060101010101" pitchFamily="49" charset="-122"/>
                </a:rPr>
                <a:t>权责发生制</a:t>
              </a:r>
              <a:r>
                <a:rPr lang="zh-CN" altLang="en-US" sz="2800" dirty="0" smtClean="0">
                  <a:latin typeface="黑体" panose="02010609060101010101" pitchFamily="49" charset="-122"/>
                  <a:ea typeface="黑体" panose="02010609060101010101" pitchFamily="49" charset="-122"/>
                </a:rPr>
                <a:t>为基础编制，</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政府财务报告内涵</a:t>
              </a:r>
              <a:endParaRPr lang="en-US" altLang="zh-CN" sz="2800" dirty="0" smtClean="0">
                <a:latin typeface="黑体" panose="02010609060101010101" pitchFamily="49" charset="-122"/>
                <a:ea typeface="黑体" panose="02010609060101010101" pitchFamily="49" charset="-122"/>
              </a:endParaRPr>
            </a:p>
            <a:p>
              <a:pPr algn="just">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政府财务报告包括政府</a:t>
              </a:r>
              <a:r>
                <a:rPr lang="zh-CN" altLang="en-US" sz="2800" dirty="0" smtClean="0">
                  <a:solidFill>
                    <a:srgbClr val="FF0000"/>
                  </a:solidFill>
                  <a:latin typeface="黑体" panose="02010609060101010101" pitchFamily="49" charset="-122"/>
                  <a:ea typeface="黑体" panose="02010609060101010101" pitchFamily="49" charset="-122"/>
                </a:rPr>
                <a:t>部门</a:t>
              </a:r>
              <a:r>
                <a:rPr lang="zh-CN" altLang="en-US" sz="2800" dirty="0" smtClean="0">
                  <a:latin typeface="黑体" panose="02010609060101010101" pitchFamily="49" charset="-122"/>
                  <a:ea typeface="黑体" panose="02010609060101010101" pitchFamily="49" charset="-122"/>
                </a:rPr>
                <a:t>财务报告和政府</a:t>
              </a:r>
              <a:r>
                <a:rPr lang="zh-CN" altLang="en-US" sz="2800" dirty="0" smtClean="0">
                  <a:solidFill>
                    <a:srgbClr val="FF0000"/>
                  </a:solidFill>
                  <a:latin typeface="黑体" panose="02010609060101010101" pitchFamily="49" charset="-122"/>
                  <a:ea typeface="黑体" panose="02010609060101010101" pitchFamily="49" charset="-122"/>
                </a:rPr>
                <a:t>综合</a:t>
              </a:r>
              <a:r>
                <a:rPr lang="zh-CN" altLang="en-US" sz="2800" dirty="0" smtClean="0">
                  <a:latin typeface="黑体" panose="02010609060101010101" pitchFamily="49" charset="-122"/>
                  <a:ea typeface="黑体" panose="02010609060101010101" pitchFamily="49" charset="-122"/>
                </a:rPr>
                <a:t>财务报告。</a:t>
              </a:r>
              <a:endParaRPr lang="en-US" altLang="zh-CN" sz="2800" dirty="0" smtClean="0">
                <a:latin typeface="黑体" panose="02010609060101010101" pitchFamily="49" charset="-122"/>
                <a:ea typeface="黑体" panose="02010609060101010101" pitchFamily="49" charset="-122"/>
              </a:endParaRPr>
            </a:p>
            <a:p>
              <a:pPr algn="just">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政府部门财务报告</a:t>
              </a:r>
              <a:r>
                <a:rPr lang="zh-CN" altLang="en-US" sz="2800" dirty="0" smtClean="0">
                  <a:latin typeface="黑体" panose="02010609060101010101" pitchFamily="49" charset="-122"/>
                  <a:ea typeface="黑体" panose="02010609060101010101" pitchFamily="49" charset="-122"/>
                </a:rPr>
                <a:t>由</a:t>
              </a:r>
              <a:r>
                <a:rPr lang="zh-CN" altLang="en-US" sz="2800" u="sng" dirty="0" smtClean="0">
                  <a:solidFill>
                    <a:srgbClr val="FF0000"/>
                  </a:solidFill>
                  <a:latin typeface="黑体" panose="02010609060101010101" pitchFamily="49" charset="-122"/>
                  <a:ea typeface="黑体" panose="02010609060101010101" pitchFamily="49" charset="-122"/>
                </a:rPr>
                <a:t>政府部门</a:t>
              </a:r>
              <a:r>
                <a:rPr lang="zh-CN" altLang="en-US" sz="2800" dirty="0" smtClean="0">
                  <a:latin typeface="黑体" panose="02010609060101010101" pitchFamily="49" charset="-122"/>
                  <a:ea typeface="黑体" panose="02010609060101010101" pitchFamily="49" charset="-122"/>
                </a:rPr>
                <a:t>编制，主要反映本部门财务状况、运行情况等，为加强政府部门资产负债管理、预算管理、绩效管理等提供信息支撑。</a:t>
              </a:r>
              <a:endParaRPr lang="en-US" altLang="zh-CN" sz="2800" dirty="0" smtClean="0">
                <a:latin typeface="黑体" panose="02010609060101010101" pitchFamily="49" charset="-122"/>
                <a:ea typeface="黑体" panose="02010609060101010101" pitchFamily="49" charset="-122"/>
              </a:endParaRPr>
            </a:p>
            <a:p>
              <a:pPr algn="just">
                <a:buFontTx/>
                <a:buNone/>
              </a:pPr>
              <a:r>
                <a:rPr lang="zh-CN" altLang="en-US" sz="2800" dirty="0" smtClean="0">
                  <a:solidFill>
                    <a:srgbClr val="FF0000"/>
                  </a:solidFill>
                  <a:latin typeface="黑体" panose="02010609060101010101" pitchFamily="49" charset="-122"/>
                  <a:ea typeface="黑体" panose="02010609060101010101" pitchFamily="49" charset="-122"/>
                </a:rPr>
                <a:t>    政府综合财务报告</a:t>
              </a:r>
              <a:r>
                <a:rPr lang="zh-CN" altLang="en-US" sz="2800" dirty="0" smtClean="0">
                  <a:latin typeface="黑体" panose="02010609060101010101" pitchFamily="49" charset="-122"/>
                  <a:ea typeface="黑体" panose="02010609060101010101" pitchFamily="49" charset="-122"/>
                </a:rPr>
                <a:t>由政府</a:t>
              </a:r>
              <a:r>
                <a:rPr lang="zh-CN" altLang="en-US" sz="2800" u="sng" dirty="0" smtClean="0">
                  <a:solidFill>
                    <a:srgbClr val="FF0000"/>
                  </a:solidFill>
                  <a:latin typeface="黑体" panose="02010609060101010101" pitchFamily="49" charset="-122"/>
                  <a:ea typeface="黑体" panose="02010609060101010101" pitchFamily="49" charset="-122"/>
                </a:rPr>
                <a:t>财政部门</a:t>
              </a:r>
              <a:r>
                <a:rPr lang="zh-CN" altLang="en-US" sz="2800" dirty="0" smtClean="0">
                  <a:latin typeface="黑体" panose="02010609060101010101" pitchFamily="49" charset="-122"/>
                  <a:ea typeface="黑体" panose="02010609060101010101" pitchFamily="49" charset="-122"/>
                </a:rPr>
                <a:t>编制，主要反映政府整体财务状况、运行情况和财政中长期可持续性等，可作为考核地方政府绩效、开展地方政府信用评级、评估预警地方政府债务风险、编制全国和地方资产负债表以及制定财政中长期规划和其他相关规划的重要依据。</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857731"/>
            <a:ext cx="11715832" cy="5928812"/>
            <a:chOff x="2664" y="979"/>
            <a:chExt cx="9788" cy="5228"/>
          </a:xfrm>
        </p:grpSpPr>
        <p:sp>
          <p:nvSpPr>
            <p:cNvPr id="3" name="矩形 2"/>
            <p:cNvSpPr/>
            <p:nvPr/>
          </p:nvSpPr>
          <p:spPr bwMode="auto">
            <a:xfrm>
              <a:off x="2664" y="1019"/>
              <a:ext cx="9694" cy="518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979"/>
              <a:ext cx="7967" cy="50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1042"/>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（二）政府财务报告主要内容（部门）</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881"/>
            </a:xfrm>
            <a:prstGeom prst="rect">
              <a:avLst/>
            </a:prstGeom>
          </p:spPr>
          <p:txBody>
            <a:bodyPr wrap="square">
              <a:spAutoFit/>
            </a:bodyPr>
            <a:lstStyle/>
            <a:p>
              <a:pPr eaLnBrk="1" hangingPunct="1">
                <a:buFont typeface="Wingdings" panose="05000000000000000000" pitchFamily="2" charset="2"/>
                <a:buChar char="Ø"/>
                <a:defRPr/>
              </a:pPr>
              <a:r>
                <a:rPr lang="zh-CN" altLang="en-US" sz="2800" dirty="0" smtClean="0">
                  <a:latin typeface="黑体" panose="02010609060101010101" pitchFamily="49" charset="-122"/>
                  <a:ea typeface="黑体" panose="02010609060101010101" pitchFamily="49" charset="-122"/>
                </a:rPr>
                <a:t>政府部门财务报告主要内容</a:t>
              </a:r>
              <a:endParaRPr lang="en-US" altLang="zh-CN" sz="2800" dirty="0" smtClean="0">
                <a:latin typeface="黑体" panose="02010609060101010101" pitchFamily="49" charset="-122"/>
                <a:ea typeface="黑体" panose="02010609060101010101" pitchFamily="49" charset="-122"/>
              </a:endParaRPr>
            </a:p>
            <a:p>
              <a:pPr eaLnBrk="1" hangingPunct="1">
                <a:defRPr/>
              </a:pPr>
              <a:r>
                <a:rPr lang="zh-CN" altLang="en-US" sz="2800" dirty="0" smtClean="0">
                  <a:latin typeface="黑体" panose="02010609060101010101" pitchFamily="49" charset="-122"/>
                  <a:ea typeface="黑体" panose="02010609060101010101" pitchFamily="49" charset="-122"/>
                </a:rPr>
                <a:t>   政府部门财务报告应当包括</a:t>
              </a:r>
              <a:r>
                <a:rPr lang="zh-CN" altLang="en-US" sz="2800" dirty="0" smtClean="0">
                  <a:solidFill>
                    <a:srgbClr val="FF0000"/>
                  </a:solidFill>
                  <a:latin typeface="黑体" panose="02010609060101010101" pitchFamily="49" charset="-122"/>
                  <a:ea typeface="黑体" panose="02010609060101010101" pitchFamily="49" charset="-122"/>
                </a:rPr>
                <a:t>会计报表、报表附注、财务分析</a:t>
              </a:r>
              <a:r>
                <a:rPr lang="zh-CN" altLang="en-US" sz="2800" dirty="0" smtClean="0">
                  <a:latin typeface="黑体" panose="02010609060101010101" pitchFamily="49" charset="-122"/>
                  <a:ea typeface="黑体" panose="02010609060101010101" pitchFamily="49" charset="-122"/>
                </a:rPr>
                <a:t>等。</a:t>
              </a:r>
              <a:endParaRPr lang="en-US" altLang="zh-CN" sz="2800" dirty="0" smtClean="0">
                <a:latin typeface="黑体" panose="02010609060101010101" pitchFamily="49" charset="-122"/>
                <a:ea typeface="黑体" panose="02010609060101010101" pitchFamily="49" charset="-122"/>
              </a:endParaRPr>
            </a:p>
            <a:p>
              <a:pPr eaLnBrk="1" hangingPunct="1">
                <a:defRPr/>
              </a:pPr>
              <a:r>
                <a:rPr lang="zh-CN" altLang="en-US" sz="2800" dirty="0" smtClean="0">
                  <a:latin typeface="黑体" panose="02010609060101010101" pitchFamily="49" charset="-122"/>
                  <a:ea typeface="黑体" panose="02010609060101010101" pitchFamily="49" charset="-122"/>
                </a:rPr>
                <a:t>   会计报表主要包括</a:t>
              </a:r>
              <a:r>
                <a:rPr lang="zh-CN" altLang="en-US" sz="2800" dirty="0" smtClean="0">
                  <a:solidFill>
                    <a:srgbClr val="FF0000"/>
                  </a:solidFill>
                  <a:latin typeface="黑体" panose="02010609060101010101" pitchFamily="49" charset="-122"/>
                  <a:ea typeface="黑体" panose="02010609060101010101" pitchFamily="49" charset="-122"/>
                </a:rPr>
                <a:t>资产负债表、收入费用表及当期盈余与预算结余差异表</a:t>
              </a:r>
              <a:r>
                <a:rPr lang="zh-CN" altLang="en-US" sz="2800" dirty="0" smtClean="0">
                  <a:latin typeface="黑体" panose="02010609060101010101" pitchFamily="49" charset="-122"/>
                  <a:ea typeface="黑体" panose="02010609060101010101" pitchFamily="49" charset="-122"/>
                </a:rPr>
                <a:t>等、</a:t>
              </a:r>
              <a:r>
                <a:rPr lang="zh-CN" altLang="en-US" sz="2800" dirty="0" smtClean="0">
                  <a:solidFill>
                    <a:schemeClr val="accent1">
                      <a:lumMod val="75000"/>
                    </a:schemeClr>
                  </a:solidFill>
                  <a:latin typeface="黑体" panose="02010609060101010101" pitchFamily="49" charset="-122"/>
                  <a:ea typeface="黑体" panose="02010609060101010101" pitchFamily="49" charset="-122"/>
                </a:rPr>
                <a:t>（净资产差异表）</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defRPr/>
              </a:pP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资产负债表</a:t>
              </a:r>
              <a:r>
                <a:rPr lang="zh-CN" altLang="en-US" sz="2800" dirty="0" smtClean="0">
                  <a:latin typeface="黑体" panose="02010609060101010101" pitchFamily="49" charset="-122"/>
                  <a:ea typeface="黑体" panose="02010609060101010101" pitchFamily="49" charset="-122"/>
                </a:rPr>
                <a:t>重点反映政府部门年末财务状况。资产负债表应当按照资产、负债和净资产分类分项列示。</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defRPr/>
              </a:pPr>
              <a:r>
                <a:rPr lang="en-US" altLang="zh-CN" sz="2800" dirty="0" smtClean="0">
                  <a:solidFill>
                    <a:srgbClr val="FF0000"/>
                  </a:solidFill>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收入费用表</a:t>
              </a:r>
              <a:r>
                <a:rPr lang="zh-CN" altLang="en-US" sz="2800" dirty="0" smtClean="0">
                  <a:latin typeface="黑体" panose="02010609060101010101" pitchFamily="49" charset="-122"/>
                  <a:ea typeface="黑体" panose="02010609060101010101" pitchFamily="49" charset="-122"/>
                </a:rPr>
                <a:t>重点反映政府部门年度运行情况。收入费用表应当按照收入、费用和盈余分类分项列示。</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defRPr/>
              </a:pPr>
              <a:r>
                <a:rPr lang="en-US" altLang="zh-CN" sz="2800" dirty="0" smtClean="0">
                  <a:solidFill>
                    <a:srgbClr val="FF0000"/>
                  </a:solidFill>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当期盈余与预算结余差异表</a:t>
              </a:r>
              <a:r>
                <a:rPr lang="zh-CN" altLang="en-US" sz="2800" dirty="0" smtClean="0">
                  <a:latin typeface="黑体" panose="02010609060101010101" pitchFamily="49" charset="-122"/>
                  <a:ea typeface="黑体" panose="02010609060101010101" pitchFamily="49" charset="-122"/>
                </a:rPr>
                <a:t>重点反映政府部门权责发生制基础当期盈余与现行会计制度下当期预算结余之间的差异。</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34013"/>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857732"/>
            <a:ext cx="11715832" cy="6357483"/>
            <a:chOff x="2664" y="979"/>
            <a:chExt cx="9788" cy="5606"/>
          </a:xfrm>
        </p:grpSpPr>
        <p:sp>
          <p:nvSpPr>
            <p:cNvPr id="3" name="矩形 2"/>
            <p:cNvSpPr/>
            <p:nvPr/>
          </p:nvSpPr>
          <p:spPr bwMode="auto">
            <a:xfrm>
              <a:off x="2664" y="1019"/>
              <a:ext cx="9694" cy="518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979"/>
              <a:ext cx="7967" cy="50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1042"/>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（二）政府财务报告主要内容（部门）</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5021"/>
            </a:xfrm>
            <a:prstGeom prst="rect">
              <a:avLst/>
            </a:prstGeom>
          </p:spPr>
          <p:txBody>
            <a:bodyPr wrap="square">
              <a:spAutoFit/>
            </a:bodyPr>
            <a:lstStyle/>
            <a:p>
              <a:pPr>
                <a:buFont typeface="Wingdings" panose="05000000000000000000" pitchFamily="2" charset="2"/>
                <a:buChar char="ü"/>
              </a:pPr>
              <a:r>
                <a:rPr lang="zh-CN" altLang="en-US" sz="2800" dirty="0" smtClean="0">
                  <a:solidFill>
                    <a:srgbClr val="FF0000"/>
                  </a:solidFill>
                  <a:latin typeface="黑体" panose="02010609060101010101" pitchFamily="49" charset="-122"/>
                  <a:ea typeface="黑体" panose="02010609060101010101" pitchFamily="49" charset="-122"/>
                </a:rPr>
                <a:t>报表附注</a:t>
              </a:r>
              <a:r>
                <a:rPr lang="zh-CN" altLang="en-US" sz="2800" dirty="0" smtClean="0">
                  <a:latin typeface="黑体" panose="02010609060101010101" pitchFamily="49" charset="-122"/>
                  <a:ea typeface="黑体" panose="02010609060101010101" pitchFamily="49" charset="-122"/>
                </a:rPr>
                <a:t>重点对财务报表作进一步解释说明，一般应当按照下列顺序披露：</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（一）报表的编制基础、遵循政府会计准则和会计制度的声明；</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（二）报表涵盖的主体范围；</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（三）重要会计政策和会计估计；</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（四）报表中重要项目的明细资料和进一步说明；</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（五）或有和承诺事项、资产负债表日后重大事项的说明；</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（六）部门及所属单位代表政府管理的有关经济业务或事项的说明，包括政府储备资产、公共基础设施、保障性住房等；</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（七）需要说明的其他事项。</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solidFill>
                    <a:srgbClr val="FF0000"/>
                  </a:solidFill>
                  <a:latin typeface="黑体" panose="02010609060101010101" pitchFamily="49" charset="-122"/>
                  <a:ea typeface="黑体" panose="02010609060101010101" pitchFamily="49" charset="-122"/>
                </a:rPr>
                <a:t>政府部门财务分析</a:t>
              </a:r>
              <a:r>
                <a:rPr lang="zh-CN" altLang="en-US" sz="2800" dirty="0" smtClean="0">
                  <a:latin typeface="黑体" panose="02010609060101010101" pitchFamily="49" charset="-122"/>
                  <a:ea typeface="黑体" panose="02010609060101010101" pitchFamily="49" charset="-122"/>
                </a:rPr>
                <a:t>主要包括资产负债状况分析、运行情况分析、相关指标变化情况及趋势分析等。</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en-US" sz="2800" dirty="0" smtClean="0">
                <a:ea typeface="宋体" panose="02010600030101010101" pitchFamily="2" charset="-122"/>
              </a:endParaRPr>
            </a:p>
          </p:txBody>
        </p:sp>
      </p:grpSp>
      <p:sp>
        <p:nvSpPr>
          <p:cNvPr id="8" name="文本框 41"/>
          <p:cNvSpPr txBox="1"/>
          <p:nvPr/>
        </p:nvSpPr>
        <p:spPr>
          <a:xfrm>
            <a:off x="2685893" y="334013"/>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47" name="文本框 46"/>
          <p:cNvSpPr txBox="1"/>
          <p:nvPr/>
        </p:nvSpPr>
        <p:spPr>
          <a:xfrm>
            <a:off x="2799708" y="386438"/>
            <a:ext cx="6752677" cy="553085"/>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3000" b="1" dirty="0">
                <a:latin typeface="黑体" panose="02010609060101010101" pitchFamily="49" charset="-122"/>
                <a:ea typeface="黑体" panose="02010609060101010101" pitchFamily="49" charset="-122"/>
              </a:rPr>
              <a:t>目   录</a:t>
            </a:r>
            <a:endParaRPr lang="zh-CN" altLang="en-US" sz="3000" b="1" dirty="0">
              <a:latin typeface="黑体" panose="02010609060101010101" pitchFamily="49" charset="-122"/>
              <a:ea typeface="黑体" panose="02010609060101010101" pitchFamily="49" charset="-122"/>
            </a:endParaRPr>
          </a:p>
        </p:txBody>
      </p:sp>
      <p:sp>
        <p:nvSpPr>
          <p:cNvPr id="55" name="椭圆 54"/>
          <p:cNvSpPr/>
          <p:nvPr/>
        </p:nvSpPr>
        <p:spPr>
          <a:xfrm>
            <a:off x="-2338705" y="1849124"/>
            <a:ext cx="4318000" cy="4319905"/>
          </a:xfrm>
          <a:prstGeom prst="ellipse">
            <a:avLst/>
          </a:prstGeom>
          <a:solidFill>
            <a:srgbClr val="0054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56" name="文本框 2"/>
          <p:cNvSpPr txBox="1">
            <a:spLocks noChangeArrowheads="1"/>
          </p:cNvSpPr>
          <p:nvPr/>
        </p:nvSpPr>
        <p:spPr bwMode="auto">
          <a:xfrm>
            <a:off x="-282576" y="2991486"/>
            <a:ext cx="3023871" cy="1600414"/>
          </a:xfrm>
          <a:prstGeom prst="rect">
            <a:avLst/>
          </a:prstGeom>
          <a:noFill/>
          <a:ln w="9525">
            <a:noFill/>
            <a:miter lim="800000"/>
          </a:ln>
        </p:spPr>
        <p:txBody>
          <a:bodyPr vert="horz" wrap="square" lIns="121898" tIns="60948" rIns="121898" bIns="60948">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4800" b="1" dirty="0">
                <a:solidFill>
                  <a:schemeClr val="bg1"/>
                </a:solidFill>
                <a:latin typeface="微软雅黑" panose="020B0503020204020204" pitchFamily="34" charset="-122"/>
                <a:ea typeface="微软雅黑" panose="020B0503020204020204" pitchFamily="34" charset="-122"/>
              </a:rPr>
              <a:t>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2952731" y="1500177"/>
            <a:ext cx="801748"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1</a:t>
            </a:r>
            <a:endParaRPr lang="zh-CN" altLang="en-US" sz="3200" dirty="0">
              <a:latin typeface="+mj-lt"/>
              <a:ea typeface="Arial Unicode MS" panose="020B0604020202020204" charset="-122"/>
              <a:cs typeface="Arial Unicode MS" panose="020B0604020202020204" charset="-122"/>
            </a:endParaRPr>
          </a:p>
        </p:txBody>
      </p:sp>
      <p:sp>
        <p:nvSpPr>
          <p:cNvPr id="59" name="圆角矩形 58"/>
          <p:cNvSpPr/>
          <p:nvPr/>
        </p:nvSpPr>
        <p:spPr>
          <a:xfrm>
            <a:off x="4019529" y="1514745"/>
            <a:ext cx="7648635"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0" name="矩形 59"/>
          <p:cNvSpPr/>
          <p:nvPr/>
        </p:nvSpPr>
        <p:spPr>
          <a:xfrm>
            <a:off x="4095736" y="1571612"/>
            <a:ext cx="4606293"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改革的背景及进程</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1" name="圆角矩形 60"/>
          <p:cNvSpPr/>
          <p:nvPr/>
        </p:nvSpPr>
        <p:spPr>
          <a:xfrm>
            <a:off x="2952735" y="2611802"/>
            <a:ext cx="801167"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2</a:t>
            </a:r>
            <a:endParaRPr lang="zh-CN" altLang="en-US" sz="3200" dirty="0">
              <a:latin typeface="+mj-lt"/>
              <a:ea typeface="Arial Unicode MS" panose="020B0604020202020204" charset="-122"/>
              <a:cs typeface="Arial Unicode MS" panose="020B0604020202020204" charset="-122"/>
            </a:endParaRPr>
          </a:p>
        </p:txBody>
      </p:sp>
      <p:sp>
        <p:nvSpPr>
          <p:cNvPr id="63" name="圆角矩形 62"/>
          <p:cNvSpPr/>
          <p:nvPr/>
        </p:nvSpPr>
        <p:spPr>
          <a:xfrm>
            <a:off x="4023324" y="2611802"/>
            <a:ext cx="7644840"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4" name="矩形 63"/>
          <p:cNvSpPr/>
          <p:nvPr/>
        </p:nvSpPr>
        <p:spPr>
          <a:xfrm>
            <a:off x="4019229" y="2681006"/>
            <a:ext cx="6434491"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政府财务报告编制办法（试行）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5" name="圆角矩形 64"/>
          <p:cNvSpPr/>
          <p:nvPr/>
        </p:nvSpPr>
        <p:spPr>
          <a:xfrm>
            <a:off x="2952729" y="3714752"/>
            <a:ext cx="785819" cy="72307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3</a:t>
            </a:r>
            <a:endParaRPr lang="zh-CN" altLang="en-US" sz="3200" dirty="0">
              <a:latin typeface="+mj-lt"/>
              <a:ea typeface="Arial Unicode MS" panose="020B0604020202020204" charset="-122"/>
              <a:cs typeface="Arial Unicode MS" panose="020B0604020202020204" charset="-122"/>
            </a:endParaRPr>
          </a:p>
        </p:txBody>
      </p:sp>
      <p:grpSp>
        <p:nvGrpSpPr>
          <p:cNvPr id="66" name="组合 65"/>
          <p:cNvGrpSpPr/>
          <p:nvPr/>
        </p:nvGrpSpPr>
        <p:grpSpPr>
          <a:xfrm>
            <a:off x="3974433" y="3706511"/>
            <a:ext cx="7693731" cy="722633"/>
            <a:chOff x="6339097" y="3296031"/>
            <a:chExt cx="3744416" cy="511504"/>
          </a:xfrm>
          <a:solidFill>
            <a:srgbClr val="0054A6"/>
          </a:solidFill>
        </p:grpSpPr>
        <p:sp>
          <p:nvSpPr>
            <p:cNvPr id="67" name="圆角矩形 6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8" name="矩形 67"/>
            <p:cNvSpPr/>
            <p:nvPr/>
          </p:nvSpPr>
          <p:spPr>
            <a:xfrm>
              <a:off x="6339097" y="3333232"/>
              <a:ext cx="3706972" cy="435738"/>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政府部门财务报告编制操作指南（试行）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69" name="圆角矩形 68"/>
          <p:cNvSpPr/>
          <p:nvPr/>
        </p:nvSpPr>
        <p:spPr>
          <a:xfrm>
            <a:off x="2952729" y="4857390"/>
            <a:ext cx="785819" cy="78618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4</a:t>
            </a:r>
            <a:endParaRPr lang="zh-CN" altLang="en-US" sz="3200" dirty="0">
              <a:latin typeface="+mj-lt"/>
              <a:ea typeface="Arial Unicode MS" panose="020B0604020202020204" charset="-122"/>
              <a:cs typeface="Arial Unicode MS" panose="020B0604020202020204" charset="-122"/>
            </a:endParaRPr>
          </a:p>
        </p:txBody>
      </p:sp>
      <p:grpSp>
        <p:nvGrpSpPr>
          <p:cNvPr id="70" name="组合 69"/>
          <p:cNvGrpSpPr/>
          <p:nvPr/>
        </p:nvGrpSpPr>
        <p:grpSpPr>
          <a:xfrm>
            <a:off x="3946821" y="4857764"/>
            <a:ext cx="7721347" cy="785818"/>
            <a:chOff x="6339096" y="4180902"/>
            <a:chExt cx="3991790" cy="511504"/>
          </a:xfrm>
          <a:solidFill>
            <a:srgbClr val="0054A6"/>
          </a:solidFill>
        </p:grpSpPr>
        <p:sp>
          <p:nvSpPr>
            <p:cNvPr id="71" name="圆角矩形 70"/>
            <p:cNvSpPr/>
            <p:nvPr/>
          </p:nvSpPr>
          <p:spPr>
            <a:xfrm>
              <a:off x="6339096" y="4180902"/>
              <a:ext cx="3991788"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72" name="矩形 71"/>
            <p:cNvSpPr/>
            <p:nvPr/>
          </p:nvSpPr>
          <p:spPr>
            <a:xfrm>
              <a:off x="6416084" y="4218364"/>
              <a:ext cx="3914802" cy="400702"/>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我市政府财务报告编制试点工作实施方案</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38" name="下箭头 37"/>
          <p:cNvSpPr/>
          <p:nvPr/>
        </p:nvSpPr>
        <p:spPr>
          <a:xfrm rot="16200000">
            <a:off x="1988314" y="1464457"/>
            <a:ext cx="571506" cy="785819"/>
          </a:xfrm>
          <a:prstGeom prst="downArrow">
            <a:avLst/>
          </a:pr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7"/>
                                        </p:tgtEl>
                                        <p:attrNameLst>
                                          <p:attrName>ppt_x</p:attrName>
                                          <p:attrName>ppt_y</p:attrName>
                                        </p:attrNameLst>
                                      </p:cBhvr>
                                      <p:rCtr x="1862" y="-2060"/>
                                    </p:animMotion>
                                  </p:childTnLst>
                                </p:cTn>
                              </p:par>
                              <p:par>
                                <p:cTn id="10" presetID="10" presetClass="entr" presetSubtype="0" fill="hold" grpId="0" nodeType="withEffect">
                                  <p:stCondLst>
                                    <p:cond delay="25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childTnLst>
                                </p:cTn>
                              </p:par>
                              <p:par>
                                <p:cTn id="13" presetID="56" presetClass="path" presetSubtype="0" accel="50000" decel="50000" fill="hold" grpId="1" nodeType="withEffect">
                                  <p:stCondLst>
                                    <p:cond delay="250"/>
                                  </p:stCondLst>
                                  <p:childTnLst>
                                    <p:animMotion origin="layout" path="M -0.03737 0.0412 L -6.25E-7 2.96296E-6 " pathEditMode="relative" rAng="0" ptsTypes="AA">
                                      <p:cBhvr>
                                        <p:cTn id="14" dur="700" fill="hold"/>
                                        <p:tgtEl>
                                          <p:spTgt spid="61"/>
                                        </p:tgtEl>
                                        <p:attrNameLst>
                                          <p:attrName>ppt_x</p:attrName>
                                          <p:attrName>ppt_y</p:attrName>
                                        </p:attrNameLst>
                                      </p:cBhvr>
                                      <p:rCtr x="1862" y="-2060"/>
                                    </p:animMotion>
                                  </p:childTnLst>
                                </p:cTn>
                              </p:par>
                              <p:par>
                                <p:cTn id="15" presetID="10" presetClass="entr" presetSubtype="0" fill="hold" grpId="0" nodeType="withEffect">
                                  <p:stCondLst>
                                    <p:cond delay="50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childTnLst>
                                </p:cTn>
                              </p:par>
                              <p:par>
                                <p:cTn id="18" presetID="56" presetClass="path" presetSubtype="0" accel="50000" decel="50000" fill="hold" grpId="1" nodeType="withEffect">
                                  <p:stCondLst>
                                    <p:cond delay="500"/>
                                  </p:stCondLst>
                                  <p:childTnLst>
                                    <p:animMotion origin="layout" path="M -0.03737 0.0412 L -6.25E-7 -7.40741E-7 " pathEditMode="relative" rAng="0" ptsTypes="AA">
                                      <p:cBhvr>
                                        <p:cTn id="19" dur="700" fill="hold"/>
                                        <p:tgtEl>
                                          <p:spTgt spid="65"/>
                                        </p:tgtEl>
                                        <p:attrNameLst>
                                          <p:attrName>ppt_x</p:attrName>
                                          <p:attrName>ppt_y</p:attrName>
                                        </p:attrNameLst>
                                      </p:cBhvr>
                                      <p:rCtr x="1862" y="-2060"/>
                                    </p:animMotion>
                                  </p:childTnLst>
                                </p:cTn>
                              </p:par>
                              <p:par>
                                <p:cTn id="20" presetID="22" presetClass="entr" presetSubtype="8" fill="hold" nodeType="withEffect">
                                  <p:stCondLst>
                                    <p:cond delay="75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1000"/>
                                        <p:tgtEl>
                                          <p:spTgt spid="69"/>
                                        </p:tgtEl>
                                      </p:cBhvr>
                                    </p:animEffect>
                                  </p:childTnLst>
                                </p:cTn>
                              </p:par>
                              <p:par>
                                <p:cTn id="26" presetID="56" presetClass="path" presetSubtype="0" accel="50000" decel="50000" fill="hold" grpId="1" nodeType="withEffect">
                                  <p:stCondLst>
                                    <p:cond delay="750"/>
                                  </p:stCondLst>
                                  <p:childTnLst>
                                    <p:animMotion origin="layout" path="M -0.03737 0.04121 L -6.25E-7 -4.44444E-6 " pathEditMode="relative" rAng="0" ptsTypes="AA">
                                      <p:cBhvr>
                                        <p:cTn id="27" dur="700" fill="hold"/>
                                        <p:tgtEl>
                                          <p:spTgt spid="69"/>
                                        </p:tgtEl>
                                        <p:attrNameLst>
                                          <p:attrName>ppt_x</p:attrName>
                                          <p:attrName>ppt_y</p:attrName>
                                        </p:attrNameLst>
                                      </p:cBhvr>
                                      <p:rCtr x="1862" y="-2060"/>
                                    </p:animMotion>
                                  </p:childTnLst>
                                </p:cTn>
                              </p:par>
                              <p:par>
                                <p:cTn id="28" presetID="22" presetClass="entr" presetSubtype="8" fill="hold" nodeType="withEffect">
                                  <p:stCondLst>
                                    <p:cond delay="100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1000"/>
                            </p:stCondLst>
                            <p:childTnLst>
                              <p:par>
                                <p:cTn id="32" presetID="26" presetClass="emph" presetSubtype="0" fill="hold" grpId="2" nodeType="afterEffect">
                                  <p:stCondLst>
                                    <p:cond delay="0"/>
                                  </p:stCondLst>
                                  <p:childTnLst>
                                    <p:animEffect transition="out" filter="fade">
                                      <p:cBhvr>
                                        <p:cTn id="33" dur="500" tmFilter="0, 0; .2, .5; .8, .5; 1, 0"/>
                                        <p:tgtEl>
                                          <p:spTgt spid="57"/>
                                        </p:tgtEl>
                                      </p:cBhvr>
                                    </p:animEffect>
                                    <p:animScale>
                                      <p:cBhvr>
                                        <p:cTn id="34" dur="250" autoRev="1" fill="hold"/>
                                        <p:tgtEl>
                                          <p:spTgt spid="57"/>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7" grpId="1" bldLvl="0" animBg="1"/>
      <p:bldP spid="57" grpId="2" bldLvl="0" animBg="1"/>
      <p:bldP spid="61" grpId="0" bldLvl="0" animBg="1"/>
      <p:bldP spid="61" grpId="1" bldLvl="0" animBg="1"/>
      <p:bldP spid="65" grpId="0" bldLvl="0" animBg="1"/>
      <p:bldP spid="65" grpId="1" bldLvl="0" animBg="1"/>
      <p:bldP spid="69" grpId="0" bldLvl="0" animBg="1"/>
      <p:bldP spid="69" grpId="1" bldLvl="0" animBg="1"/>
      <p:bldP spid="3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857731"/>
            <a:ext cx="11715832" cy="5928812"/>
            <a:chOff x="2664" y="979"/>
            <a:chExt cx="9788" cy="5228"/>
          </a:xfrm>
        </p:grpSpPr>
        <p:sp>
          <p:nvSpPr>
            <p:cNvPr id="3" name="矩形 2"/>
            <p:cNvSpPr/>
            <p:nvPr/>
          </p:nvSpPr>
          <p:spPr bwMode="auto">
            <a:xfrm>
              <a:off x="2664" y="1019"/>
              <a:ext cx="9694" cy="518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979"/>
              <a:ext cx="7967" cy="50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1042"/>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（二）政府财务报告主要内容（综合）</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61"/>
            </a:xfrm>
            <a:prstGeom prst="rect">
              <a:avLst/>
            </a:prstGeom>
          </p:spPr>
          <p:txBody>
            <a:bodyPr wrap="square">
              <a:spAutoFit/>
            </a:bodyPr>
            <a:lstStyle/>
            <a:p>
              <a:pPr algn="just" eaLnBrk="1" hangingPunct="1">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政府综合财务报告主要内容</a:t>
              </a:r>
              <a:endParaRPr lang="en-US" altLang="zh-CN" sz="2800" dirty="0" smtClean="0">
                <a:latin typeface="黑体" panose="02010609060101010101" pitchFamily="49" charset="-122"/>
                <a:ea typeface="黑体" panose="02010609060101010101" pitchFamily="49" charset="-122"/>
              </a:endParaRPr>
            </a:p>
            <a:p>
              <a:pPr algn="just" eaLnBrk="1" hangingPunct="1"/>
              <a:r>
                <a:rPr lang="zh-CN" altLang="en-US" sz="2800" dirty="0" smtClean="0">
                  <a:latin typeface="黑体" panose="02010609060101010101" pitchFamily="49" charset="-122"/>
                  <a:ea typeface="黑体" panose="02010609060101010101" pitchFamily="49" charset="-122"/>
                </a:rPr>
                <a:t>政府综合财务报告应当包括</a:t>
              </a:r>
              <a:r>
                <a:rPr lang="zh-CN" altLang="en-US" sz="2800" dirty="0" smtClean="0">
                  <a:solidFill>
                    <a:srgbClr val="FF0000"/>
                  </a:solidFill>
                  <a:latin typeface="黑体" panose="02010609060101010101" pitchFamily="49" charset="-122"/>
                  <a:ea typeface="黑体" panose="02010609060101010101" pitchFamily="49" charset="-122"/>
                </a:rPr>
                <a:t>会计报表、报表附注、财政经济分析、政府财政财务管理情况</a:t>
              </a:r>
              <a:r>
                <a:rPr lang="zh-CN" altLang="en-US" sz="2800" dirty="0" smtClean="0">
                  <a:latin typeface="黑体" panose="02010609060101010101" pitchFamily="49" charset="-122"/>
                  <a:ea typeface="黑体" panose="02010609060101010101" pitchFamily="49" charset="-122"/>
                </a:rPr>
                <a:t>等。</a:t>
              </a:r>
              <a:endParaRPr lang="zh-CN" altLang="en-US" sz="2800" dirty="0" smtClean="0">
                <a:latin typeface="黑体" panose="02010609060101010101" pitchFamily="49" charset="-122"/>
                <a:ea typeface="黑体" panose="02010609060101010101" pitchFamily="49" charset="-122"/>
              </a:endParaRPr>
            </a:p>
            <a:p>
              <a:pPr algn="just" eaLnBrk="1" hangingPunct="1"/>
              <a:r>
                <a:rPr lang="zh-CN" altLang="en-US" sz="2800" dirty="0" smtClean="0">
                  <a:latin typeface="黑体" panose="02010609060101010101" pitchFamily="49" charset="-122"/>
                  <a:ea typeface="黑体" panose="02010609060101010101" pitchFamily="49" charset="-122"/>
                </a:rPr>
                <a:t>会计报表主要包括</a:t>
              </a:r>
              <a:r>
                <a:rPr lang="zh-CN" altLang="en-US" sz="2800" dirty="0" smtClean="0">
                  <a:solidFill>
                    <a:srgbClr val="FF0000"/>
                  </a:solidFill>
                  <a:latin typeface="黑体" panose="02010609060101010101" pitchFamily="49" charset="-122"/>
                  <a:ea typeface="黑体" panose="02010609060101010101" pitchFamily="49" charset="-122"/>
                </a:rPr>
                <a:t>资产负债表、收入费用表及当期盈余与预算结余差异表</a:t>
              </a:r>
              <a:r>
                <a:rPr lang="zh-CN" altLang="en-US" sz="2800" dirty="0" smtClean="0">
                  <a:latin typeface="黑体" panose="02010609060101010101" pitchFamily="49" charset="-122"/>
                  <a:ea typeface="黑体" panose="02010609060101010101" pitchFamily="49" charset="-122"/>
                </a:rPr>
                <a:t>等。</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资产负债表</a:t>
              </a:r>
              <a:r>
                <a:rPr lang="zh-CN" altLang="en-US" sz="2800" dirty="0" smtClean="0">
                  <a:latin typeface="黑体" panose="02010609060101010101" pitchFamily="49" charset="-122"/>
                  <a:ea typeface="黑体" panose="02010609060101010101" pitchFamily="49" charset="-122"/>
                </a:rPr>
                <a:t>重点反映政府整体年末财务状况。资产负债表应当按照资产、负债和净资产分类分项列示。</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收入费用表</a:t>
              </a:r>
              <a:r>
                <a:rPr lang="zh-CN" altLang="en-US" sz="2800" dirty="0" smtClean="0">
                  <a:latin typeface="黑体" panose="02010609060101010101" pitchFamily="49" charset="-122"/>
                  <a:ea typeface="黑体" panose="02010609060101010101" pitchFamily="49" charset="-122"/>
                </a:rPr>
                <a:t>重点反映政府整体年度运行情况。收入费用表应当按照收入、费用和盈余分类分项列示。</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当期盈余与预算结余差异表</a:t>
              </a:r>
              <a:r>
                <a:rPr lang="zh-CN" altLang="en-US" sz="2800" dirty="0" smtClean="0">
                  <a:latin typeface="黑体" panose="02010609060101010101" pitchFamily="49" charset="-122"/>
                  <a:ea typeface="黑体" panose="02010609060101010101" pitchFamily="49" charset="-122"/>
                </a:rPr>
                <a:t>重点反映政府整体权责发生制基础当期盈余与现行会计制度下当期预算结余之间的差异。</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34013"/>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142940"/>
            <a:ext cx="11715832" cy="5500770"/>
            <a:chOff x="2664" y="839"/>
            <a:chExt cx="9788" cy="5368"/>
          </a:xfrm>
        </p:grpSpPr>
        <p:sp>
          <p:nvSpPr>
            <p:cNvPr id="3" name="矩形 2"/>
            <p:cNvSpPr/>
            <p:nvPr/>
          </p:nvSpPr>
          <p:spPr bwMode="auto">
            <a:xfrm>
              <a:off x="2664" y="1019"/>
              <a:ext cx="9694" cy="518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839"/>
              <a:ext cx="7967" cy="646"/>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909"/>
              <a:ext cx="7938" cy="51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（二）政府财务报告主要内容（综合）</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27"/>
            </a:xfrm>
            <a:prstGeom prst="rect">
              <a:avLst/>
            </a:prstGeom>
          </p:spPr>
          <p:txBody>
            <a:bodyPr wrap="square">
              <a:spAutoFit/>
            </a:bodyPr>
            <a:lstStyle/>
            <a:p>
              <a:pPr>
                <a:lnSpc>
                  <a:spcPct val="80000"/>
                </a:lnSpc>
                <a:buFont typeface="Wingdings" panose="05000000000000000000" pitchFamily="2" charset="2"/>
                <a:buChar char="ü"/>
              </a:pPr>
              <a:r>
                <a:rPr lang="zh-CN" altLang="en-US" sz="2800" dirty="0" smtClean="0">
                  <a:solidFill>
                    <a:srgbClr val="FF0000"/>
                  </a:solidFill>
                  <a:latin typeface="黑体" panose="02010609060101010101" pitchFamily="49" charset="-122"/>
                  <a:ea typeface="黑体" panose="02010609060101010101" pitchFamily="49" charset="-122"/>
                </a:rPr>
                <a:t>报表附注</a:t>
              </a:r>
              <a:r>
                <a:rPr lang="zh-CN" altLang="en-US" sz="2800" dirty="0" smtClean="0">
                  <a:latin typeface="黑体" panose="02010609060101010101" pitchFamily="49" charset="-122"/>
                  <a:ea typeface="黑体" panose="02010609060101010101" pitchFamily="49" charset="-122"/>
                </a:rPr>
                <a:t>重点对会计报表作进一步解释说明，一般应当按照下列顺序披露：</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（一）报表的编制基础、遵循政府会计准则和会计制度的声明；</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（二）报表涵盖的主体范围；</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（三）重要会计政策和会计估计；</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（四）报表中重要项目的明细资料和进一步说明，包括政府重要资产转让及其出售情况，重大投资、融资活动等；</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（五）或有和承诺事项、资产负债表日后重大事项的说明；</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（六）与政府履职和财务情况密切相关的经济业务或事项的说明，包括政府储备资产、公共基础设施、保障性住房、政府持有的企业的出资人权益等；</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（七）需要说明的其他事项。</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34013"/>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143327"/>
            <a:ext cx="11715832" cy="4714065"/>
            <a:chOff x="2664" y="816"/>
            <a:chExt cx="9788" cy="5391"/>
          </a:xfrm>
        </p:grpSpPr>
        <p:sp>
          <p:nvSpPr>
            <p:cNvPr id="3" name="矩形 2"/>
            <p:cNvSpPr/>
            <p:nvPr/>
          </p:nvSpPr>
          <p:spPr bwMode="auto">
            <a:xfrm>
              <a:off x="2664" y="1019"/>
              <a:ext cx="9694" cy="5188"/>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816"/>
              <a:ext cx="7967" cy="669"/>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664" y="897"/>
              <a:ext cx="7938" cy="598"/>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（二）政府财务报告主要内容（综合）</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062"/>
            </a:xfrm>
            <a:prstGeom prst="rect">
              <a:avLst/>
            </a:prstGeom>
          </p:spPr>
          <p:txBody>
            <a:bodyPr wrap="square">
              <a:spAutoFit/>
            </a:bodyPr>
            <a:lstStyle/>
            <a:p>
              <a:pPr algn="just" eaLnBrk="1" hangingPunct="1">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政府财政经济分析</a:t>
              </a:r>
              <a:r>
                <a:rPr lang="zh-CN" altLang="en-US" sz="2800" dirty="0" smtClean="0">
                  <a:latin typeface="黑体" panose="02010609060101010101" pitchFamily="49" charset="-122"/>
                  <a:ea typeface="黑体" panose="02010609060101010101" pitchFamily="49" charset="-122"/>
                </a:rPr>
                <a:t>应当包括财务状况分析、运行情况分析、财政中长期可持续性分析等。</a:t>
              </a:r>
              <a:endParaRPr lang="en-US" altLang="zh-CN" sz="2800" dirty="0" smtClean="0">
                <a:latin typeface="黑体" panose="02010609060101010101" pitchFamily="49" charset="-122"/>
                <a:ea typeface="黑体" panose="02010609060101010101" pitchFamily="49" charset="-122"/>
              </a:endParaRPr>
            </a:p>
            <a:p>
              <a:pPr algn="just" eaLnBrk="1" hangingPunct="1">
                <a:buFont typeface="Wingdings" panose="05000000000000000000" pitchFamily="2" charset="2"/>
                <a:buChar char="Ø"/>
              </a:pPr>
              <a:r>
                <a:rPr lang="zh-CN" altLang="en-US" sz="2800" dirty="0" smtClean="0">
                  <a:solidFill>
                    <a:srgbClr val="FF0000"/>
                  </a:solidFill>
                  <a:latin typeface="黑体" panose="02010609060101010101" pitchFamily="49" charset="-122"/>
                  <a:ea typeface="黑体" panose="02010609060101010101" pitchFamily="49" charset="-122"/>
                </a:rPr>
                <a:t>政府财政财务管理情况</a:t>
              </a:r>
              <a:r>
                <a:rPr lang="zh-CN" altLang="en-US" sz="2800" dirty="0" smtClean="0">
                  <a:latin typeface="黑体" panose="02010609060101010101" pitchFamily="49" charset="-122"/>
                  <a:ea typeface="黑体" panose="02010609060101010101" pitchFamily="49" charset="-122"/>
                </a:rPr>
                <a:t>，主要反映政府财政财务管理的政策要求、主要措施和取得成效等。</a:t>
              </a:r>
              <a:endParaRPr lang="en-US" altLang="zh-CN" sz="2800" dirty="0" smtClean="0">
                <a:latin typeface="黑体" panose="02010609060101010101" pitchFamily="49" charset="-122"/>
                <a:ea typeface="黑体" panose="02010609060101010101" pitchFamily="49" charset="-122"/>
              </a:endParaRPr>
            </a:p>
            <a:p>
              <a:pPr algn="just" eaLnBrk="1" hangingPunct="1">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a:p>
              <a:pPr algn="just" eaLnBrk="1" hangingPunct="1">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34013"/>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714476"/>
            <a:chOff x="2664" y="645"/>
            <a:chExt cx="9848" cy="5039"/>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07"/>
            </a:xfrm>
            <a:prstGeom prst="rect">
              <a:avLst/>
            </a:prstGeom>
            <a:noFill/>
          </p:spPr>
          <p:txBody>
            <a:bodyPr wrap="square">
              <a:spAutoFit/>
            </a:bodyPr>
            <a:lstStyle/>
            <a:p>
              <a:pPr>
                <a:spcBef>
                  <a:spcPts val="0"/>
                </a:spcBef>
                <a:spcAft>
                  <a:spcPts val="0"/>
                </a:spcAft>
                <a:defRPr/>
              </a:pPr>
              <a:r>
                <a:rPr lang="zh-CN" altLang="en-US" sz="2400" dirty="0" smtClean="0">
                  <a:solidFill>
                    <a:schemeClr val="bg1"/>
                  </a:solidFill>
                  <a:ea typeface="黑体" panose="02010609060101010101" pitchFamily="49" charset="-122"/>
                </a:rPr>
                <a:t>（三）政府财务报告编制</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741"/>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编制总体要求</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）政府财务报告内容应当符合政府会计准则、政府相关财务会计     </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制度等规定。</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）政府财务报告按</a:t>
              </a:r>
              <a:r>
                <a:rPr lang="zh-CN" altLang="en-US" sz="2800" dirty="0" smtClean="0">
                  <a:solidFill>
                    <a:srgbClr val="FF0000"/>
                  </a:solidFill>
                  <a:latin typeface="黑体" panose="02010609060101010101" pitchFamily="49" charset="-122"/>
                  <a:ea typeface="黑体" panose="02010609060101010101" pitchFamily="49" charset="-122"/>
                </a:rPr>
                <a:t>公历年度</a:t>
              </a:r>
              <a:r>
                <a:rPr lang="zh-CN" altLang="en-US" sz="2800" dirty="0" smtClean="0">
                  <a:latin typeface="黑体" panose="02010609060101010101" pitchFamily="49" charset="-122"/>
                  <a:ea typeface="黑体" panose="02010609060101010101" pitchFamily="49" charset="-122"/>
                </a:rPr>
                <a:t>编制，即每年</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日至</a:t>
              </a:r>
              <a:r>
                <a:rPr lang="en-US" altLang="zh-CN" sz="2800" dirty="0" smtClean="0">
                  <a:latin typeface="黑体" panose="02010609060101010101" pitchFamily="49" charset="-122"/>
                  <a:ea typeface="黑体" panose="02010609060101010101" pitchFamily="49" charset="-122"/>
                </a:rPr>
                <a:t>12</a:t>
              </a:r>
              <a:r>
                <a:rPr lang="zh-CN" altLang="en-US"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31</a:t>
              </a:r>
              <a:r>
                <a:rPr lang="zh-CN" altLang="en-US" sz="2800" dirty="0" smtClean="0">
                  <a:latin typeface="黑体" panose="02010609060101010101" pitchFamily="49" charset="-122"/>
                  <a:ea typeface="黑体" panose="02010609060101010101" pitchFamily="49" charset="-122"/>
                </a:rPr>
                <a:t>日。</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）政府财务报告应当以</a:t>
              </a:r>
              <a:r>
                <a:rPr lang="zh-CN" altLang="en-US" sz="2800" dirty="0" smtClean="0">
                  <a:solidFill>
                    <a:srgbClr val="FF0000"/>
                  </a:solidFill>
                  <a:latin typeface="黑体" panose="02010609060101010101" pitchFamily="49" charset="-122"/>
                  <a:ea typeface="黑体" panose="02010609060101010101" pitchFamily="49" charset="-122"/>
                </a:rPr>
                <a:t>人民币</a:t>
              </a:r>
              <a:r>
                <a:rPr lang="zh-CN" altLang="en-US" sz="2800" dirty="0" smtClean="0">
                  <a:latin typeface="黑体" panose="02010609060101010101" pitchFamily="49" charset="-122"/>
                  <a:ea typeface="黑体" panose="02010609060101010101" pitchFamily="49" charset="-122"/>
                </a:rPr>
                <a:t>作为报告币种。采用外币计量的项   </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目，应当将有关外币金额折算为人民币金额计量。</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4</a:t>
              </a:r>
              <a:r>
                <a:rPr lang="zh-CN" altLang="en-US" sz="2800" dirty="0" smtClean="0">
                  <a:latin typeface="黑体" panose="02010609060101010101" pitchFamily="49" charset="-122"/>
                  <a:ea typeface="黑体" panose="02010609060101010101" pitchFamily="49" charset="-122"/>
                </a:rPr>
                <a:t>）政府财务</a:t>
              </a:r>
              <a:r>
                <a:rPr lang="zh-CN" altLang="en-US" sz="2800" dirty="0" smtClean="0">
                  <a:solidFill>
                    <a:srgbClr val="FF0000"/>
                  </a:solidFill>
                  <a:latin typeface="黑体" panose="02010609060101010101" pitchFamily="49" charset="-122"/>
                  <a:ea typeface="黑体" panose="02010609060101010101" pitchFamily="49" charset="-122"/>
                </a:rPr>
                <a:t>报告格式</a:t>
              </a:r>
              <a:r>
                <a:rPr lang="zh-CN" altLang="en-US" sz="2800" dirty="0" smtClean="0">
                  <a:latin typeface="黑体" panose="02010609060101010101" pitchFamily="49" charset="-122"/>
                  <a:ea typeface="黑体" panose="02010609060101010101" pitchFamily="49" charset="-122"/>
                </a:rPr>
                <a:t>应当符合财政部统一规定。</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874377"/>
            <a:chOff x="2664" y="645"/>
            <a:chExt cx="9848" cy="5180"/>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（三）政府财务报告编制</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61"/>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a:t>
              </a:r>
              <a:r>
                <a:rPr lang="zh-CN" altLang="en-US" sz="2800" dirty="0" smtClean="0">
                  <a:solidFill>
                    <a:srgbClr val="FF0000"/>
                  </a:solidFill>
                  <a:latin typeface="黑体" panose="02010609060101010101" pitchFamily="49" charset="-122"/>
                  <a:ea typeface="黑体" panose="02010609060101010101" pitchFamily="49" charset="-122"/>
                </a:rPr>
                <a:t>部门</a:t>
              </a:r>
              <a:r>
                <a:rPr lang="zh-CN" altLang="en-US" sz="2800" dirty="0" smtClean="0">
                  <a:latin typeface="黑体" panose="02010609060101010101" pitchFamily="49" charset="-122"/>
                  <a:ea typeface="黑体" panose="02010609060101010101" pitchFamily="49" charset="-122"/>
                </a:rPr>
                <a:t>财务报告编制</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）政府部门财务报告由本部门所属单位</a:t>
              </a:r>
              <a:r>
                <a:rPr lang="zh-CN" altLang="en-US" sz="2800" dirty="0" smtClean="0">
                  <a:solidFill>
                    <a:srgbClr val="FF0000"/>
                  </a:solidFill>
                  <a:latin typeface="黑体" panose="02010609060101010101" pitchFamily="49" charset="-122"/>
                  <a:ea typeface="黑体" panose="02010609060101010101" pitchFamily="49" charset="-122"/>
                </a:rPr>
                <a:t>逐级编制</a:t>
              </a:r>
              <a:r>
                <a:rPr lang="zh-CN" altLang="en-US" sz="2800" dirty="0" smtClean="0">
                  <a:latin typeface="黑体" panose="02010609060101010101" pitchFamily="49" charset="-122"/>
                  <a:ea typeface="黑体" panose="02010609060101010101" pitchFamily="49" charset="-122"/>
                </a:rPr>
                <a:t>。政府各单位应</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当以经核对无误的</a:t>
              </a:r>
              <a:r>
                <a:rPr lang="zh-CN" altLang="en-US" sz="2800" dirty="0" smtClean="0">
                  <a:solidFill>
                    <a:srgbClr val="FF0000"/>
                  </a:solidFill>
                  <a:latin typeface="黑体" panose="02010609060101010101" pitchFamily="49" charset="-122"/>
                  <a:ea typeface="黑体" panose="02010609060101010101" pitchFamily="49" charset="-122"/>
                </a:rPr>
                <a:t>会计账簿数据为基础</a:t>
              </a:r>
              <a:r>
                <a:rPr lang="zh-CN" altLang="en-US" sz="2800" dirty="0" smtClean="0">
                  <a:latin typeface="黑体" panose="02010609060101010101" pitchFamily="49" charset="-122"/>
                  <a:ea typeface="黑体" panose="02010609060101010101" pitchFamily="49" charset="-122"/>
                </a:rPr>
                <a:t>编制本单位财务报表。</a:t>
              </a:r>
              <a:endParaRPr lang="en-US" altLang="zh-CN" sz="2800" dirty="0" smtClean="0">
                <a:latin typeface="黑体" panose="02010609060101010101" pitchFamily="49" charset="-122"/>
                <a:ea typeface="黑体" panose="02010609060101010101" pitchFamily="49" charset="-122"/>
              </a:endParaRPr>
            </a:p>
            <a:p>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）政府各单位应当严格按照相关财政财务管理制度以及会计制度</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规定，</a:t>
              </a:r>
              <a:r>
                <a:rPr lang="zh-CN" altLang="en-US" sz="2800" dirty="0" smtClean="0">
                  <a:solidFill>
                    <a:srgbClr val="FF0000"/>
                  </a:solidFill>
                  <a:latin typeface="黑体" panose="02010609060101010101" pitchFamily="49" charset="-122"/>
                  <a:ea typeface="黑体" panose="02010609060101010101" pitchFamily="49" charset="-122"/>
                </a:rPr>
                <a:t>全面清查</a:t>
              </a:r>
              <a:r>
                <a:rPr lang="zh-CN" altLang="en-US" sz="2800" dirty="0" smtClean="0">
                  <a:latin typeface="黑体" panose="02010609060101010101" pitchFamily="49" charset="-122"/>
                  <a:ea typeface="黑体" panose="02010609060101010101" pitchFamily="49" charset="-122"/>
                </a:rPr>
                <a:t>核实单位的资产负债，做到账实</a:t>
              </a:r>
              <a:r>
                <a:rPr lang="zh-CN" altLang="en-US" sz="2800" dirty="0" smtClean="0">
                  <a:solidFill>
                    <a:srgbClr val="FF0000"/>
                  </a:solidFill>
                  <a:latin typeface="黑体" panose="02010609060101010101" pitchFamily="49" charset="-122"/>
                  <a:ea typeface="黑体" panose="02010609060101010101" pitchFamily="49" charset="-122"/>
                </a:rPr>
                <a:t>相符</a:t>
              </a:r>
              <a:r>
                <a:rPr lang="zh-CN" altLang="en-US" sz="2800" dirty="0" smtClean="0">
                  <a:latin typeface="黑体" panose="02010609060101010101" pitchFamily="49" charset="-122"/>
                  <a:ea typeface="黑体" panose="02010609060101010101" pitchFamily="49" charset="-122"/>
                </a:rPr>
                <a:t>、账证相</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符、账账相符、账表相符。</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）会计账簿相关数据不符合权责发生制原则的，应当提取数据后</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按照相关报告标准进行</a:t>
              </a:r>
              <a:r>
                <a:rPr lang="zh-CN" altLang="en-US" sz="2800" dirty="0" smtClean="0">
                  <a:solidFill>
                    <a:srgbClr val="FF0000"/>
                  </a:solidFill>
                  <a:latin typeface="黑体" panose="02010609060101010101" pitchFamily="49" charset="-122"/>
                  <a:ea typeface="黑体" panose="02010609060101010101" pitchFamily="49" charset="-122"/>
                </a:rPr>
                <a:t>调整</a:t>
              </a:r>
              <a:r>
                <a:rPr lang="zh-CN" altLang="en-US" sz="2800" dirty="0" smtClean="0">
                  <a:latin typeface="黑体" panose="02010609060101010101" pitchFamily="49" charset="-122"/>
                  <a:ea typeface="黑体" panose="02010609060101010101" pitchFamily="49" charset="-122"/>
                </a:rPr>
                <a:t>，数据调整应当符合</a:t>
              </a:r>
              <a:r>
                <a:rPr lang="zh-CN" altLang="en-US" sz="2800" dirty="0" smtClean="0">
                  <a:solidFill>
                    <a:srgbClr val="FF0000"/>
                  </a:solidFill>
                  <a:latin typeface="黑体" panose="02010609060101010101" pitchFamily="49" charset="-122"/>
                  <a:ea typeface="黑体" panose="02010609060101010101" pitchFamily="49" charset="-122"/>
                </a:rPr>
                <a:t>重要性原则</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并编制</a:t>
              </a:r>
              <a:r>
                <a:rPr lang="zh-CN" altLang="en-US" sz="2800" dirty="0" smtClean="0">
                  <a:solidFill>
                    <a:srgbClr val="FF0000"/>
                  </a:solidFill>
                  <a:latin typeface="黑体" panose="02010609060101010101" pitchFamily="49" charset="-122"/>
                  <a:ea typeface="黑体" panose="02010609060101010101" pitchFamily="49" charset="-122"/>
                </a:rPr>
                <a:t>调整分录</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8" y="983647"/>
            <a:ext cx="11858271" cy="7167192"/>
            <a:chOff x="2664" y="645"/>
            <a:chExt cx="9907" cy="6320"/>
          </a:xfrm>
        </p:grpSpPr>
        <p:sp>
          <p:nvSpPr>
            <p:cNvPr id="3" name="矩形 2"/>
            <p:cNvSpPr/>
            <p:nvPr/>
          </p:nvSpPr>
          <p:spPr bwMode="auto">
            <a:xfrm>
              <a:off x="2664" y="1019"/>
              <a:ext cx="9848" cy="4806"/>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07"/>
            </a:xfrm>
            <a:prstGeom prst="rect">
              <a:avLst/>
            </a:prstGeom>
            <a:noFill/>
          </p:spPr>
          <p:txBody>
            <a:bodyPr wrap="square">
              <a:spAutoFit/>
            </a:bodyPr>
            <a:lstStyle/>
            <a:p>
              <a:pPr>
                <a:spcBef>
                  <a:spcPts val="0"/>
                </a:spcBef>
                <a:spcAft>
                  <a:spcPts val="0"/>
                </a:spcAft>
                <a:defRPr/>
              </a:pPr>
              <a:r>
                <a:rPr lang="zh-CN" altLang="en-US" sz="2400" dirty="0" smtClean="0">
                  <a:solidFill>
                    <a:schemeClr val="bg1"/>
                  </a:solidFill>
                  <a:ea typeface="黑体" panose="02010609060101010101" pitchFamily="49" charset="-122"/>
                </a:rPr>
                <a:t>（三）政府财务报告编制</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907" cy="5401"/>
            </a:xfrm>
            <a:prstGeom prst="rect">
              <a:avLst/>
            </a:prstGeom>
          </p:spPr>
          <p:txBody>
            <a:bodyPr wrap="square">
              <a:spAutoFit/>
            </a:bodyPr>
            <a:lstStyle/>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4</a:t>
              </a:r>
              <a:r>
                <a:rPr lang="zh-CN" altLang="en-US" sz="2800" dirty="0" smtClean="0">
                  <a:latin typeface="黑体" panose="02010609060101010101" pitchFamily="49" charset="-122"/>
                  <a:ea typeface="黑体" panose="02010609060101010101" pitchFamily="49" charset="-122"/>
                </a:rPr>
                <a:t>）政府各部门应当对所属各单位财务报表进行</a:t>
              </a:r>
              <a:r>
                <a:rPr lang="zh-CN" altLang="en-US" sz="2800" dirty="0" smtClean="0">
                  <a:solidFill>
                    <a:srgbClr val="FF0000"/>
                  </a:solidFill>
                  <a:latin typeface="黑体" panose="02010609060101010101" pitchFamily="49" charset="-122"/>
                  <a:ea typeface="黑体" panose="02010609060101010101" pitchFamily="49" charset="-122"/>
                </a:rPr>
                <a:t>合并</a:t>
              </a:r>
              <a:r>
                <a:rPr lang="zh-CN" altLang="en-US" sz="2800" dirty="0" smtClean="0">
                  <a:latin typeface="黑体" panose="02010609060101010101" pitchFamily="49" charset="-122"/>
                  <a:ea typeface="黑体" panose="02010609060101010101" pitchFamily="49" charset="-122"/>
                </a:rPr>
                <a:t>编制本部门财</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务报表。编制合并财务报表时，对部门内部单位之间发生的经</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济业务或事项应当经过确认后</a:t>
              </a:r>
              <a:r>
                <a:rPr lang="zh-CN" altLang="en-US" sz="2800" dirty="0" smtClean="0">
                  <a:solidFill>
                    <a:srgbClr val="FF0000"/>
                  </a:solidFill>
                  <a:latin typeface="黑体" panose="02010609060101010101" pitchFamily="49" charset="-122"/>
                  <a:ea typeface="黑体" panose="02010609060101010101" pitchFamily="49" charset="-122"/>
                </a:rPr>
                <a:t>抵销</a:t>
              </a:r>
              <a:r>
                <a:rPr lang="zh-CN" altLang="en-US" sz="2800" dirty="0" smtClean="0">
                  <a:latin typeface="黑体" panose="02010609060101010101" pitchFamily="49" charset="-122"/>
                  <a:ea typeface="黑体" panose="02010609060101010101" pitchFamily="49" charset="-122"/>
                </a:rPr>
                <a:t>，并编制抵销分录，在此基</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础上分项合并财务报表项目。</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5</a:t>
              </a:r>
              <a:r>
                <a:rPr lang="zh-CN" altLang="en-US" sz="2800" dirty="0" smtClean="0">
                  <a:latin typeface="黑体" panose="02010609060101010101" pitchFamily="49" charset="-122"/>
                  <a:ea typeface="黑体" panose="02010609060101010101" pitchFamily="49" charset="-122"/>
                </a:rPr>
                <a:t>）政府部门财务报表之间、财务报表各项目之间，凡有对应关系</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的数字，应当</a:t>
              </a:r>
              <a:r>
                <a:rPr lang="zh-CN" altLang="en-US" sz="2800" dirty="0" smtClean="0">
                  <a:solidFill>
                    <a:srgbClr val="FF0000"/>
                  </a:solidFill>
                  <a:latin typeface="黑体" panose="02010609060101010101" pitchFamily="49" charset="-122"/>
                  <a:ea typeface="黑体" panose="02010609060101010101" pitchFamily="49" charset="-122"/>
                </a:rPr>
                <a:t>相互一致</a:t>
              </a:r>
              <a:r>
                <a:rPr lang="zh-CN" altLang="en-US" sz="2800" dirty="0" smtClean="0">
                  <a:latin typeface="黑体" panose="02010609060101010101" pitchFamily="49" charset="-122"/>
                  <a:ea typeface="黑体" panose="02010609060101010101" pitchFamily="49" charset="-122"/>
                </a:rPr>
                <a:t>；报表中本期与上期有关的数字应当</a:t>
              </a:r>
              <a:r>
                <a:rPr lang="zh-CN" altLang="en-US" sz="2800" dirty="0" smtClean="0">
                  <a:solidFill>
                    <a:srgbClr val="FF0000"/>
                  </a:solidFill>
                  <a:latin typeface="黑体" panose="02010609060101010101" pitchFamily="49" charset="-122"/>
                  <a:ea typeface="黑体" panose="02010609060101010101" pitchFamily="49" charset="-122"/>
                </a:rPr>
                <a:t>衔接</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）各部门使用的会计政策、会计估计一经确定，</a:t>
              </a:r>
              <a:r>
                <a:rPr lang="zh-CN" altLang="en-US" sz="2800" dirty="0" smtClean="0">
                  <a:solidFill>
                    <a:srgbClr val="FF0000"/>
                  </a:solidFill>
                  <a:latin typeface="黑体" panose="02010609060101010101" pitchFamily="49" charset="-122"/>
                  <a:ea typeface="黑体" panose="02010609060101010101" pitchFamily="49" charset="-122"/>
                </a:rPr>
                <a:t>不得随意变更</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因特殊情形发生较大变更的，应当报同级财政部门备案，并陈   </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述相关理由。</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）政府部门财务分析应当基于财务报表所反映的信息，并紧密结</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合政府部门职能履行、预算管理、资产负债管理和绩效管理等要求。</a:t>
              </a:r>
              <a:endParaRPr lang="zh-CN" altLang="en-US" sz="2800" dirty="0" smtClean="0">
                <a:latin typeface="黑体" panose="02010609060101010101" pitchFamily="49" charset="-122"/>
                <a:ea typeface="黑体" panose="02010609060101010101" pitchFamily="49" charset="-122"/>
              </a:endParaRPr>
            </a:p>
            <a:p>
              <a:endParaRPr lang="zh-CN" altLang="en-US" sz="2800" dirty="0" smtClean="0">
                <a:latin typeface="黑体" panose="02010609060101010101" pitchFamily="49" charset="-122"/>
                <a:ea typeface="黑体" panose="02010609060101010101" pitchFamily="49" charset="-122"/>
              </a:endParaRPr>
            </a:p>
            <a:p>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874377"/>
            <a:chOff x="2664" y="645"/>
            <a:chExt cx="9848" cy="5180"/>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（三）政府财务报告编制</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61"/>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a:t>
              </a:r>
              <a:r>
                <a:rPr lang="zh-CN" altLang="en-US" sz="2800" dirty="0" smtClean="0">
                  <a:solidFill>
                    <a:srgbClr val="FF0000"/>
                  </a:solidFill>
                  <a:latin typeface="黑体" panose="02010609060101010101" pitchFamily="49" charset="-122"/>
                  <a:ea typeface="黑体" panose="02010609060101010101" pitchFamily="49" charset="-122"/>
                </a:rPr>
                <a:t>综合</a:t>
              </a:r>
              <a:r>
                <a:rPr lang="zh-CN" altLang="en-US" sz="2800" dirty="0" smtClean="0">
                  <a:latin typeface="黑体" panose="02010609060101010101" pitchFamily="49" charset="-122"/>
                  <a:ea typeface="黑体" panose="02010609060101010101" pitchFamily="49" charset="-122"/>
                </a:rPr>
                <a:t>财务报告编制</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）政府财政部门应当以财政总预算会计报表、农业综合开发资金会计报表、部门财务报表、土地储备资金财务报表、物资储备资金会计报表等为</a:t>
              </a:r>
              <a:r>
                <a:rPr lang="zh-CN" altLang="en-US" sz="2800" dirty="0" smtClean="0">
                  <a:solidFill>
                    <a:srgbClr val="FF0000"/>
                  </a:solidFill>
                  <a:latin typeface="黑体" panose="02010609060101010101" pitchFamily="49" charset="-122"/>
                  <a:ea typeface="黑体" panose="02010609060101010101" pitchFamily="49" charset="-122"/>
                </a:rPr>
                <a:t>基础</a:t>
              </a:r>
              <a:r>
                <a:rPr lang="zh-CN" altLang="en-US" sz="2800" dirty="0" smtClean="0">
                  <a:latin typeface="黑体" panose="02010609060101010101" pitchFamily="49" charset="-122"/>
                  <a:ea typeface="黑体" panose="02010609060101010101" pitchFamily="49" charset="-122"/>
                </a:rPr>
                <a:t>编制政府综合财务报表。</a:t>
              </a:r>
              <a:endParaRPr lang="zh-CN" altLang="en-US"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）政府财政部门应当严格按照相关财政管理制度以及会计制度规定，</a:t>
              </a:r>
              <a:r>
                <a:rPr lang="zh-CN" altLang="en-US" sz="2800" dirty="0" smtClean="0">
                  <a:solidFill>
                    <a:srgbClr val="FF0000"/>
                  </a:solidFill>
                  <a:latin typeface="黑体" panose="02010609060101010101" pitchFamily="49" charset="-122"/>
                  <a:ea typeface="黑体" panose="02010609060101010101" pitchFamily="49" charset="-122"/>
                </a:rPr>
                <a:t>全面清查</a:t>
              </a:r>
              <a:r>
                <a:rPr lang="zh-CN" altLang="en-US" sz="2800" dirty="0" smtClean="0">
                  <a:latin typeface="黑体" panose="02010609060101010101" pitchFamily="49" charset="-122"/>
                  <a:ea typeface="黑体" panose="02010609060101010101" pitchFamily="49" charset="-122"/>
                </a:rPr>
                <a:t>核实财政部门代表政府管理的资产负债等，做到账实</a:t>
              </a:r>
              <a:r>
                <a:rPr lang="zh-CN" altLang="en-US" sz="2800" dirty="0" smtClean="0">
                  <a:solidFill>
                    <a:srgbClr val="FF0000"/>
                  </a:solidFill>
                  <a:latin typeface="黑体" panose="02010609060101010101" pitchFamily="49" charset="-122"/>
                  <a:ea typeface="黑体" panose="02010609060101010101" pitchFamily="49" charset="-122"/>
                </a:rPr>
                <a:t>相符</a:t>
              </a:r>
              <a:r>
                <a:rPr lang="zh-CN" altLang="en-US" sz="2800" dirty="0" smtClean="0">
                  <a:latin typeface="黑体" panose="02010609060101010101" pitchFamily="49" charset="-122"/>
                  <a:ea typeface="黑体" panose="02010609060101010101" pitchFamily="49" charset="-122"/>
                </a:rPr>
                <a:t>、账证相符、账账相符、账表相符。</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）会计账簿相关数据不符合权责发生制原则的，应当提取数据后按照相关报告标准进行</a:t>
              </a:r>
              <a:r>
                <a:rPr lang="zh-CN" altLang="en-US" sz="2800" dirty="0" smtClean="0">
                  <a:solidFill>
                    <a:srgbClr val="FF0000"/>
                  </a:solidFill>
                  <a:latin typeface="黑体" panose="02010609060101010101" pitchFamily="49" charset="-122"/>
                  <a:ea typeface="黑体" panose="02010609060101010101" pitchFamily="49" charset="-122"/>
                </a:rPr>
                <a:t>调整</a:t>
              </a:r>
              <a:r>
                <a:rPr lang="zh-CN" altLang="en-US" sz="2800" dirty="0" smtClean="0">
                  <a:latin typeface="黑体" panose="02010609060101010101" pitchFamily="49" charset="-122"/>
                  <a:ea typeface="黑体" panose="02010609060101010101" pitchFamily="49" charset="-122"/>
                </a:rPr>
                <a:t>，数据调整应当符合</a:t>
              </a:r>
              <a:r>
                <a:rPr lang="zh-CN" altLang="en-US" sz="2800" dirty="0" smtClean="0">
                  <a:solidFill>
                    <a:srgbClr val="FF0000"/>
                  </a:solidFill>
                  <a:latin typeface="黑体" panose="02010609060101010101" pitchFamily="49" charset="-122"/>
                  <a:ea typeface="黑体" panose="02010609060101010101" pitchFamily="49" charset="-122"/>
                </a:rPr>
                <a:t>重要性原则</a:t>
              </a:r>
              <a:r>
                <a:rPr lang="zh-CN" altLang="en-US" sz="2800" dirty="0" smtClean="0">
                  <a:latin typeface="黑体" panose="02010609060101010101" pitchFamily="49" charset="-122"/>
                  <a:ea typeface="黑体" panose="02010609060101010101" pitchFamily="49" charset="-122"/>
                </a:rPr>
                <a:t>，并编制调整分录。</a:t>
              </a:r>
              <a:endParaRPr lang="zh-CN" altLang="en-US"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714476"/>
            <a:chOff x="2664" y="645"/>
            <a:chExt cx="9848" cy="5039"/>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07"/>
            </a:xfrm>
            <a:prstGeom prst="rect">
              <a:avLst/>
            </a:prstGeom>
            <a:noFill/>
          </p:spPr>
          <p:txBody>
            <a:bodyPr wrap="square">
              <a:spAutoFit/>
            </a:bodyPr>
            <a:lstStyle/>
            <a:p>
              <a:pPr>
                <a:spcBef>
                  <a:spcPts val="0"/>
                </a:spcBef>
                <a:spcAft>
                  <a:spcPts val="0"/>
                </a:spcAft>
                <a:defRPr/>
              </a:pPr>
              <a:r>
                <a:rPr lang="zh-CN" altLang="en-US" sz="2400" dirty="0" smtClean="0">
                  <a:solidFill>
                    <a:schemeClr val="bg1"/>
                  </a:solidFill>
                  <a:ea typeface="黑体" panose="02010609060101010101" pitchFamily="49" charset="-122"/>
                </a:rPr>
                <a:t>（三）政府财务报告编制</a:t>
              </a:r>
              <a:endParaRPr lang="zh-CN" altLang="en-US" sz="24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577"/>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a:t>
              </a:r>
              <a:r>
                <a:rPr lang="zh-CN" altLang="en-US" sz="2800" dirty="0" smtClean="0">
                  <a:solidFill>
                    <a:srgbClr val="FF0000"/>
                  </a:solidFill>
                  <a:latin typeface="黑体" panose="02010609060101010101" pitchFamily="49" charset="-122"/>
                  <a:ea typeface="黑体" panose="02010609060101010101" pitchFamily="49" charset="-122"/>
                </a:rPr>
                <a:t>综合</a:t>
              </a:r>
              <a:r>
                <a:rPr lang="zh-CN" altLang="en-US" sz="2800" dirty="0" smtClean="0">
                  <a:latin typeface="黑体" panose="02010609060101010101" pitchFamily="49" charset="-122"/>
                  <a:ea typeface="黑体" panose="02010609060101010101" pitchFamily="49" charset="-122"/>
                </a:rPr>
                <a:t>财务报告编制</a:t>
              </a: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4</a:t>
              </a:r>
              <a:r>
                <a:rPr lang="zh-CN" altLang="en-US" sz="2800" dirty="0" smtClean="0">
                  <a:latin typeface="黑体" panose="02010609060101010101" pitchFamily="49" charset="-122"/>
                  <a:ea typeface="黑体" panose="02010609060101010101" pitchFamily="49" charset="-122"/>
                </a:rPr>
                <a:t>）对于未在财政总预算会计报表中反映的政府股权投资、投资收益等，暂按</a:t>
              </a:r>
              <a:r>
                <a:rPr lang="zh-CN" altLang="en-US" sz="2800" dirty="0" smtClean="0">
                  <a:solidFill>
                    <a:srgbClr val="FF0000"/>
                  </a:solidFill>
                  <a:latin typeface="黑体" panose="02010609060101010101" pitchFamily="49" charset="-122"/>
                  <a:ea typeface="黑体" panose="02010609060101010101" pitchFamily="49" charset="-122"/>
                </a:rPr>
                <a:t>权益法</a:t>
              </a:r>
              <a:r>
                <a:rPr lang="zh-CN" altLang="en-US" sz="2800" dirty="0" smtClean="0">
                  <a:latin typeface="黑体" panose="02010609060101010101" pitchFamily="49" charset="-122"/>
                  <a:ea typeface="黑体" panose="02010609060101010101" pitchFamily="49" charset="-122"/>
                </a:rPr>
                <a:t>从国有企业财务会计决算报表中取得相关数据纳入政府综合财务报表。</a:t>
              </a: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5</a:t>
              </a:r>
              <a:r>
                <a:rPr lang="zh-CN" altLang="en-US" sz="2800" dirty="0" smtClean="0">
                  <a:latin typeface="黑体" panose="02010609060101010101" pitchFamily="49" charset="-122"/>
                  <a:ea typeface="黑体" panose="02010609060101010101" pitchFamily="49" charset="-122"/>
                </a:rPr>
                <a:t>）编制本级政府综合财务报表时，经确认后，应当对上述被合并报表之间经济业务或事项进行</a:t>
              </a:r>
              <a:r>
                <a:rPr lang="zh-CN" altLang="en-US" sz="2800" dirty="0" smtClean="0">
                  <a:solidFill>
                    <a:srgbClr val="FF0000"/>
                  </a:solidFill>
                  <a:latin typeface="黑体" panose="02010609060101010101" pitchFamily="49" charset="-122"/>
                  <a:ea typeface="黑体" panose="02010609060101010101" pitchFamily="49" charset="-122"/>
                </a:rPr>
                <a:t>抵销</a:t>
              </a:r>
              <a:r>
                <a:rPr lang="zh-CN" altLang="en-US" sz="2800" dirty="0" smtClean="0">
                  <a:latin typeface="黑体" panose="02010609060101010101" pitchFamily="49" charset="-122"/>
                  <a:ea typeface="黑体" panose="02010609060101010101" pitchFamily="49" charset="-122"/>
                </a:rPr>
                <a:t>，并编制抵销分录，在此基础上分项加总财务报表项目。</a:t>
              </a: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6</a:t>
              </a:r>
              <a:r>
                <a:rPr lang="zh-CN" altLang="en-US" sz="2800" dirty="0" smtClean="0">
                  <a:latin typeface="黑体" panose="02010609060101010101" pitchFamily="49" charset="-122"/>
                  <a:ea typeface="黑体" panose="02010609060101010101" pitchFamily="49" charset="-122"/>
                </a:rPr>
                <a:t>）县级以上政府财政部门要</a:t>
              </a:r>
              <a:r>
                <a:rPr lang="zh-CN" altLang="en-US" sz="2800" dirty="0" smtClean="0">
                  <a:solidFill>
                    <a:srgbClr val="FF0000"/>
                  </a:solidFill>
                  <a:latin typeface="黑体" panose="02010609060101010101" pitchFamily="49" charset="-122"/>
                  <a:ea typeface="黑体" panose="02010609060101010101" pitchFamily="49" charset="-122"/>
                </a:rPr>
                <a:t>合并</a:t>
              </a:r>
              <a:r>
                <a:rPr lang="zh-CN" altLang="en-US" sz="2800" dirty="0" smtClean="0">
                  <a:latin typeface="黑体" panose="02010609060101010101" pitchFamily="49" charset="-122"/>
                  <a:ea typeface="黑体" panose="02010609060101010101" pitchFamily="49" charset="-122"/>
                </a:rPr>
                <a:t>汇总本级政府综合财务报表和下级政府综合财务报表，编制</a:t>
              </a:r>
              <a:r>
                <a:rPr lang="zh-CN" altLang="en-US" sz="2800" dirty="0" smtClean="0">
                  <a:solidFill>
                    <a:srgbClr val="FF0000"/>
                  </a:solidFill>
                  <a:latin typeface="黑体" panose="02010609060101010101" pitchFamily="49" charset="-122"/>
                  <a:ea typeface="黑体" panose="02010609060101010101" pitchFamily="49" charset="-122"/>
                </a:rPr>
                <a:t>本行政区政府综合财务报表</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5714476"/>
            <a:chOff x="2664" y="645"/>
            <a:chExt cx="9848" cy="5039"/>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（四）政府财务报告报送</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703"/>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政府各单位按照</a:t>
              </a:r>
              <a:r>
                <a:rPr lang="zh-CN" altLang="en-US" sz="2800" dirty="0" smtClean="0">
                  <a:solidFill>
                    <a:srgbClr val="FF0000"/>
                  </a:solidFill>
                  <a:latin typeface="黑体" panose="02010609060101010101" pitchFamily="49" charset="-122"/>
                  <a:ea typeface="黑体" panose="02010609060101010101" pitchFamily="49" charset="-122"/>
                </a:rPr>
                <a:t>财务管理关系</a:t>
              </a:r>
              <a:r>
                <a:rPr lang="zh-CN" altLang="en-US" sz="2800" dirty="0" smtClean="0">
                  <a:latin typeface="黑体" panose="02010609060101010101" pitchFamily="49" charset="-122"/>
                  <a:ea typeface="黑体" panose="02010609060101010101" pitchFamily="49" charset="-122"/>
                </a:rPr>
                <a:t>，应当按规定内容和时限采取</a:t>
              </a:r>
              <a:r>
                <a:rPr lang="zh-CN" altLang="en-US" sz="2800" dirty="0" smtClean="0">
                  <a:solidFill>
                    <a:srgbClr val="FF0000"/>
                  </a:solidFill>
                  <a:latin typeface="黑体" panose="02010609060101010101" pitchFamily="49" charset="-122"/>
                  <a:ea typeface="黑体" panose="02010609060101010101" pitchFamily="49" charset="-122"/>
                </a:rPr>
                <a:t>自下而上</a:t>
              </a:r>
              <a:r>
                <a:rPr lang="zh-CN" altLang="en-US" sz="2800" dirty="0" smtClean="0">
                  <a:latin typeface="黑体" panose="02010609060101010101" pitchFamily="49" charset="-122"/>
                  <a:ea typeface="黑体" panose="02010609060101010101" pitchFamily="49" charset="-122"/>
                </a:rPr>
                <a:t>方式</a:t>
              </a:r>
              <a:r>
                <a:rPr lang="zh-CN" altLang="en-US" sz="2800" dirty="0" smtClean="0">
                  <a:solidFill>
                    <a:srgbClr val="FF0000"/>
                  </a:solidFill>
                  <a:latin typeface="黑体" panose="02010609060101010101" pitchFamily="49" charset="-122"/>
                  <a:ea typeface="黑体" panose="02010609060101010101" pitchFamily="49" charset="-122"/>
                </a:rPr>
                <a:t>逐级报送</a:t>
              </a:r>
              <a:r>
                <a:rPr lang="zh-CN" altLang="en-US" sz="2800" dirty="0" smtClean="0">
                  <a:latin typeface="黑体" panose="02010609060101010101" pitchFamily="49" charset="-122"/>
                  <a:ea typeface="黑体" panose="02010609060101010101" pitchFamily="49" charset="-122"/>
                </a:rPr>
                <a:t>财务报告。</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政府部门财务报告应当按规定内容和时限报送同级政府财政部门。</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县级以上地方政府财政部门应当将</a:t>
              </a:r>
              <a:r>
                <a:rPr lang="zh-CN" altLang="en-US" sz="2800" dirty="0" smtClean="0">
                  <a:solidFill>
                    <a:srgbClr val="FF0000"/>
                  </a:solidFill>
                  <a:latin typeface="黑体" panose="02010609060101010101" pitchFamily="49" charset="-122"/>
                  <a:ea typeface="黑体" panose="02010609060101010101" pitchFamily="49" charset="-122"/>
                </a:rPr>
                <a:t>本级</a:t>
              </a:r>
              <a:r>
                <a:rPr lang="zh-CN" altLang="en-US" sz="2800" dirty="0" smtClean="0">
                  <a:latin typeface="黑体" panose="02010609060101010101" pitchFamily="49" charset="-122"/>
                  <a:ea typeface="黑体" panose="02010609060101010101" pitchFamily="49" charset="-122"/>
                </a:rPr>
                <a:t>政府综合财务报告以及</a:t>
              </a:r>
              <a:r>
                <a:rPr lang="zh-CN" altLang="en-US" sz="2800" dirty="0" smtClean="0">
                  <a:solidFill>
                    <a:srgbClr val="FF0000"/>
                  </a:solidFill>
                  <a:latin typeface="黑体" panose="02010609060101010101" pitchFamily="49" charset="-122"/>
                  <a:ea typeface="黑体" panose="02010609060101010101" pitchFamily="49" charset="-122"/>
                </a:rPr>
                <a:t>本行政区</a:t>
              </a:r>
              <a:r>
                <a:rPr lang="zh-CN" altLang="en-US" sz="2800" dirty="0" smtClean="0">
                  <a:latin typeface="黑体" panose="02010609060101010101" pitchFamily="49" charset="-122"/>
                  <a:ea typeface="黑体" panose="02010609060101010101" pitchFamily="49" charset="-122"/>
                </a:rPr>
                <a:t>政府综合财务报告，按规定内容和时限报送上级政府财政部门。</a:t>
              </a:r>
              <a:r>
                <a:rPr lang="en-US" altLang="zh-CN" sz="2800" dirty="0" smtClean="0">
                  <a:latin typeface="黑体" panose="02010609060101010101" pitchFamily="49" charset="-122"/>
                  <a:ea typeface="黑体" panose="02010609060101010101" pitchFamily="49" charset="-122"/>
                </a:rPr>
                <a:t> </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en-US" altLang="zh-CN" sz="2800" b="1" dirty="0" smtClean="0">
                <a:latin typeface="黑体" panose="02010609060101010101" pitchFamily="49" charset="-122"/>
                <a:ea typeface="黑体" panose="02010609060101010101" pitchFamily="49" charset="-122"/>
              </a:rPr>
              <a:t>2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8"/>
            <a:ext cx="11787651" cy="6520783"/>
            <a:chOff x="2664" y="645"/>
            <a:chExt cx="9848" cy="5750"/>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（五）政府财务报告数据质量审核</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831"/>
            </a:xfrm>
            <a:prstGeom prst="rect">
              <a:avLst/>
            </a:prstGeom>
          </p:spPr>
          <p:txBody>
            <a:bodyPr wrap="square">
              <a:spAutoFit/>
            </a:bodyPr>
            <a:lstStyle/>
            <a:p>
              <a:pPr>
                <a:lnSpc>
                  <a:spcPct val="80000"/>
                </a:lnSpc>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审核内容</a:t>
              </a:r>
              <a:endParaRPr lang="en-US" altLang="zh-CN"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政府财务报告数据质量审核重点是报告的</a:t>
              </a:r>
              <a:r>
                <a:rPr lang="zh-CN" altLang="en-US" sz="2800" dirty="0" smtClean="0">
                  <a:solidFill>
                    <a:srgbClr val="FF0000"/>
                  </a:solidFill>
                  <a:latin typeface="黑体" panose="02010609060101010101" pitchFamily="49" charset="-122"/>
                  <a:ea typeface="黑体" panose="02010609060101010101" pitchFamily="49" charset="-122"/>
                </a:rPr>
                <a:t>真实性、准确性、完整性和规范性</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审核主体</a:t>
              </a:r>
              <a:endParaRPr lang="en-US" altLang="zh-CN"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1.</a:t>
              </a:r>
              <a:r>
                <a:rPr lang="zh-CN" altLang="en-US" sz="2800" dirty="0" smtClean="0">
                  <a:latin typeface="黑体" panose="02010609060101010101" pitchFamily="49" charset="-122"/>
                  <a:ea typeface="黑体" panose="02010609060101010101" pitchFamily="49" charset="-122"/>
                </a:rPr>
                <a:t>政府各部门、各单位应当对本部门、本单位财务报告</a:t>
              </a:r>
              <a:r>
                <a:rPr lang="zh-CN" altLang="en-US" sz="2800" dirty="0" smtClean="0">
                  <a:solidFill>
                    <a:srgbClr val="00B050"/>
                  </a:solidFill>
                  <a:latin typeface="黑体" panose="02010609060101010101" pitchFamily="49" charset="-122"/>
                  <a:ea typeface="黑体" panose="02010609060101010101" pitchFamily="49" charset="-122"/>
                </a:rPr>
                <a:t>真实性</a:t>
              </a:r>
              <a:r>
                <a:rPr lang="zh-CN" altLang="en-US" sz="2800" dirty="0" smtClean="0">
                  <a:solidFill>
                    <a:srgbClr val="FF0000"/>
                  </a:solidFill>
                  <a:latin typeface="黑体" panose="02010609060101010101" pitchFamily="49" charset="-122"/>
                  <a:ea typeface="黑体" panose="02010609060101010101" pitchFamily="49" charset="-122"/>
                </a:rPr>
                <a:t>、准确性、完整性、规范性</a:t>
              </a:r>
              <a:r>
                <a:rPr lang="zh-CN" altLang="en-US" sz="2800" dirty="0" smtClean="0">
                  <a:latin typeface="黑体" panose="02010609060101010101" pitchFamily="49" charset="-122"/>
                  <a:ea typeface="黑体" panose="02010609060101010101" pitchFamily="49" charset="-122"/>
                </a:rPr>
                <a:t>进行初审并负责。</a:t>
              </a:r>
              <a:endParaRPr lang="en-US" altLang="zh-CN"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2. </a:t>
              </a:r>
              <a:r>
                <a:rPr lang="zh-CN" altLang="en-US" sz="2800" dirty="0" smtClean="0">
                  <a:latin typeface="黑体" panose="02010609060101010101" pitchFamily="49" charset="-122"/>
                  <a:ea typeface="黑体" panose="02010609060101010101" pitchFamily="49" charset="-122"/>
                </a:rPr>
                <a:t>政府财政部门应当对部门财务报告的</a:t>
              </a:r>
              <a:r>
                <a:rPr lang="zh-CN" altLang="en-US" sz="2800" dirty="0" smtClean="0">
                  <a:solidFill>
                    <a:srgbClr val="FF0000"/>
                  </a:solidFill>
                  <a:latin typeface="黑体" panose="02010609060101010101" pitchFamily="49" charset="-122"/>
                  <a:ea typeface="黑体" panose="02010609060101010101" pitchFamily="49" charset="-122"/>
                </a:rPr>
                <a:t>准确性、完整性、规范性</a:t>
              </a:r>
              <a:r>
                <a:rPr lang="zh-CN" altLang="en-US" sz="2800" dirty="0" smtClean="0">
                  <a:latin typeface="黑体" panose="02010609060101010101" pitchFamily="49" charset="-122"/>
                  <a:ea typeface="黑体" panose="02010609060101010101" pitchFamily="49" charset="-122"/>
                </a:rPr>
                <a:t>进行复审。</a:t>
              </a:r>
              <a:endParaRPr lang="zh-CN" altLang="en-US"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各级政府财政部门应当对本级政府综合财务报告</a:t>
              </a:r>
              <a:r>
                <a:rPr lang="zh-CN" altLang="en-US" sz="2800" dirty="0" smtClean="0">
                  <a:solidFill>
                    <a:srgbClr val="008000"/>
                  </a:solidFill>
                  <a:latin typeface="黑体" panose="02010609060101010101" pitchFamily="49" charset="-122"/>
                  <a:ea typeface="黑体" panose="02010609060101010101" pitchFamily="49" charset="-122"/>
                </a:rPr>
                <a:t>真实性</a:t>
              </a:r>
              <a:r>
                <a:rPr lang="zh-CN" altLang="en-US" sz="2800" dirty="0" smtClean="0">
                  <a:solidFill>
                    <a:srgbClr val="FF0000"/>
                  </a:solidFill>
                  <a:latin typeface="黑体" panose="02010609060101010101" pitchFamily="49" charset="-122"/>
                  <a:ea typeface="黑体" panose="02010609060101010101" pitchFamily="49" charset="-122"/>
                </a:rPr>
                <a:t>、准确性、完整性、规范性</a:t>
              </a:r>
              <a:r>
                <a:rPr lang="zh-CN" altLang="en-US" sz="2800" dirty="0" smtClean="0">
                  <a:latin typeface="黑体" panose="02010609060101010101" pitchFamily="49" charset="-122"/>
                  <a:ea typeface="黑体" panose="02010609060101010101" pitchFamily="49" charset="-122"/>
                </a:rPr>
                <a:t>进行初审并负责。</a:t>
              </a:r>
              <a:endParaRPr lang="en-US" altLang="zh-CN" sz="2800" dirty="0" smtClean="0">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4.</a:t>
              </a:r>
              <a:r>
                <a:rPr lang="zh-CN" altLang="en-US" sz="2800" dirty="0" smtClean="0">
                  <a:latin typeface="黑体" panose="02010609060101010101" pitchFamily="49" charset="-122"/>
                  <a:ea typeface="黑体" panose="02010609060101010101" pitchFamily="49" charset="-122"/>
                </a:rPr>
                <a:t>上级财政部门应认真做好对下级政府综合财务报告的审核工作，确保报告数据资料</a:t>
              </a:r>
              <a:r>
                <a:rPr lang="zh-CN" altLang="en-US" sz="2800" dirty="0" smtClean="0">
                  <a:solidFill>
                    <a:srgbClr val="FF0000"/>
                  </a:solidFill>
                  <a:latin typeface="黑体" panose="02010609060101010101" pitchFamily="49" charset="-122"/>
                  <a:ea typeface="黑体" panose="02010609060101010101" pitchFamily="49" charset="-122"/>
                </a:rPr>
                <a:t>准确性、完整性、规范性</a:t>
              </a:r>
              <a:r>
                <a:rPr lang="zh-CN" altLang="en-US" sz="2800" dirty="0" smtClean="0">
                  <a:latin typeface="黑体" panose="02010609060101010101" pitchFamily="49" charset="-122"/>
                  <a:ea typeface="黑体" panose="02010609060101010101" pitchFamily="49" charset="-122"/>
                </a:rPr>
                <a:t>。 </a:t>
              </a:r>
              <a:endParaRPr lang="zh-CN" altLang="en-US" sz="2800" dirty="0" smtClean="0">
                <a:latin typeface="黑体" panose="02010609060101010101" pitchFamily="49" charset="-122"/>
                <a:ea typeface="黑体" panose="02010609060101010101" pitchFamily="49" charset="-122"/>
              </a:endParaRPr>
            </a:p>
            <a:p>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0662" y="1357302"/>
            <a:ext cx="11721816" cy="4394383"/>
            <a:chOff x="2659" y="645"/>
            <a:chExt cx="9793" cy="4113"/>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59"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32"/>
            </a:xfrm>
            <a:prstGeom prst="rect">
              <a:avLst/>
            </a:prstGeom>
            <a:noFill/>
          </p:spPr>
          <p:txBody>
            <a:bodyPr wrap="square">
              <a:spAutoFit/>
            </a:bodyPr>
            <a:lstStyle/>
            <a:p>
              <a:pPr algn="ctr">
                <a:spcBef>
                  <a:spcPts val="0"/>
                </a:spcBef>
                <a:spcAft>
                  <a:spcPts val="0"/>
                </a:spcAft>
                <a:defRPr/>
              </a:pPr>
              <a:r>
                <a:rPr lang="zh-CN" altLang="en-US" sz="2400" b="1" dirty="0" smtClean="0">
                  <a:solidFill>
                    <a:schemeClr val="bg1"/>
                  </a:solidFill>
                  <a:latin typeface="黑体" panose="02010609060101010101" pitchFamily="49" charset="-122"/>
                  <a:ea typeface="黑体" panose="02010609060101010101" pitchFamily="49" charset="-122"/>
                  <a:sym typeface="+mn-ea"/>
                </a:rPr>
                <a:t>自从</a:t>
              </a:r>
              <a:r>
                <a:rPr lang="en-US" altLang="zh-CN" sz="2400" b="1" dirty="0" smtClean="0">
                  <a:solidFill>
                    <a:schemeClr val="bg1"/>
                  </a:solidFill>
                  <a:latin typeface="黑体" panose="02010609060101010101" pitchFamily="49" charset="-122"/>
                  <a:ea typeface="黑体" panose="02010609060101010101" pitchFamily="49" charset="-122"/>
                  <a:sym typeface="+mn-ea"/>
                </a:rPr>
                <a:t>80</a:t>
              </a:r>
              <a:r>
                <a:rPr lang="zh-CN" altLang="en-US" sz="2400" b="1" dirty="0" smtClean="0">
                  <a:solidFill>
                    <a:schemeClr val="bg1"/>
                  </a:solidFill>
                  <a:latin typeface="黑体" panose="02010609060101010101" pitchFamily="49" charset="-122"/>
                  <a:ea typeface="黑体" panose="02010609060101010101" pitchFamily="49" charset="-122"/>
                  <a:sym typeface="+mn-ea"/>
                </a:rPr>
                <a:t>年代以来，会计改革就成为了“新型公共管理改革”的一部分</a:t>
              </a:r>
              <a:endParaRPr lang="zh-CN" altLang="en-US" sz="24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38"/>
            </a:xfrm>
            <a:prstGeom prst="rect">
              <a:avLst/>
            </a:prstGeom>
          </p:spPr>
          <p:txBody>
            <a:bodyPr wrap="square">
              <a:spAutoFit/>
            </a:bodyPr>
            <a:lstStyle/>
            <a:p>
              <a:pPr marL="342900" lvl="1"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改革开始于澳大利亚和新西兰；主要认为公共部门不断膨胀扩张，效率低下，责任不明；而私人部门则恰好相反。</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en-US" sz="2200" dirty="0" smtClean="0">
                  <a:solidFill>
                    <a:srgbClr val="FF0000"/>
                  </a:solidFill>
                  <a:latin typeface="黑体" panose="02010609060101010101" pitchFamily="49" charset="-122"/>
                  <a:ea typeface="黑体" panose="02010609060101010101" pitchFamily="49" charset="-122"/>
                </a:rPr>
                <a:t>主要内容：</a:t>
              </a:r>
              <a:r>
                <a:rPr lang="zh-CN" altLang="en-US" sz="2200" dirty="0" smtClean="0">
                  <a:latin typeface="黑体" panose="02010609060101010101" pitchFamily="49" charset="-122"/>
                  <a:ea typeface="黑体" panose="02010609060101010101" pitchFamily="49" charset="-122"/>
                </a:rPr>
                <a:t>转向以</a:t>
              </a:r>
              <a:r>
                <a:rPr lang="zh-CN" altLang="en-US" sz="2200" dirty="0" smtClean="0">
                  <a:solidFill>
                    <a:srgbClr val="FF0000"/>
                  </a:solidFill>
                  <a:latin typeface="黑体" panose="02010609060101010101" pitchFamily="49" charset="-122"/>
                  <a:ea typeface="黑体" panose="02010609060101010101" pitchFamily="49" charset="-122"/>
                </a:rPr>
                <a:t>结果</a:t>
              </a:r>
              <a:r>
                <a:rPr lang="zh-CN" altLang="en-US" sz="2200" dirty="0" smtClean="0">
                  <a:latin typeface="黑体" panose="02010609060101010101" pitchFamily="49" charset="-122"/>
                  <a:ea typeface="黑体" panose="02010609060101010101" pitchFamily="49" charset="-122"/>
                </a:rPr>
                <a:t>为基础的管理，同时引入</a:t>
              </a:r>
              <a:r>
                <a:rPr lang="zh-CN" altLang="en-US" sz="2200" dirty="0" smtClean="0">
                  <a:solidFill>
                    <a:srgbClr val="FF0000"/>
                  </a:solidFill>
                  <a:latin typeface="黑体" panose="02010609060101010101" pitchFamily="49" charset="-122"/>
                  <a:ea typeface="黑体" panose="02010609060101010101" pitchFamily="49" charset="-122"/>
                </a:rPr>
                <a:t>权责发生制</a:t>
              </a:r>
              <a:r>
                <a:rPr lang="zh-CN" altLang="en-US" sz="2200" dirty="0" smtClean="0">
                  <a:latin typeface="黑体" panose="02010609060101010101" pitchFamily="49" charset="-122"/>
                  <a:ea typeface="黑体" panose="02010609060101010101" pitchFamily="49" charset="-122"/>
                </a:rPr>
                <a:t>，采用与私人部门类似的会计标准。</a:t>
              </a:r>
              <a:endParaRPr lang="en-US" altLang="zh-CN" sz="2200" dirty="0" smtClean="0">
                <a:latin typeface="黑体" panose="02010609060101010101" pitchFamily="49" charset="-122"/>
                <a:ea typeface="黑体" panose="02010609060101010101" pitchFamily="49" charset="-122"/>
                <a:sym typeface="+mn-ea"/>
              </a:endParaRPr>
            </a:p>
            <a:p>
              <a:pPr marL="342900" lvl="1" indent="-342900" algn="just">
                <a:lnSpc>
                  <a:spcPct val="150000"/>
                </a:lnSpc>
                <a:buFont typeface="Wingdings" panose="05000000000000000000" charset="0"/>
                <a:buChar char=""/>
              </a:pPr>
              <a:r>
                <a:rPr lang="zh-CN" altLang="zh-CN" sz="2200" dirty="0" smtClean="0">
                  <a:latin typeface="黑体" panose="02010609060101010101" pitchFamily="49" charset="-122"/>
                  <a:ea typeface="黑体" panose="02010609060101010101" pitchFamily="49" charset="-122"/>
                </a:rPr>
                <a:t>“</a:t>
              </a:r>
              <a:r>
                <a:rPr lang="zh-CN" altLang="zh-CN" sz="2200" dirty="0" smtClean="0">
                  <a:solidFill>
                    <a:srgbClr val="FF0000"/>
                  </a:solidFill>
                  <a:latin typeface="黑体" panose="02010609060101010101" pitchFamily="49" charset="-122"/>
                  <a:ea typeface="黑体" panose="02010609060101010101" pitchFamily="49" charset="-122"/>
                </a:rPr>
                <a:t>十一五规划</a:t>
              </a:r>
              <a:r>
                <a:rPr lang="zh-CN" altLang="zh-CN" sz="2200" dirty="0" smtClean="0">
                  <a:latin typeface="黑体" panose="02010609060101010101" pitchFamily="49" charset="-122"/>
                  <a:ea typeface="黑体" panose="02010609060101010101" pitchFamily="49" charset="-122"/>
                </a:rPr>
                <a:t>”：第一次明确提出“推进政府会计改革”</a:t>
              </a:r>
              <a:r>
                <a:rPr lang="zh-CN" altLang="en-US" sz="2200" dirty="0" smtClean="0">
                  <a:latin typeface="黑体" panose="02010609060101010101" pitchFamily="49" charset="-122"/>
                  <a:ea typeface="黑体" panose="02010609060101010101" pitchFamily="49" charset="-122"/>
                </a:rPr>
                <a:t>。</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zh-CN" sz="2200" dirty="0" smtClean="0">
                  <a:solidFill>
                    <a:srgbClr val="FF0000"/>
                  </a:solidFill>
                  <a:latin typeface="黑体" panose="02010609060101010101" pitchFamily="49" charset="-122"/>
                  <a:ea typeface="黑体" panose="02010609060101010101" pitchFamily="49" charset="-122"/>
                </a:rPr>
                <a:t>“十二五规划”：</a:t>
              </a:r>
              <a:r>
                <a:rPr lang="zh-CN" altLang="zh-CN" sz="2200" dirty="0" smtClean="0">
                  <a:latin typeface="黑体" panose="02010609060101010101" pitchFamily="49" charset="-122"/>
                  <a:ea typeface="黑体" panose="02010609060101010101" pitchFamily="49" charset="-122"/>
                </a:rPr>
                <a:t>提出要“进一步推进政府会计改革，逐步建立政府综合财务报告制度”</a:t>
              </a:r>
              <a:r>
                <a:rPr lang="zh-CN" altLang="en-US" sz="2200" dirty="0" smtClean="0">
                  <a:latin typeface="黑体" panose="02010609060101010101" pitchFamily="49" charset="-122"/>
                  <a:ea typeface="黑体" panose="02010609060101010101" pitchFamily="49" charset="-122"/>
                </a:rPr>
                <a:t>。</a:t>
              </a: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83647"/>
            <a:ext cx="11787651" cy="6693158"/>
            <a:chOff x="2664" y="645"/>
            <a:chExt cx="9848" cy="5902"/>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61"/>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（五）政府财务报告数据质量审核</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983"/>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a:t>
              </a:r>
              <a:r>
                <a:rPr lang="zh-CN" altLang="en-US" sz="2800" dirty="0" smtClean="0">
                  <a:solidFill>
                    <a:srgbClr val="FF0000"/>
                  </a:solidFill>
                  <a:latin typeface="黑体" panose="02010609060101010101" pitchFamily="49" charset="-122"/>
                  <a:ea typeface="黑体" panose="02010609060101010101" pitchFamily="49" charset="-122"/>
                </a:rPr>
                <a:t>形式</a:t>
              </a:r>
              <a:endParaRPr lang="en-US" altLang="zh-CN" sz="28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政府财务报告的审核包括自行审核、集中会审、委托审核等多种形式。</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a:t>
              </a:r>
              <a:r>
                <a:rPr lang="zh-CN" altLang="en-US" sz="2800" dirty="0" smtClean="0">
                  <a:solidFill>
                    <a:srgbClr val="FF0000"/>
                  </a:solidFill>
                  <a:latin typeface="黑体" panose="02010609060101010101" pitchFamily="49" charset="-122"/>
                  <a:ea typeface="黑体" panose="02010609060101010101" pitchFamily="49" charset="-122"/>
                </a:rPr>
                <a:t>方法</a:t>
              </a:r>
              <a:endParaRPr lang="en-US" altLang="zh-CN" sz="28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主要包括政策性审核、规范性审核等。政策性审核主要依据政府会计准则、相关财务会计制度和有关政策规定，对财务报告进行审核；规范性审核侧重于财务报告编制的准确性和真实性及勾稽关系等方面的审核。</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审核</a:t>
              </a:r>
              <a:r>
                <a:rPr lang="zh-CN" altLang="en-US" sz="2800" dirty="0" smtClean="0">
                  <a:solidFill>
                    <a:srgbClr val="FF0000"/>
                  </a:solidFill>
                  <a:latin typeface="黑体" panose="02010609060101010101" pitchFamily="49" charset="-122"/>
                  <a:ea typeface="黑体" panose="02010609060101010101" pitchFamily="49" charset="-122"/>
                </a:rPr>
                <a:t>要求</a:t>
              </a:r>
              <a:endParaRPr lang="en-US" altLang="zh-CN" sz="28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各地区、各部门应当认真做好财务报告审核工作，凡发现报告编制不符合规定，存在漏报、重报、虚报、瞒报、错报以及相关数据不衔接等错误和问题，应当要求有关单位立即纠正，并限期重新报送。</a:t>
              </a:r>
              <a:endParaRPr lang="zh-CN" altLang="en-US" sz="2800" dirty="0" smtClean="0">
                <a:latin typeface="黑体" panose="02010609060101010101" pitchFamily="49" charset="-122"/>
                <a:ea typeface="黑体" panose="02010609060101010101" pitchFamily="49" charset="-122"/>
              </a:endParaRPr>
            </a:p>
            <a:p>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smtClean="0">
                <a:latin typeface="黑体" panose="02010609060101010101" pitchFamily="49" charset="-122"/>
                <a:ea typeface="黑体" panose="02010609060101010101" pitchFamily="49" charset="-122"/>
              </a:rPr>
              <a:t>第二部分</a:t>
            </a:r>
            <a:r>
              <a:rPr lang="en-US" altLang="zh-CN" sz="2800" b="1"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28784"/>
            <a:ext cx="11787651" cy="5714927"/>
            <a:chOff x="2664" y="768"/>
            <a:chExt cx="9848" cy="4916"/>
          </a:xfrm>
        </p:grpSpPr>
        <p:sp>
          <p:nvSpPr>
            <p:cNvPr id="3" name="矩形 2"/>
            <p:cNvSpPr/>
            <p:nvPr/>
          </p:nvSpPr>
          <p:spPr bwMode="auto">
            <a:xfrm>
              <a:off x="2664" y="1019"/>
              <a:ext cx="9848" cy="466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768"/>
              <a:ext cx="7967" cy="717"/>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914"/>
              <a:ext cx="7938" cy="45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（六）政府财务报告数据资料管理</a:t>
              </a:r>
              <a:endParaRPr lang="zh-CN" altLang="en-US" sz="2800"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78"/>
            </a:xfrm>
            <a:prstGeom prst="rect">
              <a:avLst/>
            </a:prstGeom>
          </p:spPr>
          <p:txBody>
            <a:bodyPr wrap="square">
              <a:spAutoFit/>
            </a:bodyPr>
            <a:lstStyle/>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政府财务报告数据资料包括以各种介质存放的政府财务报告及相关</a:t>
              </a:r>
              <a:r>
                <a:rPr lang="zh-CN" altLang="en-US" sz="2800" dirty="0" smtClean="0">
                  <a:solidFill>
                    <a:srgbClr val="FF0000"/>
                  </a:solidFill>
                  <a:latin typeface="黑体" panose="02010609060101010101" pitchFamily="49" charset="-122"/>
                  <a:ea typeface="黑体" panose="02010609060101010101" pitchFamily="49" charset="-122"/>
                </a:rPr>
                <a:t>工作底稿</a:t>
              </a:r>
              <a:r>
                <a:rPr lang="zh-CN" altLang="en-US" sz="2800" dirty="0" smtClean="0">
                  <a:latin typeface="黑体" panose="02010609060101010101" pitchFamily="49" charset="-122"/>
                  <a:ea typeface="黑体" panose="02010609060101010101" pitchFamily="49" charset="-122"/>
                </a:rPr>
                <a:t>等。</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各部门、各单位应当按照会计档案管理相关规定，对部门财务报告数据资料进行归类整理、建档建库，并从计算机中传出备份保存。</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各级政府财政部门应当按照会计档案管理相关规定对政府综合财务报告数据资料进行归类整理、建档建库，并从计算机中传出备份保存。</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政府财务报告数据资料涉及国家秘密的，应当严格实行密级管理。</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a:p>
              <a:pPr>
                <a:lnSpc>
                  <a:spcPct val="90000"/>
                </a:lnSpc>
              </a:pPr>
              <a:r>
                <a:rPr lang="zh-CN" altLang="en-US"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2"/>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第二部分</a:t>
            </a:r>
            <a:r>
              <a:rPr lang="en-US" altLang="zh-CN" sz="2800" b="1" dirty="0" smtClean="0">
                <a:latin typeface="黑体" panose="02010609060101010101" pitchFamily="49" charset="-122"/>
                <a:ea typeface="黑体" panose="02010609060101010101" pitchFamily="49" charset="-122"/>
              </a:rPr>
              <a:t> </a:t>
            </a:r>
            <a:r>
              <a:rPr lang="zh-CN" altLang="en-US" sz="2800" b="1" kern="100" dirty="0" smtClean="0">
                <a:latin typeface="黑体" panose="02010609060101010101" pitchFamily="49" charset="-122"/>
                <a:ea typeface="黑体" panose="02010609060101010101" pitchFamily="49" charset="-122"/>
                <a:cs typeface="Times New Roman" panose="02020603050405020304" charset="0"/>
                <a:sym typeface="+mn-ea"/>
              </a:rPr>
              <a:t>政府财务报告编制办法（试行）</a:t>
            </a:r>
            <a:endParaRPr lang="zh-CN" altLang="zh-CN" sz="2800" b="1" kern="100" dirty="0" smtClean="0">
              <a:latin typeface="黑体" panose="02010609060101010101" pitchFamily="49" charset="-122"/>
              <a:ea typeface="黑体" panose="02010609060101010101" pitchFamily="49" charset="-122"/>
              <a:cs typeface="Times New Roman" panose="02020603050405020304" charset="0"/>
              <a:sym typeface="+mn-ea"/>
            </a:endParaRPr>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ctr"/>
            <a:r>
              <a:rPr lang="zh-CN" altLang="en-US" dirty="0" smtClean="0">
                <a:latin typeface="黑体" panose="02010609060101010101" pitchFamily="49" charset="-122"/>
                <a:ea typeface="黑体" panose="02010609060101010101" pitchFamily="49" charset="-122"/>
              </a:rPr>
              <a:t>政府财务报告编制办法（试行）主要内容图示</a:t>
            </a:r>
            <a:endParaRPr lang="zh-CN" altLang="en-US" dirty="0" smtClean="0">
              <a:ea typeface="宋体" panose="02010600030101010101" pitchFamily="2" charset="-122"/>
            </a:endParaRPr>
          </a:p>
        </p:txBody>
      </p:sp>
      <p:sp>
        <p:nvSpPr>
          <p:cNvPr id="48131" name="Slide Number Placeholder 3"/>
          <p:cNvSpPr>
            <a:spLocks noGrp="1"/>
          </p:cNvSpPr>
          <p:nvPr>
            <p:ph type="sldNum" sz="quarter" idx="12"/>
          </p:nvPr>
        </p:nvSpPr>
        <p:spPr>
          <a:noFill/>
        </p:spPr>
        <p:txBody>
          <a:bodyPr/>
          <a:lstStyle/>
          <a:p>
            <a:fld id="{C887E1C3-01C4-4BD5-8BD9-8B26A6E5CEF0}" type="slidenum">
              <a:rPr lang="en-US" altLang="zh-CN" smtClean="0">
                <a:ea typeface="宋体" panose="02010600030101010101" pitchFamily="2" charset="-122"/>
              </a:rPr>
            </a:fld>
            <a:endParaRPr lang="en-US" altLang="zh-CN" smtClean="0">
              <a:ea typeface="宋体" panose="02010600030101010101" pitchFamily="2" charset="-122"/>
            </a:endParaRPr>
          </a:p>
        </p:txBody>
      </p:sp>
      <p:graphicFrame>
        <p:nvGraphicFramePr>
          <p:cNvPr id="48132" name="对象 2"/>
          <p:cNvGraphicFramePr>
            <a:graphicFrameLocks noChangeAspect="1"/>
          </p:cNvGraphicFramePr>
          <p:nvPr/>
        </p:nvGraphicFramePr>
        <p:xfrm>
          <a:off x="508001" y="1120775"/>
          <a:ext cx="10955867" cy="5737225"/>
        </p:xfrm>
        <a:graphic>
          <a:graphicData uri="http://schemas.openxmlformats.org/presentationml/2006/ole">
            <mc:AlternateContent xmlns:mc="http://schemas.openxmlformats.org/markup-compatibility/2006">
              <mc:Choice xmlns:v="urn:schemas-microsoft-com:vml" Requires="v">
                <p:oleObj spid="_x0000_s118789" name="Visio" r:id="rId1" imgW="15113000" imgH="10541000" progId="">
                  <p:embed/>
                </p:oleObj>
              </mc:Choice>
              <mc:Fallback>
                <p:oleObj name="Visio" r:id="rId1" imgW="15113000" imgH="10541000" progId="">
                  <p:embed/>
                  <p:pic>
                    <p:nvPicPr>
                      <p:cNvPr id="0" name="对象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1" y="1120775"/>
                        <a:ext cx="10955867" cy="573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lgn="ctr"/>
            <a:r>
              <a:rPr lang="zh-CN" altLang="en-US" dirty="0" smtClean="0">
                <a:latin typeface="黑体" panose="02010609060101010101" pitchFamily="49" charset="-122"/>
                <a:ea typeface="黑体" panose="02010609060101010101" pitchFamily="49" charset="-122"/>
              </a:rPr>
              <a:t>政府财务报告编制办法（试行）主要内容图示</a:t>
            </a:r>
            <a:endParaRPr lang="zh-CN" altLang="en-US" dirty="0" smtClean="0">
              <a:ea typeface="宋体" panose="02010600030101010101" pitchFamily="2" charset="-122"/>
            </a:endParaRPr>
          </a:p>
        </p:txBody>
      </p:sp>
      <p:sp>
        <p:nvSpPr>
          <p:cNvPr id="49155" name="Slide Number Placeholder 3"/>
          <p:cNvSpPr>
            <a:spLocks noGrp="1"/>
          </p:cNvSpPr>
          <p:nvPr>
            <p:ph type="sldNum" sz="quarter" idx="12"/>
          </p:nvPr>
        </p:nvSpPr>
        <p:spPr>
          <a:noFill/>
        </p:spPr>
        <p:txBody>
          <a:bodyPr/>
          <a:lstStyle/>
          <a:p>
            <a:fld id="{1CC41AE7-D0BB-4742-8A45-D35254A02CF7}" type="slidenum">
              <a:rPr lang="en-US" altLang="zh-CN" smtClean="0">
                <a:ea typeface="宋体" panose="02010600030101010101" pitchFamily="2" charset="-122"/>
              </a:rPr>
            </a:fld>
            <a:endParaRPr lang="en-US" altLang="zh-CN" smtClean="0">
              <a:ea typeface="宋体" panose="02010600030101010101" pitchFamily="2" charset="-122"/>
            </a:endParaRPr>
          </a:p>
        </p:txBody>
      </p:sp>
      <p:graphicFrame>
        <p:nvGraphicFramePr>
          <p:cNvPr id="49156" name="对象 1"/>
          <p:cNvGraphicFramePr>
            <a:graphicFrameLocks noChangeAspect="1"/>
          </p:cNvGraphicFramePr>
          <p:nvPr/>
        </p:nvGraphicFramePr>
        <p:xfrm>
          <a:off x="1727200" y="1143002"/>
          <a:ext cx="10729384" cy="5616575"/>
        </p:xfrm>
        <a:graphic>
          <a:graphicData uri="http://schemas.openxmlformats.org/presentationml/2006/ole">
            <mc:AlternateContent xmlns:mc="http://schemas.openxmlformats.org/markup-compatibility/2006">
              <mc:Choice xmlns:v="urn:schemas-microsoft-com:vml" Requires="v">
                <p:oleObj spid="_x0000_s119813" name="Visio" r:id="rId1" imgW="15113000" imgH="10541000" progId="">
                  <p:embed/>
                </p:oleObj>
              </mc:Choice>
              <mc:Fallback>
                <p:oleObj name="Visio" r:id="rId1" imgW="15113000" imgH="10541000" progId="">
                  <p:embed/>
                  <p:pic>
                    <p:nvPicPr>
                      <p:cNvPr id="0" name="对象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7200" y="1143002"/>
                        <a:ext cx="10729384" cy="5616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47" name="文本框 46"/>
          <p:cNvSpPr txBox="1"/>
          <p:nvPr/>
        </p:nvSpPr>
        <p:spPr>
          <a:xfrm>
            <a:off x="2799708" y="386438"/>
            <a:ext cx="6752677" cy="553085"/>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3000" b="1" dirty="0">
                <a:latin typeface="黑体" panose="02010609060101010101" pitchFamily="49" charset="-122"/>
                <a:ea typeface="黑体" panose="02010609060101010101" pitchFamily="49" charset="-122"/>
              </a:rPr>
              <a:t>目   录</a:t>
            </a:r>
            <a:endParaRPr lang="zh-CN" altLang="en-US" sz="3000" b="1" dirty="0">
              <a:latin typeface="黑体" panose="02010609060101010101" pitchFamily="49" charset="-122"/>
              <a:ea typeface="黑体" panose="02010609060101010101" pitchFamily="49" charset="-122"/>
            </a:endParaRPr>
          </a:p>
        </p:txBody>
      </p:sp>
      <p:sp>
        <p:nvSpPr>
          <p:cNvPr id="55" name="椭圆 54"/>
          <p:cNvSpPr/>
          <p:nvPr/>
        </p:nvSpPr>
        <p:spPr>
          <a:xfrm>
            <a:off x="-2338705" y="1849124"/>
            <a:ext cx="4318000" cy="4319905"/>
          </a:xfrm>
          <a:prstGeom prst="ellipse">
            <a:avLst/>
          </a:prstGeom>
          <a:solidFill>
            <a:srgbClr val="0054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56" name="文本框 2"/>
          <p:cNvSpPr txBox="1">
            <a:spLocks noChangeArrowheads="1"/>
          </p:cNvSpPr>
          <p:nvPr/>
        </p:nvSpPr>
        <p:spPr bwMode="auto">
          <a:xfrm>
            <a:off x="-282576" y="2991486"/>
            <a:ext cx="3023871" cy="1600414"/>
          </a:xfrm>
          <a:prstGeom prst="rect">
            <a:avLst/>
          </a:prstGeom>
          <a:noFill/>
          <a:ln w="9525">
            <a:noFill/>
            <a:miter lim="800000"/>
          </a:ln>
        </p:spPr>
        <p:txBody>
          <a:bodyPr vert="horz" wrap="square" lIns="121898" tIns="60948" rIns="121898" bIns="60948">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4800" b="1" dirty="0">
                <a:solidFill>
                  <a:schemeClr val="bg1"/>
                </a:solidFill>
                <a:latin typeface="微软雅黑" panose="020B0503020204020204" pitchFamily="34" charset="-122"/>
                <a:ea typeface="微软雅黑" panose="020B0503020204020204" pitchFamily="34" charset="-122"/>
              </a:rPr>
              <a:t>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2952731" y="3729321"/>
            <a:ext cx="801748"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3</a:t>
            </a:r>
            <a:endParaRPr lang="zh-CN" altLang="en-US" sz="3200" dirty="0">
              <a:latin typeface="+mj-lt"/>
              <a:ea typeface="Arial Unicode MS" panose="020B0604020202020204" charset="-122"/>
              <a:cs typeface="Arial Unicode MS" panose="020B0604020202020204" charset="-122"/>
            </a:endParaRPr>
          </a:p>
        </p:txBody>
      </p:sp>
      <p:sp>
        <p:nvSpPr>
          <p:cNvPr id="59" name="圆角矩形 58"/>
          <p:cNvSpPr/>
          <p:nvPr/>
        </p:nvSpPr>
        <p:spPr>
          <a:xfrm>
            <a:off x="4019529" y="1514745"/>
            <a:ext cx="7648635" cy="699813"/>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0" name="矩形 59"/>
          <p:cNvSpPr/>
          <p:nvPr/>
        </p:nvSpPr>
        <p:spPr>
          <a:xfrm>
            <a:off x="4095736" y="1571612"/>
            <a:ext cx="4606293"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改革的背景及进程</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1" name="圆角矩形 60"/>
          <p:cNvSpPr/>
          <p:nvPr/>
        </p:nvSpPr>
        <p:spPr>
          <a:xfrm>
            <a:off x="2952735" y="1468794"/>
            <a:ext cx="801167"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1</a:t>
            </a:r>
            <a:endParaRPr lang="zh-CN" altLang="en-US" sz="3200" dirty="0">
              <a:latin typeface="+mj-lt"/>
              <a:ea typeface="Arial Unicode MS" panose="020B0604020202020204" charset="-122"/>
              <a:cs typeface="Arial Unicode MS" panose="020B0604020202020204" charset="-122"/>
            </a:endParaRPr>
          </a:p>
        </p:txBody>
      </p:sp>
      <p:sp>
        <p:nvSpPr>
          <p:cNvPr id="63" name="圆角矩形 62"/>
          <p:cNvSpPr/>
          <p:nvPr/>
        </p:nvSpPr>
        <p:spPr>
          <a:xfrm>
            <a:off x="4023324" y="2611802"/>
            <a:ext cx="7644840" cy="745760"/>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4" name="矩形 63"/>
          <p:cNvSpPr/>
          <p:nvPr/>
        </p:nvSpPr>
        <p:spPr>
          <a:xfrm>
            <a:off x="4019229" y="2681006"/>
            <a:ext cx="6434491" cy="615594"/>
          </a:xfrm>
          <a:prstGeom prst="rect">
            <a:avLst/>
          </a:prstGeom>
          <a:solidFill>
            <a:srgbClr val="0054A6"/>
          </a:solid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政府财务报告编制办法（试行）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sp>
        <p:nvSpPr>
          <p:cNvPr id="65" name="圆角矩形 64"/>
          <p:cNvSpPr/>
          <p:nvPr/>
        </p:nvSpPr>
        <p:spPr>
          <a:xfrm>
            <a:off x="2952729" y="2643182"/>
            <a:ext cx="785819" cy="72307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smtClean="0">
                <a:latin typeface="+mj-lt"/>
                <a:ea typeface="Arial Unicode MS" panose="020B0604020202020204" charset="-122"/>
                <a:cs typeface="Arial Unicode MS" panose="020B0604020202020204" charset="-122"/>
              </a:rPr>
              <a:t>2</a:t>
            </a:r>
            <a:endParaRPr lang="zh-CN" altLang="en-US" sz="3200" dirty="0">
              <a:latin typeface="+mj-lt"/>
              <a:ea typeface="Arial Unicode MS" panose="020B0604020202020204" charset="-122"/>
              <a:cs typeface="Arial Unicode MS" panose="020B0604020202020204" charset="-122"/>
            </a:endParaRPr>
          </a:p>
        </p:txBody>
      </p:sp>
      <p:grpSp>
        <p:nvGrpSpPr>
          <p:cNvPr id="3" name="组合 65"/>
          <p:cNvGrpSpPr/>
          <p:nvPr/>
        </p:nvGrpSpPr>
        <p:grpSpPr>
          <a:xfrm>
            <a:off x="3974433" y="3706511"/>
            <a:ext cx="7693731" cy="722633"/>
            <a:chOff x="6339097" y="3296031"/>
            <a:chExt cx="3744416" cy="511504"/>
          </a:xfrm>
          <a:solidFill>
            <a:srgbClr val="0054A6"/>
          </a:solidFill>
        </p:grpSpPr>
        <p:sp>
          <p:nvSpPr>
            <p:cNvPr id="67" name="圆角矩形 6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68" name="矩形 67"/>
            <p:cNvSpPr/>
            <p:nvPr/>
          </p:nvSpPr>
          <p:spPr>
            <a:xfrm>
              <a:off x="6339097" y="3333232"/>
              <a:ext cx="3706972" cy="435738"/>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政府部门财务报告编制操作指南（试行）</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69" name="圆角矩形 68"/>
          <p:cNvSpPr/>
          <p:nvPr/>
        </p:nvSpPr>
        <p:spPr>
          <a:xfrm>
            <a:off x="2952729" y="4857390"/>
            <a:ext cx="785819" cy="786188"/>
          </a:xfrm>
          <a:prstGeom prst="roundRect">
            <a:avLst/>
          </a:prstGeom>
          <a:solidFill>
            <a:srgbClr val="0054A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charset="-122"/>
                <a:cs typeface="Arial Unicode MS" panose="020B0604020202020204" charset="-122"/>
              </a:rPr>
              <a:t>4</a:t>
            </a:r>
            <a:endParaRPr lang="zh-CN" altLang="en-US" sz="3200" dirty="0">
              <a:latin typeface="+mj-lt"/>
              <a:ea typeface="Arial Unicode MS" panose="020B0604020202020204" charset="-122"/>
              <a:cs typeface="Arial Unicode MS" panose="020B0604020202020204" charset="-122"/>
            </a:endParaRPr>
          </a:p>
        </p:txBody>
      </p:sp>
      <p:grpSp>
        <p:nvGrpSpPr>
          <p:cNvPr id="4" name="组合 69"/>
          <p:cNvGrpSpPr/>
          <p:nvPr/>
        </p:nvGrpSpPr>
        <p:grpSpPr>
          <a:xfrm>
            <a:off x="3946821" y="4857764"/>
            <a:ext cx="7721347" cy="785818"/>
            <a:chOff x="6339096" y="4180902"/>
            <a:chExt cx="3991790" cy="511504"/>
          </a:xfrm>
          <a:solidFill>
            <a:srgbClr val="0054A6"/>
          </a:solidFill>
        </p:grpSpPr>
        <p:sp>
          <p:nvSpPr>
            <p:cNvPr id="71" name="圆角矩形 70"/>
            <p:cNvSpPr/>
            <p:nvPr/>
          </p:nvSpPr>
          <p:spPr>
            <a:xfrm>
              <a:off x="6339096" y="4180902"/>
              <a:ext cx="3991788"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charset="-122"/>
                <a:cs typeface="Arial Unicode MS" panose="020B0604020202020204" charset="-122"/>
              </a:endParaRPr>
            </a:p>
          </p:txBody>
        </p:sp>
        <p:sp>
          <p:nvSpPr>
            <p:cNvPr id="72" name="矩形 71"/>
            <p:cNvSpPr/>
            <p:nvPr/>
          </p:nvSpPr>
          <p:spPr>
            <a:xfrm>
              <a:off x="6416084" y="4218364"/>
              <a:ext cx="3914802" cy="400702"/>
            </a:xfrm>
            <a:prstGeom prst="rect">
              <a:avLst/>
            </a:prstGeom>
            <a:grpFill/>
          </p:spPr>
          <p:txBody>
            <a:bodyPr wrap="square" lIns="121960" tIns="60980" rIns="121960" bIns="60980">
              <a:spAutoFit/>
            </a:bodyPr>
            <a:lstStyle/>
            <a:p>
              <a:pPr>
                <a:defRPr/>
              </a:pPr>
              <a:r>
                <a:rPr lang="zh-CN" altLang="en-US" sz="3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rPr>
                <a:t>我市政府财务报告编制试点工作实施方案</a:t>
              </a:r>
              <a:endParaRPr lang="zh-CN" altLang="zh-CN" sz="3200" b="1" kern="100" dirty="0">
                <a:solidFill>
                  <a:schemeClr val="bg1"/>
                </a:solidFill>
                <a:latin typeface="微软雅黑" panose="020B0503020204020204" pitchFamily="34" charset="-122"/>
                <a:ea typeface="微软雅黑" panose="020B0503020204020204" pitchFamily="34" charset="-122"/>
                <a:cs typeface="Times New Roman" panose="02020603050405020304" charset="0"/>
                <a:sym typeface="+mn-ea"/>
              </a:endParaRPr>
            </a:p>
          </p:txBody>
        </p:sp>
      </p:grpSp>
      <p:sp>
        <p:nvSpPr>
          <p:cNvPr id="38" name="下箭头 37"/>
          <p:cNvSpPr/>
          <p:nvPr/>
        </p:nvSpPr>
        <p:spPr>
          <a:xfrm rot="16200000">
            <a:off x="1988314" y="3679035"/>
            <a:ext cx="571506" cy="785819"/>
          </a:xfrm>
          <a:prstGeom prst="downArrow">
            <a:avLst/>
          </a:pr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7"/>
                                        </p:tgtEl>
                                        <p:attrNameLst>
                                          <p:attrName>ppt_x</p:attrName>
                                          <p:attrName>ppt_y</p:attrName>
                                        </p:attrNameLst>
                                      </p:cBhvr>
                                      <p:rCtr x="1862" y="-2060"/>
                                    </p:animMotion>
                                  </p:childTnLst>
                                </p:cTn>
                              </p:par>
                              <p:par>
                                <p:cTn id="10" presetID="10" presetClass="entr" presetSubtype="0" fill="hold" grpId="0" nodeType="withEffect">
                                  <p:stCondLst>
                                    <p:cond delay="25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childTnLst>
                                </p:cTn>
                              </p:par>
                              <p:par>
                                <p:cTn id="13" presetID="56" presetClass="path" presetSubtype="0" accel="50000" decel="50000" fill="hold" grpId="1" nodeType="withEffect">
                                  <p:stCondLst>
                                    <p:cond delay="250"/>
                                  </p:stCondLst>
                                  <p:childTnLst>
                                    <p:animMotion origin="layout" path="M -0.03737 0.0412 L -6.25E-7 2.96296E-6 " pathEditMode="relative" rAng="0" ptsTypes="AA">
                                      <p:cBhvr>
                                        <p:cTn id="14" dur="700" fill="hold"/>
                                        <p:tgtEl>
                                          <p:spTgt spid="61"/>
                                        </p:tgtEl>
                                        <p:attrNameLst>
                                          <p:attrName>ppt_x</p:attrName>
                                          <p:attrName>ppt_y</p:attrName>
                                        </p:attrNameLst>
                                      </p:cBhvr>
                                      <p:rCtr x="1862" y="-2060"/>
                                    </p:animMotion>
                                  </p:childTnLst>
                                </p:cTn>
                              </p:par>
                              <p:par>
                                <p:cTn id="15" presetID="10" presetClass="entr" presetSubtype="0" fill="hold" grpId="0" nodeType="withEffect">
                                  <p:stCondLst>
                                    <p:cond delay="50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childTnLst>
                                </p:cTn>
                              </p:par>
                              <p:par>
                                <p:cTn id="18" presetID="56" presetClass="path" presetSubtype="0" accel="50000" decel="50000" fill="hold" grpId="1" nodeType="withEffect">
                                  <p:stCondLst>
                                    <p:cond delay="500"/>
                                  </p:stCondLst>
                                  <p:childTnLst>
                                    <p:animMotion origin="layout" path="M -0.03737 0.0412 L -6.25E-7 -7.40741E-7 " pathEditMode="relative" rAng="0" ptsTypes="AA">
                                      <p:cBhvr>
                                        <p:cTn id="19" dur="700" fill="hold"/>
                                        <p:tgtEl>
                                          <p:spTgt spid="65"/>
                                        </p:tgtEl>
                                        <p:attrNameLst>
                                          <p:attrName>ppt_x</p:attrName>
                                          <p:attrName>ppt_y</p:attrName>
                                        </p:attrNameLst>
                                      </p:cBhvr>
                                      <p:rCtr x="1862" y="-2060"/>
                                    </p:animMotion>
                                  </p:childTnLst>
                                </p:cTn>
                              </p:par>
                              <p:par>
                                <p:cTn id="20" presetID="22" presetClass="entr" presetSubtype="8"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1000"/>
                                        <p:tgtEl>
                                          <p:spTgt spid="69"/>
                                        </p:tgtEl>
                                      </p:cBhvr>
                                    </p:animEffect>
                                  </p:childTnLst>
                                </p:cTn>
                              </p:par>
                              <p:par>
                                <p:cTn id="26" presetID="56" presetClass="path" presetSubtype="0" accel="50000" decel="50000" fill="hold" grpId="1" nodeType="withEffect">
                                  <p:stCondLst>
                                    <p:cond delay="750"/>
                                  </p:stCondLst>
                                  <p:childTnLst>
                                    <p:animMotion origin="layout" path="M -0.03737 0.04121 L -6.25E-7 -4.44444E-6 " pathEditMode="relative" rAng="0" ptsTypes="AA">
                                      <p:cBhvr>
                                        <p:cTn id="27" dur="700" fill="hold"/>
                                        <p:tgtEl>
                                          <p:spTgt spid="69"/>
                                        </p:tgtEl>
                                        <p:attrNameLst>
                                          <p:attrName>ppt_x</p:attrName>
                                          <p:attrName>ppt_y</p:attrName>
                                        </p:attrNameLst>
                                      </p:cBhvr>
                                      <p:rCtr x="1862" y="-2060"/>
                                    </p:animMotion>
                                  </p:childTnLst>
                                </p:cTn>
                              </p:par>
                              <p:par>
                                <p:cTn id="28" presetID="2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1000"/>
                            </p:stCondLst>
                            <p:childTnLst>
                              <p:par>
                                <p:cTn id="32" presetID="26" presetClass="emph" presetSubtype="0" fill="hold" grpId="2" nodeType="afterEffect">
                                  <p:stCondLst>
                                    <p:cond delay="0"/>
                                  </p:stCondLst>
                                  <p:childTnLst>
                                    <p:animEffect transition="out" filter="fade">
                                      <p:cBhvr>
                                        <p:cTn id="33" dur="500" tmFilter="0, 0; .2, .5; .8, .5; 1, 0"/>
                                        <p:tgtEl>
                                          <p:spTgt spid="57"/>
                                        </p:tgtEl>
                                      </p:cBhvr>
                                    </p:animEffect>
                                    <p:animScale>
                                      <p:cBhvr>
                                        <p:cTn id="34" dur="250" autoRev="1" fill="hold"/>
                                        <p:tgtEl>
                                          <p:spTgt spid="57"/>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7" grpId="1" bldLvl="0" animBg="1"/>
      <p:bldP spid="57" grpId="2" bldLvl="0" animBg="1"/>
      <p:bldP spid="61" grpId="0" bldLvl="0" animBg="1"/>
      <p:bldP spid="61" grpId="1" bldLvl="0" animBg="1"/>
      <p:bldP spid="65" grpId="0" bldLvl="0" animBg="1"/>
      <p:bldP spid="65" grpId="1" bldLvl="0" animBg="1"/>
      <p:bldP spid="69" grpId="0" bldLvl="0" animBg="1"/>
      <p:bldP spid="69" grpId="1" bldLvl="0" animBg="1"/>
      <p:bldP spid="38"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603319" cy="5459592"/>
            <a:chOff x="2664" y="645"/>
            <a:chExt cx="9694" cy="5110"/>
          </a:xfrm>
        </p:grpSpPr>
        <p:sp>
          <p:nvSpPr>
            <p:cNvPr id="3" name="矩形 2"/>
            <p:cNvSpPr/>
            <p:nvPr/>
          </p:nvSpPr>
          <p:spPr bwMode="auto">
            <a:xfrm>
              <a:off x="2664" y="1019"/>
              <a:ext cx="9694" cy="4240"/>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9638"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32"/>
            </a:xfrm>
            <a:prstGeom prst="rect">
              <a:avLst/>
            </a:prstGeom>
            <a:noFill/>
          </p:spPr>
          <p:txBody>
            <a:bodyPr wrap="square">
              <a:spAutoFit/>
            </a:bodyPr>
            <a:lstStyle/>
            <a:p>
              <a:pPr algn="ctr">
                <a:spcBef>
                  <a:spcPts val="0"/>
                </a:spcBef>
                <a:spcAft>
                  <a:spcPts val="0"/>
                </a:spcAft>
                <a:defRPr/>
              </a:pPr>
              <a:endParaRPr lang="zh-CN" altLang="en-US" sz="24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5409" y="1564"/>
              <a:ext cx="5312" cy="4191"/>
            </a:xfrm>
            <a:prstGeom prst="rect">
              <a:avLst/>
            </a:prstGeom>
          </p:spPr>
          <p:txBody>
            <a:bodyPr wrap="square">
              <a:spAutoFit/>
            </a:bodyPr>
            <a:lstStyle/>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一、编制</a:t>
              </a:r>
              <a:r>
                <a:rPr lang="zh-CN" altLang="en-US" sz="2800" dirty="0" smtClean="0">
                  <a:solidFill>
                    <a:srgbClr val="FF0000"/>
                  </a:solidFill>
                  <a:latin typeface="黑体" panose="02010609060101010101" pitchFamily="49" charset="-122"/>
                  <a:ea typeface="黑体" panose="02010609060101010101" pitchFamily="49" charset="-122"/>
                </a:rPr>
                <a:t>主体</a:t>
              </a:r>
              <a:r>
                <a:rPr lang="zh-CN" altLang="en-US" sz="2800" dirty="0" smtClean="0">
                  <a:solidFill>
                    <a:schemeClr val="tx1">
                      <a:lumMod val="50000"/>
                    </a:schemeClr>
                  </a:solidFill>
                  <a:latin typeface="黑体" panose="02010609060101010101" pitchFamily="49" charset="-122"/>
                  <a:ea typeface="黑体" panose="02010609060101010101" pitchFamily="49" charset="-122"/>
                </a:rPr>
                <a:t>和编制</a:t>
              </a:r>
              <a:r>
                <a:rPr lang="zh-CN" altLang="en-US" sz="2800" dirty="0" smtClean="0">
                  <a:solidFill>
                    <a:srgbClr val="FF0000"/>
                  </a:solidFill>
                  <a:latin typeface="黑体" panose="02010609060101010101" pitchFamily="49" charset="-122"/>
                  <a:ea typeface="黑体" panose="02010609060101010101" pitchFamily="49" charset="-122"/>
                </a:rPr>
                <a:t>基础</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二、政府部门财务报告</a:t>
              </a:r>
              <a:r>
                <a:rPr lang="zh-CN" altLang="en-US" sz="2800" dirty="0" smtClean="0">
                  <a:solidFill>
                    <a:srgbClr val="FF0000"/>
                  </a:solidFill>
                  <a:latin typeface="黑体" panose="02010609060101010101" pitchFamily="49" charset="-122"/>
                  <a:ea typeface="黑体" panose="02010609060101010101" pitchFamily="49" charset="-122"/>
                </a:rPr>
                <a:t>主要内容</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三、政府部门</a:t>
              </a:r>
              <a:r>
                <a:rPr lang="zh-CN" altLang="en-US" sz="2800" dirty="0" smtClean="0">
                  <a:solidFill>
                    <a:srgbClr val="FF0000"/>
                  </a:solidFill>
                  <a:latin typeface="黑体" panose="02010609060101010101" pitchFamily="49" charset="-122"/>
                  <a:ea typeface="黑体" panose="02010609060101010101" pitchFamily="49" charset="-122"/>
                </a:rPr>
                <a:t>会计报表项目</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四、政府部门会计</a:t>
              </a:r>
              <a:r>
                <a:rPr lang="zh-CN" altLang="en-US" sz="2800" dirty="0" smtClean="0">
                  <a:solidFill>
                    <a:srgbClr val="FF0000"/>
                  </a:solidFill>
                  <a:latin typeface="黑体" panose="02010609060101010101" pitchFamily="49" charset="-122"/>
                  <a:ea typeface="黑体" panose="02010609060101010101" pitchFamily="49" charset="-122"/>
                </a:rPr>
                <a:t>报表编制</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五、会计报表</a:t>
              </a:r>
              <a:r>
                <a:rPr lang="zh-CN" altLang="en-US" sz="2800" dirty="0" smtClean="0">
                  <a:solidFill>
                    <a:srgbClr val="FF0000"/>
                  </a:solidFill>
                  <a:latin typeface="黑体" panose="02010609060101010101" pitchFamily="49" charset="-122"/>
                  <a:ea typeface="黑体" panose="02010609060101010101" pitchFamily="49" charset="-122"/>
                </a:rPr>
                <a:t>附注编制</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六、政府部门财务</a:t>
              </a:r>
              <a:r>
                <a:rPr lang="zh-CN" altLang="en-US" sz="2800" dirty="0" smtClean="0">
                  <a:solidFill>
                    <a:srgbClr val="FF0000"/>
                  </a:solidFill>
                  <a:latin typeface="黑体" panose="02010609060101010101" pitchFamily="49" charset="-122"/>
                  <a:ea typeface="黑体" panose="02010609060101010101" pitchFamily="49" charset="-122"/>
                </a:rPr>
                <a:t>分析</a:t>
              </a:r>
              <a:endParaRPr lang="zh-CN" altLang="en-US"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七、编制</a:t>
              </a:r>
              <a:r>
                <a:rPr lang="zh-CN" altLang="en-US" sz="2800" dirty="0" smtClean="0">
                  <a:solidFill>
                    <a:srgbClr val="FF0000"/>
                  </a:solidFill>
                  <a:latin typeface="黑体" panose="02010609060101010101" pitchFamily="49" charset="-122"/>
                  <a:ea typeface="黑体" panose="02010609060101010101" pitchFamily="49" charset="-122"/>
                </a:rPr>
                <a:t>要求</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八、数据质量</a:t>
              </a:r>
              <a:r>
                <a:rPr lang="zh-CN" altLang="en-US" sz="2800" dirty="0" smtClean="0">
                  <a:solidFill>
                    <a:srgbClr val="FF0000"/>
                  </a:solidFill>
                  <a:latin typeface="黑体" panose="02010609060101010101" pitchFamily="49" charset="-122"/>
                  <a:ea typeface="黑体" panose="02010609060101010101" pitchFamily="49" charset="-122"/>
                </a:rPr>
                <a:t>审核</a:t>
              </a:r>
              <a:endParaRPr lang="en-US" altLang="zh-CN" sz="2800" dirty="0" smtClean="0">
                <a:solidFill>
                  <a:srgbClr val="FF0000"/>
                </a:solidFill>
                <a:latin typeface="黑体" panose="02010609060101010101" pitchFamily="49" charset="-122"/>
                <a:ea typeface="黑体" panose="02010609060101010101" pitchFamily="49" charset="-122"/>
              </a:endParaRPr>
            </a:p>
            <a:p>
              <a:pPr>
                <a:defRPr/>
              </a:pPr>
              <a:r>
                <a:rPr lang="zh-CN" altLang="en-US" sz="2800" dirty="0" smtClean="0">
                  <a:solidFill>
                    <a:schemeClr val="tx1">
                      <a:lumMod val="50000"/>
                    </a:schemeClr>
                  </a:solidFill>
                  <a:latin typeface="黑体" panose="02010609060101010101" pitchFamily="49" charset="-122"/>
                  <a:ea typeface="黑体" panose="02010609060101010101" pitchFamily="49" charset="-122"/>
                </a:rPr>
                <a:t>九、</a:t>
              </a:r>
              <a:r>
                <a:rPr lang="zh-CN" altLang="en-US" sz="2800" dirty="0" smtClean="0">
                  <a:solidFill>
                    <a:srgbClr val="FF0000"/>
                  </a:solidFill>
                  <a:latin typeface="黑体" panose="02010609060101010101" pitchFamily="49" charset="-122"/>
                  <a:ea typeface="黑体" panose="02010609060101010101" pitchFamily="49" charset="-122"/>
                </a:rPr>
                <a:t>资料管理</a:t>
              </a:r>
              <a:endParaRPr lang="zh-CN" altLang="en-US" sz="2800" dirty="0" smtClean="0">
                <a:solidFill>
                  <a:srgbClr val="FF0000"/>
                </a:solidFill>
                <a:latin typeface="黑体" panose="02010609060101010101" pitchFamily="49" charset="-122"/>
                <a:ea typeface="黑体" panose="02010609060101010101" pitchFamily="49" charset="-122"/>
              </a:endParaRPr>
            </a:p>
            <a:p>
              <a:pPr marL="342900" lvl="1" indent="-342900">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891231"/>
            <a:chOff x="2664" y="645"/>
            <a:chExt cx="9788" cy="5514"/>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latin typeface="黑体" panose="02010609060101010101" pitchFamily="49" charset="-122"/>
                  <a:ea typeface="黑体" panose="02010609060101010101" pitchFamily="49" charset="-122"/>
                </a:rPr>
                <a:t>一、</a:t>
              </a:r>
              <a:r>
                <a:rPr lang="en-US" altLang="en-US" sz="2800" dirty="0" smtClean="0">
                  <a:solidFill>
                    <a:schemeClr val="bg1"/>
                  </a:solidFill>
                  <a:latin typeface="黑体" panose="02010609060101010101" pitchFamily="49" charset="-122"/>
                  <a:ea typeface="黑体" panose="02010609060101010101" pitchFamily="49" charset="-122"/>
                </a:rPr>
                <a:t> </a:t>
              </a:r>
              <a:r>
                <a:rPr lang="zh-CN" altLang="en-US" sz="2800" dirty="0" smtClean="0">
                  <a:solidFill>
                    <a:schemeClr val="bg1"/>
                  </a:solidFill>
                  <a:latin typeface="黑体" panose="02010609060101010101" pitchFamily="49" charset="-122"/>
                  <a:ea typeface="黑体" panose="02010609060101010101" pitchFamily="49" charset="-122"/>
                </a:rPr>
                <a:t>编制主体和编制基础</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595"/>
            </a:xfrm>
            <a:prstGeom prst="rect">
              <a:avLst/>
            </a:prstGeom>
          </p:spPr>
          <p:txBody>
            <a:bodyPr wrap="square">
              <a:spAutoFit/>
            </a:bodyPr>
            <a:lstStyle/>
            <a:p>
              <a:pPr marL="0" indent="0" eaLnBrk="1" hangingPunct="1">
                <a:buFont typeface="Wingdings" panose="05000000000000000000" pitchFamily="2" charset="2"/>
                <a:buNone/>
                <a:defRPr/>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政府部门财务报告以</a:t>
              </a:r>
              <a:r>
                <a:rPr lang="zh-CN" altLang="zh-CN" sz="2800" dirty="0" smtClean="0">
                  <a:solidFill>
                    <a:srgbClr val="FF0000"/>
                  </a:solidFill>
                  <a:latin typeface="黑体" panose="02010609060101010101" pitchFamily="49" charset="-122"/>
                  <a:ea typeface="黑体" panose="02010609060101010101" pitchFamily="49" charset="-122"/>
                </a:rPr>
                <a:t>权责发生制</a:t>
              </a:r>
              <a:r>
                <a:rPr lang="zh-CN" altLang="zh-CN" sz="2800" dirty="0" smtClean="0">
                  <a:latin typeface="黑体" panose="02010609060101010101" pitchFamily="49" charset="-122"/>
                  <a:ea typeface="黑体" panose="02010609060101010101" pitchFamily="49" charset="-122"/>
                </a:rPr>
                <a:t>为基础，主要反映政府部门（单位）的财务状况、运行情况等信息</a:t>
              </a:r>
              <a:r>
                <a:rPr lang="zh-CN" altLang="en-US" sz="2800" dirty="0" smtClean="0">
                  <a:latin typeface="黑体" panose="02010609060101010101" pitchFamily="49" charset="-122"/>
                  <a:ea typeface="黑体" panose="02010609060101010101" pitchFamily="49" charset="-122"/>
                </a:rPr>
                <a:t>。</a:t>
              </a:r>
              <a:endParaRPr lang="en-US" altLang="en-US" sz="2800" dirty="0" smtClean="0">
                <a:latin typeface="黑体" panose="02010609060101010101" pitchFamily="49" charset="-122"/>
                <a:ea typeface="黑体" panose="02010609060101010101" pitchFamily="49" charset="-122"/>
              </a:endParaRPr>
            </a:p>
            <a:p>
              <a:pPr marL="0" indent="0" eaLnBrk="1" hangingPunct="1">
                <a:buFont typeface="Wingdings" panose="05000000000000000000" pitchFamily="2" charset="2"/>
                <a:buNone/>
                <a:defRPr/>
              </a:pPr>
              <a:r>
                <a:rPr lang="zh-CN" altLang="en-US" sz="2800" dirty="0" smtClean="0">
                  <a:latin typeface="黑体" panose="02010609060101010101" pitchFamily="49" charset="-122"/>
                  <a:ea typeface="黑体" panose="02010609060101010101" pitchFamily="49" charset="-122"/>
                </a:rPr>
                <a:t>    政府部门财务报告由</a:t>
              </a:r>
              <a:r>
                <a:rPr lang="zh-CN" altLang="en-US" sz="2800" dirty="0" smtClean="0">
                  <a:solidFill>
                    <a:srgbClr val="FF0000"/>
                  </a:solidFill>
                  <a:latin typeface="黑体" panose="02010609060101010101" pitchFamily="49" charset="-122"/>
                  <a:ea typeface="黑体" panose="02010609060101010101" pitchFamily="49" charset="-122"/>
                </a:rPr>
                <a:t>纳入部门决算管理范围</a:t>
              </a:r>
              <a:r>
                <a:rPr lang="zh-CN" altLang="en-US" sz="2800" dirty="0" smtClean="0">
                  <a:latin typeface="黑体" panose="02010609060101010101" pitchFamily="49" charset="-122"/>
                  <a:ea typeface="黑体" panose="02010609060101010101" pitchFamily="49" charset="-122"/>
                </a:rPr>
                <a:t>的行政单位、事业单位和社会团体</a:t>
              </a:r>
              <a:r>
                <a:rPr lang="zh-CN" altLang="en-US" sz="2800" dirty="0" smtClean="0">
                  <a:solidFill>
                    <a:srgbClr val="FF0000"/>
                  </a:solidFill>
                  <a:latin typeface="黑体" panose="02010609060101010101" pitchFamily="49" charset="-122"/>
                  <a:ea typeface="黑体" panose="02010609060101010101" pitchFamily="49" charset="-122"/>
                </a:rPr>
                <a:t>逐级编制</a:t>
              </a:r>
              <a:r>
                <a:rPr lang="zh-CN" altLang="en-US" sz="2800" dirty="0" smtClean="0">
                  <a:solidFill>
                    <a:srgbClr val="C00000"/>
                  </a:solidFill>
                  <a:latin typeface="黑体" panose="02010609060101010101" pitchFamily="49" charset="-122"/>
                  <a:ea typeface="黑体" panose="02010609060101010101" pitchFamily="49" charset="-122"/>
                </a:rPr>
                <a:t>。</a:t>
              </a:r>
              <a:endParaRPr lang="en-US" altLang="zh-CN" sz="2800" dirty="0" smtClean="0">
                <a:solidFill>
                  <a:srgbClr val="C00000"/>
                </a:solidFill>
                <a:latin typeface="黑体" panose="02010609060101010101" pitchFamily="49" charset="-122"/>
                <a:ea typeface="黑体" panose="02010609060101010101" pitchFamily="49" charset="-122"/>
              </a:endParaRPr>
            </a:p>
            <a:p>
              <a:pPr marL="0" indent="0" eaLnBrk="1" hangingPunct="1">
                <a:buFont typeface="Wingdings" panose="05000000000000000000" pitchFamily="2" charset="2"/>
                <a:buNone/>
                <a:defRPr/>
              </a:pPr>
              <a:r>
                <a:rPr lang="en-US" altLang="zh-CN" sz="2800" dirty="0" smtClean="0">
                  <a:solidFill>
                    <a:srgbClr val="C0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各 单 位：</a:t>
              </a:r>
              <a:r>
                <a:rPr lang="zh-CN" altLang="en-US" sz="2800" dirty="0" smtClean="0">
                  <a:latin typeface="黑体" panose="02010609060101010101" pitchFamily="49" charset="-122"/>
                  <a:ea typeface="黑体" panose="02010609060101010101" pitchFamily="49" charset="-122"/>
                </a:rPr>
                <a:t>应当编制本单位财务报告并按照财务管理关系，报送上级</a:t>
              </a:r>
              <a:endParaRPr lang="en-US" altLang="zh-CN" sz="2800" dirty="0" smtClean="0">
                <a:latin typeface="黑体" panose="02010609060101010101" pitchFamily="49" charset="-122"/>
                <a:ea typeface="黑体" panose="02010609060101010101" pitchFamily="49" charset="-122"/>
              </a:endParaRPr>
            </a:p>
            <a:p>
              <a:pPr marL="0" indent="0" eaLnBrk="1" hangingPunct="1">
                <a:buFont typeface="Wingdings" panose="05000000000000000000" pitchFamily="2" charset="2"/>
                <a:buNone/>
                <a:defRPr/>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单位。</a:t>
              </a:r>
              <a:endParaRPr lang="en-US" altLang="en-US" sz="2800" dirty="0" smtClean="0">
                <a:latin typeface="黑体" panose="02010609060101010101" pitchFamily="49" charset="-122"/>
                <a:ea typeface="黑体" panose="02010609060101010101" pitchFamily="49" charset="-122"/>
              </a:endParaRPr>
            </a:p>
            <a:p>
              <a:pPr eaLnBrk="1" hangingPunct="1">
                <a:defRPr/>
              </a:pPr>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上级单位：</a:t>
              </a:r>
              <a:r>
                <a:rPr lang="zh-CN" altLang="en-US" sz="2800" dirty="0" smtClean="0">
                  <a:latin typeface="黑体" panose="02010609060101010101" pitchFamily="49" charset="-122"/>
                  <a:ea typeface="黑体" panose="02010609060101010101" pitchFamily="49" charset="-122"/>
                </a:rPr>
                <a:t>除编制本单位财务报告外，还应当对所属单位财务报表进</a:t>
              </a:r>
              <a:endParaRPr lang="en-US" altLang="zh-CN" sz="2800" dirty="0" smtClean="0">
                <a:latin typeface="黑体" panose="02010609060101010101" pitchFamily="49" charset="-122"/>
                <a:ea typeface="黑体" panose="02010609060101010101" pitchFamily="49" charset="-122"/>
              </a:endParaRPr>
            </a:p>
            <a:p>
              <a:pPr eaLnBrk="1" hangingPunct="1">
                <a:defRPr/>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行合并，撰写财务分析，形成合并财务报告。</a:t>
              </a:r>
              <a:endParaRPr lang="en-US" altLang="en-US" sz="2800" dirty="0" smtClean="0">
                <a:latin typeface="黑体" panose="02010609060101010101" pitchFamily="49" charset="-122"/>
                <a:ea typeface="黑体" panose="02010609060101010101" pitchFamily="49" charset="-122"/>
              </a:endParaRPr>
            </a:p>
            <a:p>
              <a:pPr>
                <a:defRPr/>
              </a:pPr>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主管部门：</a:t>
              </a:r>
              <a:r>
                <a:rPr lang="zh-CN" altLang="en-US" sz="2800" dirty="0" smtClean="0">
                  <a:latin typeface="黑体" panose="02010609060101010101" pitchFamily="49" charset="-122"/>
                  <a:ea typeface="黑体" panose="02010609060101010101" pitchFamily="49" charset="-122"/>
                </a:rPr>
                <a:t>编制的合并财务报告，即部门财务报告，报送同级政府财  </a:t>
              </a:r>
              <a:endParaRPr lang="en-US" altLang="zh-CN" sz="2800" dirty="0" smtClean="0">
                <a:latin typeface="黑体" panose="02010609060101010101" pitchFamily="49" charset="-122"/>
                <a:ea typeface="黑体" panose="02010609060101010101" pitchFamily="49" charset="-122"/>
              </a:endParaRPr>
            </a:p>
            <a:p>
              <a:pPr>
                <a:defRPr/>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政部门。</a:t>
              </a:r>
              <a:endParaRPr lang="zh-CN" altLang="en-US" sz="2800" dirty="0" smtClean="0">
                <a:latin typeface="黑体" panose="02010609060101010101" pitchFamily="49" charset="-122"/>
                <a:ea typeface="黑体" panose="02010609060101010101" pitchFamily="49" charset="-122"/>
              </a:endParaRPr>
            </a:p>
            <a:p>
              <a:pPr marL="342900" lvl="1" indent="-342900" algn="just">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28671"/>
            <a:ext cx="11715832" cy="6321801"/>
            <a:chOff x="2664" y="645"/>
            <a:chExt cx="9788" cy="5917"/>
          </a:xfrm>
        </p:grpSpPr>
        <p:sp>
          <p:nvSpPr>
            <p:cNvPr id="3" name="矩形 2"/>
            <p:cNvSpPr/>
            <p:nvPr/>
          </p:nvSpPr>
          <p:spPr bwMode="auto">
            <a:xfrm>
              <a:off x="2664" y="1019"/>
              <a:ext cx="9694" cy="5042"/>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二、政府财务报告主要内容（部门）</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998"/>
            </a:xfrm>
            <a:prstGeom prst="rect">
              <a:avLst/>
            </a:prstGeom>
          </p:spPr>
          <p:txBody>
            <a:bodyPr wrap="square">
              <a:spAutoFit/>
            </a:bodyPr>
            <a:lstStyle/>
            <a:p>
              <a:pPr eaLnBrk="1" hangingPunct="1">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政府部门财务报告主要内容</a:t>
              </a:r>
              <a:endParaRPr lang="en-US" altLang="zh-CN" sz="2800" dirty="0" smtClean="0">
                <a:latin typeface="黑体" panose="02010609060101010101" pitchFamily="49" charset="-122"/>
                <a:ea typeface="黑体" panose="02010609060101010101" pitchFamily="49" charset="-122"/>
              </a:endParaRPr>
            </a:p>
            <a:p>
              <a:pPr eaLnBrk="1" hangingPunct="1"/>
              <a:r>
                <a:rPr lang="zh-CN" altLang="en-US" sz="2800" dirty="0" smtClean="0">
                  <a:latin typeface="黑体" panose="02010609060101010101" pitchFamily="49" charset="-122"/>
                  <a:ea typeface="黑体" panose="02010609060101010101" pitchFamily="49" charset="-122"/>
                </a:rPr>
                <a:t>   政府部门财务报告应当包括</a:t>
              </a:r>
              <a:r>
                <a:rPr lang="zh-CN" altLang="en-US" sz="2800" dirty="0" smtClean="0">
                  <a:solidFill>
                    <a:srgbClr val="FF0000"/>
                  </a:solidFill>
                  <a:latin typeface="黑体" panose="02010609060101010101" pitchFamily="49" charset="-122"/>
                  <a:ea typeface="黑体" panose="02010609060101010101" pitchFamily="49" charset="-122"/>
                </a:rPr>
                <a:t>财务报表</a:t>
              </a:r>
              <a:r>
                <a:rPr lang="zh-CN" altLang="en-US" sz="2800" dirty="0" smtClean="0">
                  <a:latin typeface="黑体" panose="02010609060101010101" pitchFamily="49" charset="-122"/>
                  <a:ea typeface="黑体" panose="02010609060101010101" pitchFamily="49" charset="-122"/>
                </a:rPr>
                <a:t>（</a:t>
              </a:r>
              <a:r>
                <a:rPr lang="zh-CN" altLang="en-US" sz="2800" dirty="0" smtClean="0">
                  <a:solidFill>
                    <a:srgbClr val="FF0000"/>
                  </a:solidFill>
                  <a:latin typeface="黑体" panose="02010609060101010101" pitchFamily="49" charset="-122"/>
                  <a:ea typeface="黑体" panose="02010609060101010101" pitchFamily="49" charset="-122"/>
                </a:rPr>
                <a:t>会计报表、报表附注</a:t>
              </a:r>
              <a:r>
                <a:rPr lang="zh-CN" altLang="en-US" sz="2800" dirty="0" smtClean="0">
                  <a:latin typeface="黑体" panose="02010609060101010101" pitchFamily="49" charset="-122"/>
                  <a:ea typeface="黑体" panose="02010609060101010101" pitchFamily="49" charset="-122"/>
                </a:rPr>
                <a:t>）和</a:t>
              </a:r>
              <a:r>
                <a:rPr lang="zh-CN" altLang="en-US" sz="2800" dirty="0" smtClean="0">
                  <a:solidFill>
                    <a:srgbClr val="FF0000"/>
                  </a:solidFill>
                  <a:latin typeface="黑体" panose="02010609060101010101" pitchFamily="49" charset="-122"/>
                  <a:ea typeface="黑体" panose="02010609060101010101" pitchFamily="49" charset="-122"/>
                </a:rPr>
                <a:t>财务分析</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eaLnBrk="1" hangingPunct="1"/>
              <a:r>
                <a:rPr lang="zh-CN" altLang="en-US" sz="2800" dirty="0" smtClean="0">
                  <a:latin typeface="黑体" panose="02010609060101010101" pitchFamily="49" charset="-122"/>
                  <a:ea typeface="黑体" panose="02010609060101010101" pitchFamily="49" charset="-122"/>
                </a:rPr>
                <a:t>   会计报表主要包括</a:t>
              </a:r>
              <a:r>
                <a:rPr lang="zh-CN" altLang="en-US" sz="2800" dirty="0" smtClean="0">
                  <a:solidFill>
                    <a:srgbClr val="FF0000"/>
                  </a:solidFill>
                  <a:latin typeface="黑体" panose="02010609060101010101" pitchFamily="49" charset="-122"/>
                  <a:ea typeface="黑体" panose="02010609060101010101" pitchFamily="49" charset="-122"/>
                </a:rPr>
                <a:t>资产负债表、收入费用表及当期盈余与预算结余差异表、</a:t>
              </a:r>
              <a:r>
                <a:rPr lang="zh-CN" altLang="en-US" sz="2800" dirty="0" smtClean="0">
                  <a:solidFill>
                    <a:srgbClr val="6D0000"/>
                  </a:solidFill>
                  <a:latin typeface="黑体" panose="02010609060101010101" pitchFamily="49" charset="-122"/>
                  <a:ea typeface="黑体" panose="02010609060101010101" pitchFamily="49" charset="-122"/>
                </a:rPr>
                <a:t>净资产差异表</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P33</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资产负债表</a:t>
              </a:r>
              <a:r>
                <a:rPr lang="zh-CN" altLang="en-US" sz="2800" dirty="0" smtClean="0">
                  <a:latin typeface="黑体" panose="02010609060101010101" pitchFamily="49" charset="-122"/>
                  <a:ea typeface="黑体" panose="02010609060101010101" pitchFamily="49" charset="-122"/>
                </a:rPr>
                <a:t>重点反映政府部门年末财务状况。资产负债表应当按照资产、负债和净资产分类分项列示。</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收入费用表</a:t>
              </a:r>
              <a:r>
                <a:rPr lang="zh-CN" altLang="en-US" sz="2800" dirty="0" smtClean="0">
                  <a:latin typeface="黑体" panose="02010609060101010101" pitchFamily="49" charset="-122"/>
                  <a:ea typeface="黑体" panose="02010609060101010101" pitchFamily="49" charset="-122"/>
                </a:rPr>
                <a:t>重点反映政府部门年度运行情况。收入费用表应当按照收入、费用和盈余分类分项列示。</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当期盈余与预算结余差异表</a:t>
              </a:r>
              <a:r>
                <a:rPr lang="zh-CN" altLang="en-US" sz="2800" dirty="0" smtClean="0">
                  <a:latin typeface="黑体" panose="02010609060101010101" pitchFamily="49" charset="-122"/>
                  <a:ea typeface="黑体" panose="02010609060101010101" pitchFamily="49" charset="-122"/>
                </a:rPr>
                <a:t>反映政府部门权责发生制基础当期盈余与现行会计制度下当期预算结余之间的差异。</a:t>
              </a:r>
              <a:endParaRPr lang="en-US" altLang="zh-CN" sz="2800" dirty="0" smtClean="0">
                <a:latin typeface="黑体" panose="02010609060101010101" pitchFamily="49" charset="-122"/>
                <a:ea typeface="黑体" panose="02010609060101010101" pitchFamily="49" charset="-122"/>
              </a:endParaRPr>
            </a:p>
            <a:p>
              <a:pPr marL="342900" lvl="1" indent="-342900" algn="just">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4"/>
            <a:ext cx="11715832" cy="5500191"/>
            <a:chOff x="2664" y="645"/>
            <a:chExt cx="9788" cy="5148"/>
          </a:xfrm>
        </p:grpSpPr>
        <p:sp>
          <p:nvSpPr>
            <p:cNvPr id="3" name="矩形 2"/>
            <p:cNvSpPr/>
            <p:nvPr/>
          </p:nvSpPr>
          <p:spPr bwMode="auto">
            <a:xfrm>
              <a:off x="2664" y="1019"/>
              <a:ext cx="9694" cy="47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二、政府财务报告主要内容（部门）</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82"/>
            </a:xfrm>
            <a:prstGeom prst="rect">
              <a:avLst/>
            </a:prstGeom>
          </p:spPr>
          <p:txBody>
            <a:bodyPr wrap="square">
              <a:spAutoFit/>
            </a:bodyPr>
            <a:lstStyle/>
            <a:p>
              <a:pPr>
                <a:buFont typeface="Wingdings" panose="05000000000000000000" pitchFamily="2" charset="2"/>
                <a:buChar char="ü"/>
              </a:pPr>
              <a:r>
                <a:rPr lang="en-US" altLang="zh-CN" sz="2800" dirty="0" smtClean="0">
                  <a:solidFill>
                    <a:srgbClr val="FF0000"/>
                  </a:solidFill>
                  <a:latin typeface="黑体" panose="02010609060101010101" pitchFamily="49" charset="-122"/>
                  <a:ea typeface="黑体" panose="02010609060101010101" pitchFamily="49" charset="-122"/>
                </a:rPr>
                <a:t>4.</a:t>
              </a:r>
              <a:r>
                <a:rPr lang="zh-CN" altLang="zh-CN" sz="2800" dirty="0" smtClean="0">
                  <a:solidFill>
                    <a:srgbClr val="FF0000"/>
                  </a:solidFill>
                  <a:latin typeface="黑体" panose="02010609060101010101" pitchFamily="49" charset="-122"/>
                  <a:ea typeface="黑体" panose="02010609060101010101" pitchFamily="49" charset="-122"/>
                </a:rPr>
                <a:t>净资产差异表。</a:t>
              </a:r>
              <a:r>
                <a:rPr lang="zh-CN" altLang="zh-CN" sz="2800" dirty="0" smtClean="0">
                  <a:latin typeface="黑体" panose="02010609060101010101" pitchFamily="49" charset="-122"/>
                  <a:ea typeface="黑体" panose="02010609060101010101" pitchFamily="49" charset="-122"/>
                </a:rPr>
                <a:t>反映政府部门权责发生制基础年末净资产与现行会计制度下年末净资产之间的差异。</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ü"/>
              </a:pPr>
              <a:r>
                <a:rPr lang="zh-CN" altLang="en-US" sz="2800" dirty="0" smtClean="0">
                  <a:solidFill>
                    <a:srgbClr val="FF0000"/>
                  </a:solidFill>
                  <a:latin typeface="黑体" panose="02010609060101010101" pitchFamily="49" charset="-122"/>
                  <a:ea typeface="黑体" panose="02010609060101010101" pitchFamily="49" charset="-122"/>
                </a:rPr>
                <a:t>报表附注</a:t>
              </a:r>
              <a:r>
                <a:rPr lang="zh-CN" altLang="en-US" sz="2800" dirty="0" smtClean="0">
                  <a:latin typeface="黑体" panose="02010609060101010101" pitchFamily="49" charset="-122"/>
                  <a:ea typeface="黑体" panose="02010609060101010101" pitchFamily="49" charset="-122"/>
                </a:rPr>
                <a:t>重点对</a:t>
              </a:r>
              <a:r>
                <a:rPr lang="zh-CN" altLang="en-US" sz="2800" dirty="0" smtClean="0">
                  <a:solidFill>
                    <a:srgbClr val="FF0000"/>
                  </a:solidFill>
                  <a:latin typeface="黑体" panose="02010609060101010101" pitchFamily="49" charset="-122"/>
                  <a:ea typeface="黑体" panose="02010609060101010101" pitchFamily="49" charset="-122"/>
                </a:rPr>
                <a:t>会计</a:t>
              </a:r>
              <a:r>
                <a:rPr lang="zh-CN" altLang="en-US" sz="2800" dirty="0" smtClean="0">
                  <a:latin typeface="黑体" panose="02010609060101010101" pitchFamily="49" charset="-122"/>
                  <a:ea typeface="黑体" panose="02010609060101010101" pitchFamily="49" charset="-122"/>
                </a:rPr>
                <a:t>报表作进一步解释说明</a:t>
              </a:r>
              <a:endParaRPr lang="zh-CN" altLang="en-US" sz="2800" dirty="0" smtClean="0">
                <a:solidFill>
                  <a:schemeClr val="accent3">
                    <a:lumMod val="60000"/>
                    <a:lumOff val="40000"/>
                  </a:schemeClr>
                </a:solidFill>
                <a:latin typeface="黑体" panose="02010609060101010101" pitchFamily="49" charset="-122"/>
                <a:ea typeface="黑体" panose="02010609060101010101" pitchFamily="49" charset="-122"/>
              </a:endParaRPr>
            </a:p>
            <a:p>
              <a:r>
                <a:rPr lang="zh-CN" altLang="en-US" sz="2800" dirty="0" smtClean="0">
                  <a:solidFill>
                    <a:srgbClr val="FF0000"/>
                  </a:solidFill>
                  <a:latin typeface="黑体" panose="02010609060101010101" pitchFamily="49" charset="-122"/>
                  <a:ea typeface="黑体" panose="02010609060101010101" pitchFamily="49" charset="-122"/>
                </a:rPr>
                <a:t>政府部门财务分析</a:t>
              </a:r>
              <a:r>
                <a:rPr lang="zh-CN" altLang="en-US" sz="2800" dirty="0" smtClean="0">
                  <a:latin typeface="黑体" panose="02010609060101010101" pitchFamily="49" charset="-122"/>
                  <a:ea typeface="黑体" panose="02010609060101010101" pitchFamily="49" charset="-122"/>
                </a:rPr>
                <a:t>主要包括资产负债状况分析、运行情况分析、相关指标变化情况及趋势分析，以及政府部门财务管理方面采取的主要措施和取得成效等。</a:t>
              </a:r>
              <a:endParaRPr lang="zh-CN" altLang="zh-CN" sz="2800" dirty="0" smtClean="0">
                <a:latin typeface="黑体" panose="02010609060101010101" pitchFamily="49" charset="-122"/>
                <a:ea typeface="黑体" panose="02010609060101010101" pitchFamily="49" charset="-122"/>
              </a:endParaRPr>
            </a:p>
            <a:p>
              <a:pPr marL="342900" lvl="1" indent="-342900" algn="just">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4"/>
            <a:ext cx="11715832" cy="5500191"/>
            <a:chOff x="2664" y="645"/>
            <a:chExt cx="9788" cy="5148"/>
          </a:xfrm>
        </p:grpSpPr>
        <p:sp>
          <p:nvSpPr>
            <p:cNvPr id="3" name="矩形 2"/>
            <p:cNvSpPr/>
            <p:nvPr/>
          </p:nvSpPr>
          <p:spPr bwMode="auto">
            <a:xfrm>
              <a:off x="2664" y="1019"/>
              <a:ext cx="9694" cy="47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82"/>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资产负债表（</a:t>
              </a:r>
              <a:r>
                <a:rPr lang="en-US" altLang="zh-CN" sz="2800" dirty="0" smtClean="0">
                  <a:latin typeface="黑体" panose="02010609060101010101" pitchFamily="49" charset="-122"/>
                  <a:ea typeface="黑体" panose="02010609060101010101" pitchFamily="49" charset="-122"/>
                </a:rPr>
                <a:t>P33</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资产类项目（</a:t>
              </a:r>
              <a:r>
                <a:rPr lang="en-US" altLang="zh-CN" sz="2800" dirty="0" smtClean="0">
                  <a:latin typeface="黑体" panose="02010609060101010101" pitchFamily="49" charset="-122"/>
                  <a:ea typeface="黑体" panose="02010609060101010101" pitchFamily="49" charset="-122"/>
                </a:rPr>
                <a:t>26</a:t>
              </a:r>
              <a:r>
                <a:rPr lang="zh-CN" altLang="en-US" sz="2800" dirty="0" smtClean="0">
                  <a:latin typeface="黑体" panose="02010609060101010101" pitchFamily="49" charset="-122"/>
                  <a:ea typeface="黑体" panose="02010609060101010101" pitchFamily="49" charset="-122"/>
                </a:rPr>
                <a:t>个）</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货币资金</a:t>
              </a:r>
              <a:r>
                <a:rPr lang="zh-CN" altLang="en-US" sz="2800" dirty="0" smtClean="0">
                  <a:latin typeface="黑体" panose="02010609060101010101" pitchFamily="49" charset="-122"/>
                  <a:ea typeface="黑体" panose="02010609060101010101" pitchFamily="49" charset="-122"/>
                </a:rPr>
                <a:t>，反映政府部门持有的货币资金的期末余额，包括库存现金、银行存款和其他货币资金等。</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财政应返还额度</a:t>
              </a:r>
              <a:r>
                <a:rPr lang="zh-CN" altLang="en-US" sz="2800" dirty="0" smtClean="0">
                  <a:latin typeface="黑体" panose="02010609060101010101" pitchFamily="49" charset="-122"/>
                  <a:ea typeface="黑体" panose="02010609060101010101" pitchFamily="49" charset="-122"/>
                </a:rPr>
                <a:t>，反映政府部门期末应收财政返还的资金额度。</a:t>
              </a:r>
              <a:endParaRPr lang="zh-CN" altLang="en-US" sz="2800" dirty="0" smtClean="0">
                <a:latin typeface="黑体" panose="02010609060101010101" pitchFamily="49" charset="-122"/>
                <a:ea typeface="黑体" panose="02010609060101010101" pitchFamily="49" charset="-122"/>
              </a:endParaRPr>
            </a:p>
            <a:p>
              <a:pPr marL="342900" lvl="1" indent="-342900" algn="just">
                <a:lnSpc>
                  <a:spcPct val="150000"/>
                </a:lnSpc>
              </a:pPr>
              <a:endParaRPr lang="en-US" altLang="zh-CN"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5" y="1614012"/>
            <a:ext cx="11787650" cy="4275790"/>
            <a:chOff x="2664" y="1019"/>
            <a:chExt cx="9848" cy="4002"/>
          </a:xfrm>
        </p:grpSpPr>
        <p:sp>
          <p:nvSpPr>
            <p:cNvPr id="3" name="矩形 2"/>
            <p:cNvSpPr/>
            <p:nvPr/>
          </p:nvSpPr>
          <p:spPr bwMode="auto">
            <a:xfrm>
              <a:off x="2664" y="1019"/>
              <a:ext cx="9848" cy="3972"/>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5" name="矩形 14"/>
            <p:cNvSpPr/>
            <p:nvPr/>
          </p:nvSpPr>
          <p:spPr>
            <a:xfrm>
              <a:off x="2664" y="1564"/>
              <a:ext cx="9788" cy="3457"/>
            </a:xfrm>
            <a:prstGeom prst="rect">
              <a:avLst/>
            </a:prstGeom>
          </p:spPr>
          <p:txBody>
            <a:bodyPr wrap="square">
              <a:spAutoFit/>
            </a:bodyPr>
            <a:lstStyle/>
            <a:p>
              <a:pPr marL="342900" lvl="1" indent="-342900" algn="just">
                <a:lnSpc>
                  <a:spcPct val="150000"/>
                </a:lnSpc>
                <a:buClr>
                  <a:srgbClr val="C00000"/>
                </a:buClr>
                <a:buFont typeface="Wingdings" panose="05000000000000000000" charset="0"/>
                <a:buChar char=""/>
                <a:defRPr/>
              </a:pPr>
              <a:r>
                <a:rPr lang="zh-CN" altLang="en-US" sz="2200" dirty="0" smtClean="0">
                  <a:latin typeface="黑体" panose="02010609060101010101" pitchFamily="49" charset="-122"/>
                  <a:ea typeface="黑体" panose="02010609060101010101" pitchFamily="49" charset="-122"/>
                </a:rPr>
                <a:t>通过借鉴部分国家和地区经验，结合我国实际情况，财政部于</a:t>
              </a:r>
              <a:r>
                <a:rPr lang="en-US" altLang="zh-CN" sz="2200" dirty="0" smtClean="0">
                  <a:solidFill>
                    <a:srgbClr val="FF0000"/>
                  </a:solidFill>
                  <a:latin typeface="黑体" panose="02010609060101010101" pitchFamily="49" charset="-122"/>
                  <a:ea typeface="黑体" panose="02010609060101010101" pitchFamily="49" charset="-122"/>
                </a:rPr>
                <a:t>2010</a:t>
              </a:r>
              <a:r>
                <a:rPr lang="zh-CN" altLang="en-US" sz="2200" dirty="0" smtClean="0">
                  <a:solidFill>
                    <a:srgbClr val="FF0000"/>
                  </a:solidFill>
                  <a:latin typeface="黑体" panose="02010609060101010101" pitchFamily="49" charset="-122"/>
                  <a:ea typeface="黑体" panose="02010609060101010101" pitchFamily="49" charset="-122"/>
                </a:rPr>
                <a:t>年底</a:t>
              </a:r>
              <a:r>
                <a:rPr lang="zh-CN" altLang="en-US" sz="2200" dirty="0" smtClean="0">
                  <a:latin typeface="黑体" panose="02010609060101010101" pitchFamily="49" charset="-122"/>
                  <a:ea typeface="黑体" panose="02010609060101010101" pitchFamily="49" charset="-122"/>
                </a:rPr>
                <a:t>启动了权责发生制政府综合财务报告试编工作。</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Clr>
                  <a:srgbClr val="C00000"/>
                </a:buClr>
                <a:buFont typeface="Wingdings" panose="05000000000000000000" charset="0"/>
                <a:buChar char=""/>
                <a:defRPr/>
              </a:pPr>
              <a:r>
                <a:rPr lang="zh-CN" altLang="en-US" sz="2200" dirty="0" smtClean="0">
                  <a:latin typeface="黑体" panose="02010609060101010101" pitchFamily="49" charset="-122"/>
                  <a:ea typeface="黑体" panose="02010609060101010101" pitchFamily="49" charset="-122"/>
                </a:rPr>
                <a:t>试编政府综合财务报告，是我国</a:t>
              </a:r>
              <a:r>
                <a:rPr lang="zh-CN" altLang="en-US" sz="2200" dirty="0" smtClean="0">
                  <a:solidFill>
                    <a:srgbClr val="FF0000"/>
                  </a:solidFill>
                  <a:latin typeface="黑体" panose="02010609060101010101" pitchFamily="49" charset="-122"/>
                  <a:ea typeface="黑体" panose="02010609060101010101" pitchFamily="49" charset="-122"/>
                </a:rPr>
                <a:t>推进政府会计改革</a:t>
              </a:r>
              <a:r>
                <a:rPr lang="zh-CN" altLang="en-US" sz="2200" dirty="0" smtClean="0">
                  <a:latin typeface="黑体" panose="02010609060101010101" pitchFamily="49" charset="-122"/>
                  <a:ea typeface="黑体" panose="02010609060101010101" pitchFamily="49" charset="-122"/>
                </a:rPr>
                <a:t>的一场重要实践，将为推进政府会计改革、</a:t>
              </a:r>
              <a:r>
                <a:rPr lang="zh-CN" altLang="en-US" sz="2200" dirty="0" smtClean="0">
                  <a:solidFill>
                    <a:srgbClr val="FF0000"/>
                  </a:solidFill>
                  <a:latin typeface="黑体" panose="02010609060101010101" pitchFamily="49" charset="-122"/>
                  <a:ea typeface="黑体" panose="02010609060101010101" pitchFamily="49" charset="-122"/>
                </a:rPr>
                <a:t>建立政府财务报告制度奠定坚实的基础。</a:t>
              </a:r>
              <a:endParaRPr lang="en-US" altLang="zh-CN" sz="2200" dirty="0" smtClean="0">
                <a:solidFill>
                  <a:srgbClr val="FF0000"/>
                </a:solidFill>
                <a:latin typeface="黑体" panose="02010609060101010101" pitchFamily="49" charset="-122"/>
                <a:ea typeface="黑体" panose="02010609060101010101" pitchFamily="49" charset="-122"/>
              </a:endParaRPr>
            </a:p>
            <a:p>
              <a:pPr marL="342900" lvl="1" indent="-342900" algn="just">
                <a:lnSpc>
                  <a:spcPct val="150000"/>
                </a:lnSpc>
                <a:buClr>
                  <a:srgbClr val="C00000"/>
                </a:buClr>
                <a:buFont typeface="Wingdings" panose="05000000000000000000" charset="0"/>
                <a:buChar char=""/>
                <a:defRPr/>
              </a:pPr>
              <a:r>
                <a:rPr lang="en-US" altLang="zh-CN" sz="2200" dirty="0" smtClean="0">
                  <a:solidFill>
                    <a:srgbClr val="FF0000"/>
                  </a:solidFill>
                  <a:latin typeface="黑体" panose="02010609060101010101" pitchFamily="49" charset="-122"/>
                  <a:ea typeface="黑体" panose="02010609060101010101" pitchFamily="49" charset="-122"/>
                </a:rPr>
                <a:t>2011</a:t>
              </a:r>
              <a:r>
                <a:rPr lang="zh-CN" altLang="en-US" sz="2200" dirty="0" smtClean="0">
                  <a:solidFill>
                    <a:srgbClr val="FF0000"/>
                  </a:solidFill>
                  <a:latin typeface="黑体" panose="02010609060101010101" pitchFamily="49" charset="-122"/>
                  <a:ea typeface="黑体" panose="02010609060101010101" pitchFamily="49" charset="-122"/>
                </a:rPr>
                <a:t>年： </a:t>
              </a:r>
              <a:r>
                <a:rPr lang="zh-CN" altLang="en-US" sz="2200" dirty="0" smtClean="0">
                  <a:latin typeface="黑体" panose="02010609060101010101" pitchFamily="49" charset="-122"/>
                  <a:ea typeface="黑体" panose="02010609060101010101" pitchFamily="49" charset="-122"/>
                </a:rPr>
                <a:t>北京、天津、四川等</a:t>
              </a:r>
              <a:r>
                <a:rPr lang="en-US" altLang="zh-CN" sz="2200" dirty="0" smtClean="0">
                  <a:latin typeface="黑体" panose="02010609060101010101" pitchFamily="49" charset="-122"/>
                  <a:ea typeface="黑体" panose="02010609060101010101" pitchFamily="49" charset="-122"/>
                </a:rPr>
                <a:t>11</a:t>
              </a:r>
              <a:r>
                <a:rPr lang="zh-CN" altLang="en-US" sz="2200" dirty="0" smtClean="0">
                  <a:latin typeface="黑体" panose="02010609060101010101" pitchFamily="49" charset="-122"/>
                  <a:ea typeface="黑体" panose="02010609060101010101" pitchFamily="49" charset="-122"/>
                </a:rPr>
                <a:t>个省市参加试点。</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Clr>
                  <a:srgbClr val="C00000"/>
                </a:buClr>
                <a:buFont typeface="Wingdings" panose="05000000000000000000" charset="0"/>
                <a:buChar char=""/>
                <a:defRPr/>
              </a:pPr>
              <a:r>
                <a:rPr lang="en-US" altLang="zh-CN" sz="2200" dirty="0" smtClean="0">
                  <a:solidFill>
                    <a:srgbClr val="FF0000"/>
                  </a:solidFill>
                  <a:latin typeface="黑体" panose="02010609060101010101" pitchFamily="49" charset="-122"/>
                  <a:ea typeface="黑体" panose="02010609060101010101" pitchFamily="49" charset="-122"/>
                </a:rPr>
                <a:t>2012</a:t>
              </a:r>
              <a:r>
                <a:rPr lang="zh-CN" altLang="en-US" sz="2200" dirty="0" smtClean="0">
                  <a:solidFill>
                    <a:srgbClr val="FF0000"/>
                  </a:solidFill>
                  <a:latin typeface="黑体" panose="02010609060101010101" pitchFamily="49" charset="-122"/>
                  <a:ea typeface="黑体" panose="02010609060101010101" pitchFamily="49" charset="-122"/>
                </a:rPr>
                <a:t>年： </a:t>
              </a:r>
              <a:r>
                <a:rPr lang="zh-CN" altLang="en-US" sz="2200" dirty="0" smtClean="0">
                  <a:latin typeface="黑体" panose="02010609060101010101" pitchFamily="49" charset="-122"/>
                  <a:ea typeface="黑体" panose="02010609060101010101" pitchFamily="49" charset="-122"/>
                </a:rPr>
                <a:t>新增上海等</a:t>
              </a:r>
              <a:r>
                <a:rPr lang="en-US" altLang="zh-CN" sz="2200" dirty="0" smtClean="0">
                  <a:latin typeface="黑体" panose="02010609060101010101" pitchFamily="49" charset="-122"/>
                  <a:ea typeface="黑体" panose="02010609060101010101" pitchFamily="49" charset="-122"/>
                </a:rPr>
                <a:t>12</a:t>
              </a:r>
              <a:r>
                <a:rPr lang="zh-CN" altLang="en-US" sz="2200" dirty="0" smtClean="0">
                  <a:latin typeface="黑体" panose="02010609060101010101" pitchFamily="49" charset="-122"/>
                  <a:ea typeface="黑体" panose="02010609060101010101" pitchFamily="49" charset="-122"/>
                </a:rPr>
                <a:t>个省市，试点省市增至</a:t>
              </a:r>
              <a:r>
                <a:rPr lang="en-US" altLang="zh-CN" sz="2200" dirty="0" smtClean="0">
                  <a:latin typeface="黑体" panose="02010609060101010101" pitchFamily="49" charset="-122"/>
                  <a:ea typeface="黑体" panose="02010609060101010101" pitchFamily="49" charset="-122"/>
                </a:rPr>
                <a:t>23</a:t>
              </a:r>
              <a:r>
                <a:rPr lang="zh-CN" altLang="en-US" sz="2200" dirty="0" smtClean="0">
                  <a:latin typeface="黑体" panose="02010609060101010101" pitchFamily="49" charset="-122"/>
                  <a:ea typeface="黑体" panose="02010609060101010101" pitchFamily="49" charset="-122"/>
                </a:rPr>
                <a:t>个。</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Clr>
                  <a:srgbClr val="C00000"/>
                </a:buClr>
                <a:buFont typeface="Wingdings" panose="05000000000000000000" charset="0"/>
                <a:buChar char=""/>
                <a:defRPr/>
              </a:pPr>
              <a:r>
                <a:rPr lang="en-US" altLang="zh-CN" sz="2200" dirty="0" smtClean="0">
                  <a:solidFill>
                    <a:srgbClr val="FF0000"/>
                  </a:solidFill>
                  <a:latin typeface="黑体" panose="02010609060101010101" pitchFamily="49" charset="-122"/>
                  <a:ea typeface="黑体" panose="02010609060101010101" pitchFamily="49" charset="-122"/>
                </a:rPr>
                <a:t>2013</a:t>
              </a:r>
              <a:r>
                <a:rPr lang="zh-CN" altLang="en-US" sz="2200" dirty="0" smtClean="0">
                  <a:solidFill>
                    <a:srgbClr val="FF0000"/>
                  </a:solidFill>
                  <a:latin typeface="黑体" panose="02010609060101010101" pitchFamily="49" charset="-122"/>
                  <a:ea typeface="黑体" panose="02010609060101010101" pitchFamily="49" charset="-122"/>
                </a:rPr>
                <a:t>年： </a:t>
              </a:r>
              <a:r>
                <a:rPr lang="zh-CN" altLang="en-US" sz="2200" dirty="0" smtClean="0">
                  <a:latin typeface="黑体" panose="02010609060101010101" pitchFamily="49" charset="-122"/>
                  <a:ea typeface="黑体" panose="02010609060101010101" pitchFamily="49" charset="-122"/>
                </a:rPr>
                <a:t>全国</a:t>
              </a:r>
              <a:r>
                <a:rPr lang="en-US" altLang="zh-CN" sz="2200" dirty="0" smtClean="0">
                  <a:latin typeface="黑体" panose="02010609060101010101" pitchFamily="49" charset="-122"/>
                  <a:ea typeface="黑体" panose="02010609060101010101" pitchFamily="49" charset="-122"/>
                </a:rPr>
                <a:t>36</a:t>
              </a:r>
              <a:r>
                <a:rPr lang="zh-CN" altLang="en-US" sz="2200" dirty="0" smtClean="0">
                  <a:latin typeface="黑体" panose="02010609060101010101" pitchFamily="49" charset="-122"/>
                  <a:ea typeface="黑体" panose="02010609060101010101" pitchFamily="49" charset="-122"/>
                </a:rPr>
                <a:t>个省市均开展试编工作。</a:t>
              </a:r>
              <a:endParaRPr lang="zh-CN" altLang="en-US" sz="22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3.</a:t>
              </a:r>
              <a:r>
                <a:rPr lang="zh-CN" altLang="zh-CN" sz="2800" dirty="0" smtClean="0">
                  <a:solidFill>
                    <a:srgbClr val="FF0000"/>
                  </a:solidFill>
                  <a:latin typeface="黑体" panose="02010609060101010101" pitchFamily="49" charset="-122"/>
                  <a:ea typeface="黑体" panose="02010609060101010101" pitchFamily="49" charset="-122"/>
                </a:rPr>
                <a:t>应收票据</a:t>
              </a:r>
              <a:r>
                <a:rPr lang="zh-CN" altLang="zh-CN" sz="2800" dirty="0" smtClean="0">
                  <a:latin typeface="黑体" panose="02010609060101010101" pitchFamily="49" charset="-122"/>
                  <a:ea typeface="黑体" panose="02010609060101010101" pitchFamily="49" charset="-122"/>
                </a:rPr>
                <a:t>，反映政府部门应收票据的期末余额，主要包括因开展经营活动销售产品、提供有偿服务等收到的商业汇票等。</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4.</a:t>
              </a:r>
              <a:r>
                <a:rPr lang="zh-CN" altLang="en-US" sz="2800" dirty="0" smtClean="0">
                  <a:solidFill>
                    <a:srgbClr val="FF0000"/>
                  </a:solidFill>
                  <a:latin typeface="黑体" panose="02010609060101010101" pitchFamily="49" charset="-122"/>
                  <a:ea typeface="黑体" panose="02010609060101010101" pitchFamily="49" charset="-122"/>
                </a:rPr>
                <a:t>应收利息</a:t>
              </a:r>
              <a:r>
                <a:rPr lang="zh-CN" altLang="en-US" sz="2800" dirty="0" smtClean="0">
                  <a:latin typeface="黑体" panose="02010609060101010101" pitchFamily="49" charset="-122"/>
                  <a:ea typeface="黑体" panose="02010609060101010101" pitchFamily="49" charset="-122"/>
                </a:rPr>
                <a:t>，反映政府部门尚未收回的应收利息期末余额。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5.</a:t>
              </a:r>
              <a:r>
                <a:rPr lang="zh-CN" altLang="en-US" sz="2800" dirty="0" smtClean="0">
                  <a:solidFill>
                    <a:srgbClr val="FF0000"/>
                  </a:solidFill>
                  <a:latin typeface="黑体" panose="02010609060101010101" pitchFamily="49" charset="-122"/>
                  <a:ea typeface="黑体" panose="02010609060101010101" pitchFamily="49" charset="-122"/>
                </a:rPr>
                <a:t>应收股利</a:t>
              </a:r>
              <a:r>
                <a:rPr lang="zh-CN" altLang="en-US" sz="2800" dirty="0" smtClean="0">
                  <a:latin typeface="黑体" panose="02010609060101010101" pitchFamily="49" charset="-122"/>
                  <a:ea typeface="黑体" panose="02010609060101010101" pitchFamily="49" charset="-122"/>
                </a:rPr>
                <a:t>，反映政府部门尚未收回的现金股利或利润期末余额。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6.</a:t>
              </a:r>
              <a:r>
                <a:rPr lang="zh-CN" altLang="en-US" sz="2800" dirty="0" smtClean="0">
                  <a:solidFill>
                    <a:srgbClr val="FF0000"/>
                  </a:solidFill>
                  <a:latin typeface="黑体" panose="02010609060101010101" pitchFamily="49" charset="-122"/>
                  <a:ea typeface="黑体" panose="02010609060101010101" pitchFamily="49" charset="-122"/>
                </a:rPr>
                <a:t>应收账款</a:t>
              </a:r>
              <a:r>
                <a:rPr lang="zh-CN" altLang="en-US" sz="2800" dirty="0" smtClean="0">
                  <a:latin typeface="黑体" panose="02010609060101010101" pitchFamily="49" charset="-122"/>
                  <a:ea typeface="黑体" panose="02010609060101010101" pitchFamily="49" charset="-122"/>
                </a:rPr>
                <a:t>，反映政府部门应收账款的期末余额，主要包括因开展业务活动销售产品、提供有偿服务等而应收取的款项。</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7.</a:t>
              </a:r>
              <a:r>
                <a:rPr lang="zh-CN" altLang="en-US" sz="2800" dirty="0" smtClean="0">
                  <a:solidFill>
                    <a:srgbClr val="FF0000"/>
                  </a:solidFill>
                  <a:latin typeface="黑体" panose="02010609060101010101" pitchFamily="49" charset="-122"/>
                  <a:ea typeface="黑体" panose="02010609060101010101" pitchFamily="49" charset="-122"/>
                </a:rPr>
                <a:t>预付账款</a:t>
              </a:r>
              <a:r>
                <a:rPr lang="zh-CN" altLang="en-US" sz="2800" dirty="0" smtClean="0">
                  <a:latin typeface="黑体" panose="02010609060101010101" pitchFamily="49" charset="-122"/>
                  <a:ea typeface="黑体" panose="02010609060101010101" pitchFamily="49" charset="-122"/>
                </a:rPr>
                <a:t>，反映政府部门预付账款的期末余额，主要包括按照购货、服务合同规定预付给供应单位或个人的款项。</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716"/>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8.</a:t>
              </a:r>
              <a:r>
                <a:rPr lang="zh-CN" altLang="en-US" sz="2800" dirty="0" smtClean="0">
                  <a:solidFill>
                    <a:srgbClr val="FF0000"/>
                  </a:solidFill>
                  <a:latin typeface="黑体" panose="02010609060101010101" pitchFamily="49" charset="-122"/>
                  <a:ea typeface="黑体" panose="02010609060101010101" pitchFamily="49" charset="-122"/>
                </a:rPr>
                <a:t>其他应收款</a:t>
              </a:r>
              <a:r>
                <a:rPr lang="zh-CN" altLang="en-US" sz="2800" dirty="0" smtClean="0">
                  <a:latin typeface="黑体" panose="02010609060101010101" pitchFamily="49" charset="-122"/>
                  <a:ea typeface="黑体" panose="02010609060101010101" pitchFamily="49" charset="-122"/>
                </a:rPr>
                <a:t>，反映政府部门其他应收款的期末余额。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9.</a:t>
              </a:r>
              <a:r>
                <a:rPr lang="zh-CN" altLang="en-US" sz="2800" dirty="0" smtClean="0">
                  <a:solidFill>
                    <a:srgbClr val="FF0000"/>
                  </a:solidFill>
                  <a:latin typeface="黑体" panose="02010609060101010101" pitchFamily="49" charset="-122"/>
                  <a:ea typeface="黑体" panose="02010609060101010101" pitchFamily="49" charset="-122"/>
                </a:rPr>
                <a:t>短期投资</a:t>
              </a:r>
              <a:r>
                <a:rPr lang="zh-CN" altLang="en-US" sz="2800" dirty="0" smtClean="0">
                  <a:latin typeface="黑体" panose="02010609060101010101" pitchFamily="49" charset="-122"/>
                  <a:ea typeface="黑体" panose="02010609060101010101" pitchFamily="49" charset="-122"/>
                </a:rPr>
                <a:t>，反映政府部门持有的能够随时变现并且持有时间不准备超过</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年）的投资期末余额。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10.</a:t>
              </a:r>
              <a:r>
                <a:rPr lang="zh-CN" altLang="en-US" sz="2800" dirty="0" smtClean="0">
                  <a:solidFill>
                    <a:srgbClr val="FF0000"/>
                  </a:solidFill>
                  <a:latin typeface="黑体" panose="02010609060101010101" pitchFamily="49" charset="-122"/>
                  <a:ea typeface="黑体" panose="02010609060101010101" pitchFamily="49" charset="-122"/>
                </a:rPr>
                <a:t>存货</a:t>
              </a:r>
              <a:r>
                <a:rPr lang="zh-CN" altLang="en-US" sz="2800" dirty="0" smtClean="0">
                  <a:latin typeface="黑体" panose="02010609060101010101" pitchFamily="49" charset="-122"/>
                  <a:ea typeface="黑体" panose="02010609060101010101" pitchFamily="49" charset="-122"/>
                </a:rPr>
                <a:t>，反映政府部门在开展业务活动及其他活动中为耗用而储存的材料、燃料、包装物和低值易耗品等的期末余额。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11.</a:t>
              </a:r>
              <a:r>
                <a:rPr lang="zh-CN" altLang="en-US" sz="2800" dirty="0" smtClean="0">
                  <a:solidFill>
                    <a:srgbClr val="FF0000"/>
                  </a:solidFill>
                  <a:latin typeface="黑体" panose="02010609060101010101" pitchFamily="49" charset="-122"/>
                  <a:ea typeface="黑体" panose="02010609060101010101" pitchFamily="49" charset="-122"/>
                </a:rPr>
                <a:t>一年内到期的非流动资产</a:t>
              </a:r>
              <a:r>
                <a:rPr lang="zh-CN" altLang="en-US" sz="2800" dirty="0" smtClean="0">
                  <a:latin typeface="黑体" panose="02010609060101010101" pitchFamily="49" charset="-122"/>
                  <a:ea typeface="黑体" panose="02010609060101010101" pitchFamily="49" charset="-122"/>
                </a:rPr>
                <a:t>，反映政府部门持有的将于</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年）到期或准备于</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年）变现的长期投资等的期末余额。</a:t>
              </a:r>
              <a:endParaRPr lang="en-US" altLang="zh-CN"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12.</a:t>
              </a:r>
              <a:r>
                <a:rPr lang="zh-CN" altLang="en-US" sz="2800" dirty="0" smtClean="0">
                  <a:solidFill>
                    <a:srgbClr val="FF0000"/>
                  </a:solidFill>
                  <a:latin typeface="黑体" panose="02010609060101010101" pitchFamily="49" charset="-122"/>
                  <a:ea typeface="黑体" panose="02010609060101010101" pitchFamily="49" charset="-122"/>
                </a:rPr>
                <a:t>长期投资</a:t>
              </a:r>
              <a:r>
                <a:rPr lang="zh-CN" altLang="en-US" sz="2800" dirty="0" smtClean="0">
                  <a:latin typeface="黑体" panose="02010609060101010101" pitchFamily="49" charset="-122"/>
                  <a:ea typeface="黑体" panose="02010609060101010101" pitchFamily="49" charset="-122"/>
                </a:rPr>
                <a:t>，反映政府部门持有时间超过</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年且不在</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年内变现或到期的各种股权和债权投资等的期末余额。</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28672"/>
            <a:ext cx="11715832" cy="5834604"/>
            <a:chOff x="2664" y="645"/>
            <a:chExt cx="9788" cy="5461"/>
          </a:xfrm>
        </p:grpSpPr>
        <p:sp>
          <p:nvSpPr>
            <p:cNvPr id="3" name="矩形 2"/>
            <p:cNvSpPr/>
            <p:nvPr/>
          </p:nvSpPr>
          <p:spPr bwMode="auto">
            <a:xfrm>
              <a:off x="2664" y="846"/>
              <a:ext cx="9694" cy="521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60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645"/>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180"/>
              <a:ext cx="9788" cy="4926"/>
            </a:xfrm>
            <a:prstGeom prst="rect">
              <a:avLst/>
            </a:prstGeom>
          </p:spPr>
          <p:txBody>
            <a:bodyPr wrap="square">
              <a:spAutoFit/>
            </a:bodyPr>
            <a:lstStyle/>
            <a:p>
              <a:pPr marL="0" indent="0">
                <a:buFontTx/>
                <a:buNone/>
              </a:pPr>
              <a:r>
                <a:rPr lang="en-US" altLang="zh-CN" sz="2800" dirty="0" smtClean="0">
                  <a:latin typeface="黑体" panose="02010609060101010101" pitchFamily="49" charset="-122"/>
                  <a:ea typeface="黑体" panose="02010609060101010101" pitchFamily="49" charset="-122"/>
                </a:rPr>
                <a:t>13.</a:t>
              </a:r>
              <a:r>
                <a:rPr lang="zh-CN" altLang="en-US" sz="2800" dirty="0" smtClean="0">
                  <a:solidFill>
                    <a:srgbClr val="FF0000"/>
                  </a:solidFill>
                  <a:latin typeface="黑体" panose="02010609060101010101" pitchFamily="49" charset="-122"/>
                  <a:ea typeface="黑体" panose="02010609060101010101" pitchFamily="49" charset="-122"/>
                </a:rPr>
                <a:t>固定资产原值</a:t>
              </a:r>
              <a:r>
                <a:rPr lang="zh-CN" altLang="en-US" sz="2800" dirty="0" smtClean="0">
                  <a:latin typeface="黑体" panose="02010609060101010101" pitchFamily="49" charset="-122"/>
                  <a:ea typeface="黑体" panose="02010609060101010101" pitchFamily="49" charset="-122"/>
                </a:rPr>
                <a:t>，反映政府部门持有的固定资产原值的期末余额。</a:t>
              </a:r>
              <a:endParaRPr lang="en-US" altLang="zh-CN"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14.</a:t>
              </a:r>
              <a:r>
                <a:rPr lang="zh-CN" altLang="en-US" sz="2800" dirty="0" smtClean="0">
                  <a:solidFill>
                    <a:srgbClr val="FF0000"/>
                  </a:solidFill>
                  <a:latin typeface="黑体" panose="02010609060101010101" pitchFamily="49" charset="-122"/>
                  <a:ea typeface="黑体" panose="02010609060101010101" pitchFamily="49" charset="-122"/>
                </a:rPr>
                <a:t>固定资产累计折旧</a:t>
              </a:r>
              <a:r>
                <a:rPr lang="zh-CN" altLang="en-US" sz="2800" dirty="0" smtClean="0">
                  <a:latin typeface="黑体" panose="02010609060101010101" pitchFamily="49" charset="-122"/>
                  <a:ea typeface="黑体" panose="02010609060101010101" pitchFamily="49" charset="-122"/>
                </a:rPr>
                <a:t>，反映政府部门持有的已计提累计折旧后的期末余额。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15.</a:t>
              </a:r>
              <a:r>
                <a:rPr lang="zh-CN" altLang="en-US" sz="2800" dirty="0" smtClean="0">
                  <a:solidFill>
                    <a:srgbClr val="FF0000"/>
                  </a:solidFill>
                  <a:latin typeface="黑体" panose="02010609060101010101" pitchFamily="49" charset="-122"/>
                  <a:ea typeface="黑体" panose="02010609060101010101" pitchFamily="49" charset="-122"/>
                </a:rPr>
                <a:t>固定资产净值</a:t>
              </a:r>
              <a:r>
                <a:rPr lang="zh-CN" altLang="en-US" sz="2800" dirty="0" smtClean="0">
                  <a:latin typeface="黑体" panose="02010609060101010101" pitchFamily="49" charset="-122"/>
                  <a:ea typeface="黑体" panose="02010609060101010101" pitchFamily="49" charset="-122"/>
                </a:rPr>
                <a:t>，反映政府部门持有的固定资产原值减去累计折旧后的期末余额。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16.</a:t>
              </a:r>
              <a:r>
                <a:rPr lang="zh-CN" altLang="en-US" sz="2800" dirty="0" smtClean="0">
                  <a:solidFill>
                    <a:srgbClr val="FF0000"/>
                  </a:solidFill>
                  <a:latin typeface="黑体" panose="02010609060101010101" pitchFamily="49" charset="-122"/>
                  <a:ea typeface="黑体" panose="02010609060101010101" pitchFamily="49" charset="-122"/>
                </a:rPr>
                <a:t>在建工程</a:t>
              </a:r>
              <a:r>
                <a:rPr lang="zh-CN" altLang="en-US" sz="2800" dirty="0" smtClean="0">
                  <a:latin typeface="黑体" panose="02010609060101010101" pitchFamily="49" charset="-122"/>
                  <a:ea typeface="黑体" panose="02010609060101010101" pitchFamily="49" charset="-122"/>
                </a:rPr>
                <a:t>，反映政府部门尚未完工交付使用的在建工程实际成本的期末余额。</a:t>
              </a:r>
              <a:endParaRPr lang="zh-CN" altLang="en-US"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17.</a:t>
              </a:r>
              <a:r>
                <a:rPr lang="zh-CN" altLang="en-US" sz="2800" dirty="0" smtClean="0">
                  <a:solidFill>
                    <a:srgbClr val="FF0000"/>
                  </a:solidFill>
                  <a:latin typeface="黑体" panose="02010609060101010101" pitchFamily="49" charset="-122"/>
                  <a:ea typeface="黑体" panose="02010609060101010101" pitchFamily="49" charset="-122"/>
                </a:rPr>
                <a:t>无形资产原值</a:t>
              </a:r>
              <a:r>
                <a:rPr lang="zh-CN" altLang="en-US" sz="2800" dirty="0" smtClean="0">
                  <a:latin typeface="黑体" panose="02010609060101010101" pitchFamily="49" charset="-122"/>
                  <a:ea typeface="黑体" panose="02010609060101010101" pitchFamily="49" charset="-122"/>
                </a:rPr>
                <a:t>，反映政府部门持有的无形资产原值的期末余额。</a:t>
              </a:r>
              <a:endParaRPr lang="en-US" altLang="zh-CN"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18.</a:t>
              </a:r>
              <a:r>
                <a:rPr lang="zh-CN" altLang="en-US" sz="2800" dirty="0" smtClean="0">
                  <a:solidFill>
                    <a:srgbClr val="FF0000"/>
                  </a:solidFill>
                  <a:latin typeface="黑体" panose="02010609060101010101" pitchFamily="49" charset="-122"/>
                  <a:ea typeface="黑体" panose="02010609060101010101" pitchFamily="49" charset="-122"/>
                </a:rPr>
                <a:t>无形资产累计摊销</a:t>
              </a:r>
              <a:r>
                <a:rPr lang="zh-CN" altLang="en-US" sz="2800" dirty="0" smtClean="0">
                  <a:latin typeface="黑体" panose="02010609060101010101" pitchFamily="49" charset="-122"/>
                  <a:ea typeface="黑体" panose="02010609060101010101" pitchFamily="49" charset="-122"/>
                </a:rPr>
                <a:t>，反映政府部门持有的无形资产已计提累计摊销的期末余额。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19.</a:t>
              </a:r>
              <a:r>
                <a:rPr lang="zh-CN" altLang="en-US" sz="2800" dirty="0" smtClean="0">
                  <a:solidFill>
                    <a:srgbClr val="FF0000"/>
                  </a:solidFill>
                  <a:latin typeface="黑体" panose="02010609060101010101" pitchFamily="49" charset="-122"/>
                  <a:ea typeface="黑体" panose="02010609060101010101" pitchFamily="49" charset="-122"/>
                </a:rPr>
                <a:t>无形资产净值</a:t>
              </a:r>
              <a:r>
                <a:rPr lang="zh-CN" altLang="en-US" sz="2800" dirty="0" smtClean="0">
                  <a:latin typeface="黑体" panose="02010609060101010101" pitchFamily="49" charset="-122"/>
                  <a:ea typeface="黑体" panose="02010609060101010101" pitchFamily="49" charset="-122"/>
                </a:rPr>
                <a:t>，反映政府部门持有的无形资产原值减去累计摊销后的期末余额。</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8" y="857234"/>
            <a:ext cx="11858271" cy="5858297"/>
            <a:chOff x="2664" y="645"/>
            <a:chExt cx="9907" cy="5510"/>
          </a:xfrm>
        </p:grpSpPr>
        <p:sp>
          <p:nvSpPr>
            <p:cNvPr id="3" name="矩形 2"/>
            <p:cNvSpPr/>
            <p:nvPr/>
          </p:nvSpPr>
          <p:spPr bwMode="auto">
            <a:xfrm>
              <a:off x="2664" y="846"/>
              <a:ext cx="9907" cy="530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60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645"/>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180"/>
              <a:ext cx="9907" cy="4545"/>
            </a:xfrm>
            <a:prstGeom prst="rect">
              <a:avLst/>
            </a:prstGeom>
          </p:spPr>
          <p:txBody>
            <a:bodyPr wrap="square">
              <a:spAutoFit/>
            </a:bodyPr>
            <a:lstStyle/>
            <a:p>
              <a:pPr marL="0" indent="0">
                <a:buFontTx/>
                <a:buNone/>
              </a:pPr>
              <a:r>
                <a:rPr lang="en-US" altLang="zh-CN" sz="2800" dirty="0" smtClean="0">
                  <a:latin typeface="黑体" panose="02010609060101010101" pitchFamily="49" charset="-122"/>
                  <a:ea typeface="黑体" panose="02010609060101010101" pitchFamily="49" charset="-122"/>
                </a:rPr>
                <a:t>20.</a:t>
              </a:r>
              <a:r>
                <a:rPr lang="zh-CN" altLang="en-US" sz="2800" dirty="0" smtClean="0">
                  <a:solidFill>
                    <a:srgbClr val="FF0000"/>
                  </a:solidFill>
                  <a:latin typeface="黑体" panose="02010609060101010101" pitchFamily="49" charset="-122"/>
                  <a:ea typeface="黑体" panose="02010609060101010101" pitchFamily="49" charset="-122"/>
                </a:rPr>
                <a:t>政府储备资产</a:t>
              </a:r>
              <a:r>
                <a:rPr lang="zh-CN" altLang="en-US" sz="2800" dirty="0" smtClean="0">
                  <a:latin typeface="黑体" panose="02010609060101010101" pitchFamily="49" charset="-122"/>
                  <a:ea typeface="黑体" panose="02010609060101010101" pitchFamily="49" charset="-122"/>
                </a:rPr>
                <a:t>，反映政府部门控制的战略及能源物资、抢险抗灾救灾物资等储备物资期末余额。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21.</a:t>
              </a:r>
              <a:r>
                <a:rPr lang="zh-CN" altLang="en-US" sz="2800" dirty="0" smtClean="0">
                  <a:solidFill>
                    <a:srgbClr val="FF0000"/>
                  </a:solidFill>
                  <a:latin typeface="黑体" panose="02010609060101010101" pitchFamily="49" charset="-122"/>
                  <a:ea typeface="黑体" panose="02010609060101010101" pitchFamily="49" charset="-122"/>
                </a:rPr>
                <a:t>公共基础设施原值</a:t>
              </a:r>
              <a:r>
                <a:rPr lang="zh-CN" altLang="en-US" sz="2800" dirty="0" smtClean="0">
                  <a:latin typeface="黑体" panose="02010609060101010101" pitchFamily="49" charset="-122"/>
                  <a:ea typeface="黑体" panose="02010609060101010101" pitchFamily="49" charset="-122"/>
                </a:rPr>
                <a:t>，反映政府部门管理的公共基础设施原值的期末余额。</a:t>
              </a:r>
              <a:endParaRPr lang="zh-CN" altLang="en-US"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22.</a:t>
              </a:r>
              <a:r>
                <a:rPr lang="zh-CN" altLang="en-US" sz="2800" dirty="0" smtClean="0">
                  <a:solidFill>
                    <a:srgbClr val="FF0000"/>
                  </a:solidFill>
                  <a:latin typeface="黑体" panose="02010609060101010101" pitchFamily="49" charset="-122"/>
                  <a:ea typeface="黑体" panose="02010609060101010101" pitchFamily="49" charset="-122"/>
                </a:rPr>
                <a:t>公共基础设施累计折旧</a:t>
              </a:r>
              <a:r>
                <a:rPr lang="zh-CN" altLang="en-US" sz="2800" dirty="0" smtClean="0">
                  <a:latin typeface="黑体" panose="02010609060101010101" pitchFamily="49" charset="-122"/>
                  <a:ea typeface="黑体" panose="02010609060101010101" pitchFamily="49" charset="-122"/>
                </a:rPr>
                <a:t>，反映政府部门管理的公共基础设施已计提累计折旧的期末余额。</a:t>
              </a:r>
              <a:endParaRPr lang="zh-CN" altLang="en-US"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23.</a:t>
              </a:r>
              <a:r>
                <a:rPr lang="zh-CN" altLang="en-US" sz="2800" dirty="0" smtClean="0">
                  <a:solidFill>
                    <a:srgbClr val="FF0000"/>
                  </a:solidFill>
                  <a:latin typeface="黑体" panose="02010609060101010101" pitchFamily="49" charset="-122"/>
                  <a:ea typeface="黑体" panose="02010609060101010101" pitchFamily="49" charset="-122"/>
                </a:rPr>
                <a:t>公共基础设施净值</a:t>
              </a:r>
              <a:r>
                <a:rPr lang="zh-CN" altLang="en-US" sz="2800" dirty="0" smtClean="0">
                  <a:latin typeface="黑体" panose="02010609060101010101" pitchFamily="49" charset="-122"/>
                  <a:ea typeface="黑体" panose="02010609060101010101" pitchFamily="49" charset="-122"/>
                </a:rPr>
                <a:t>，反映政府部门管理的公共基础设施原值减去累计折旧后的期末余额。</a:t>
              </a:r>
              <a:endParaRPr lang="en-US" altLang="zh-CN"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24.</a:t>
              </a:r>
              <a:r>
                <a:rPr lang="zh-CN" altLang="en-US" sz="2800" dirty="0" smtClean="0">
                  <a:solidFill>
                    <a:srgbClr val="FF0000"/>
                  </a:solidFill>
                  <a:latin typeface="黑体" panose="02010609060101010101" pitchFamily="49" charset="-122"/>
                  <a:ea typeface="黑体" panose="02010609060101010101" pitchFamily="49" charset="-122"/>
                </a:rPr>
                <a:t>公共基础设施在建工程</a:t>
              </a:r>
              <a:r>
                <a:rPr lang="zh-CN" altLang="en-US" sz="2800" dirty="0" smtClean="0">
                  <a:latin typeface="黑体" panose="02010609060101010101" pitchFamily="49" charset="-122"/>
                  <a:ea typeface="黑体" panose="02010609060101010101" pitchFamily="49" charset="-122"/>
                </a:rPr>
                <a:t>，反映政府部门尚未完工交付使用的公共基础设施在建工程实际成本的期末余额。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25.</a:t>
              </a:r>
              <a:r>
                <a:rPr lang="zh-CN" altLang="en-US" sz="2800" dirty="0" smtClean="0">
                  <a:solidFill>
                    <a:srgbClr val="FF0000"/>
                  </a:solidFill>
                  <a:latin typeface="黑体" panose="02010609060101010101" pitchFamily="49" charset="-122"/>
                  <a:ea typeface="黑体" panose="02010609060101010101" pitchFamily="49" charset="-122"/>
                </a:rPr>
                <a:t>其他资产</a:t>
              </a:r>
              <a:r>
                <a:rPr lang="zh-CN" altLang="en-US" sz="2800" dirty="0" smtClean="0">
                  <a:latin typeface="黑体" panose="02010609060101010101" pitchFamily="49" charset="-122"/>
                  <a:ea typeface="黑体" panose="02010609060101010101" pitchFamily="49" charset="-122"/>
                </a:rPr>
                <a:t>，反映政府部门持有的其他资产的期末余额。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26.</a:t>
              </a:r>
              <a:r>
                <a:rPr lang="zh-CN" altLang="zh-CN" sz="2800" dirty="0" smtClean="0">
                  <a:solidFill>
                    <a:srgbClr val="FF0000"/>
                  </a:solidFill>
                  <a:latin typeface="黑体" panose="02010609060101010101" pitchFamily="49" charset="-122"/>
                  <a:ea typeface="黑体" panose="02010609060101010101" pitchFamily="49" charset="-122"/>
                </a:rPr>
                <a:t>受托代理资产</a:t>
              </a:r>
              <a:r>
                <a:rPr lang="zh-CN" altLang="zh-CN" sz="2800" dirty="0" smtClean="0">
                  <a:latin typeface="黑体" panose="02010609060101010101" pitchFamily="49" charset="-122"/>
                  <a:ea typeface="黑体" panose="02010609060101010101" pitchFamily="49" charset="-122"/>
                </a:rPr>
                <a:t>反映政府部门接受委托方委托管理的各项资产的期末余额</a:t>
              </a:r>
              <a:r>
                <a:rPr lang="zh-CN" altLang="en-US"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831"/>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负债类项目（</a:t>
              </a:r>
              <a:r>
                <a:rPr lang="en-US" altLang="zh-CN" sz="2800" dirty="0" smtClean="0">
                  <a:latin typeface="黑体" panose="02010609060101010101" pitchFamily="49" charset="-122"/>
                  <a:ea typeface="黑体" panose="02010609060101010101" pitchFamily="49" charset="-122"/>
                </a:rPr>
                <a:t>14</a:t>
              </a:r>
              <a:r>
                <a:rPr lang="zh-CN" altLang="en-US" sz="2800" dirty="0" smtClean="0">
                  <a:latin typeface="黑体" panose="02010609060101010101" pitchFamily="49" charset="-122"/>
                  <a:ea typeface="黑体" panose="02010609060101010101" pitchFamily="49" charset="-122"/>
                </a:rPr>
                <a:t>个）</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短期借款</a:t>
              </a:r>
              <a:r>
                <a:rPr lang="zh-CN" altLang="en-US" sz="2800" dirty="0" smtClean="0">
                  <a:latin typeface="黑体" panose="02010609060101010101" pitchFamily="49" charset="-122"/>
                  <a:ea typeface="黑体" panose="02010609060101010101" pitchFamily="49" charset="-122"/>
                </a:rPr>
                <a:t>，反映政府部门借入的期限在</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年）的各种借款期末余额。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应缴财政款</a:t>
              </a:r>
              <a:r>
                <a:rPr lang="zh-CN" altLang="en-US" sz="2800" dirty="0" smtClean="0">
                  <a:latin typeface="黑体" panose="02010609060101010101" pitchFamily="49" charset="-122"/>
                  <a:ea typeface="黑体" panose="02010609060101010101" pitchFamily="49" charset="-122"/>
                </a:rPr>
                <a:t>，反映政府部门取得的按照规定应当上缴财政款项的期末余额。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应缴税费</a:t>
              </a:r>
              <a:r>
                <a:rPr lang="zh-CN" altLang="en-US" sz="2800" dirty="0" smtClean="0">
                  <a:latin typeface="黑体" panose="02010609060101010101" pitchFamily="49" charset="-122"/>
                  <a:ea typeface="黑体" panose="02010609060101010101" pitchFamily="49" charset="-122"/>
                </a:rPr>
                <a:t>，反映政府部门按照国家税法等有关规定应当缴纳的各种税费期末余额。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4.</a:t>
              </a:r>
              <a:r>
                <a:rPr lang="zh-CN" altLang="en-US" sz="2800" dirty="0" smtClean="0">
                  <a:solidFill>
                    <a:srgbClr val="FF0000"/>
                  </a:solidFill>
                  <a:latin typeface="黑体" panose="02010609060101010101" pitchFamily="49" charset="-122"/>
                  <a:ea typeface="黑体" panose="02010609060101010101" pitchFamily="49" charset="-122"/>
                </a:rPr>
                <a:t>应付票据</a:t>
              </a:r>
              <a:r>
                <a:rPr lang="zh-CN" altLang="en-US" sz="2800" dirty="0" smtClean="0">
                  <a:latin typeface="黑体" panose="02010609060101010101" pitchFamily="49" charset="-122"/>
                  <a:ea typeface="黑体" panose="02010609060101010101" pitchFamily="49" charset="-122"/>
                </a:rPr>
                <a:t>，反映政府部门应付票据的期末余额，主要包括因购买材料、物资等开出、承兑的商业汇票等。</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5.</a:t>
              </a:r>
              <a:r>
                <a:rPr lang="zh-CN" altLang="en-US" sz="2800" dirty="0" smtClean="0">
                  <a:solidFill>
                    <a:srgbClr val="FF0000"/>
                  </a:solidFill>
                  <a:latin typeface="黑体" panose="02010609060101010101" pitchFamily="49" charset="-122"/>
                  <a:ea typeface="黑体" panose="02010609060101010101" pitchFamily="49" charset="-122"/>
                </a:rPr>
                <a:t>应付利息</a:t>
              </a:r>
              <a:r>
                <a:rPr lang="zh-CN" altLang="en-US" sz="2800" dirty="0" smtClean="0">
                  <a:latin typeface="黑体" panose="02010609060101010101" pitchFamily="49" charset="-122"/>
                  <a:ea typeface="黑体" panose="02010609060101010101" pitchFamily="49" charset="-122"/>
                </a:rPr>
                <a:t>，反映政府部门尚未支付的应付利息期末余额。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6.</a:t>
              </a:r>
              <a:r>
                <a:rPr lang="zh-CN" altLang="zh-CN" sz="2800" dirty="0" smtClean="0">
                  <a:solidFill>
                    <a:srgbClr val="FF0000"/>
                  </a:solidFill>
                  <a:latin typeface="黑体" panose="02010609060101010101" pitchFamily="49" charset="-122"/>
                  <a:ea typeface="黑体" panose="02010609060101010101" pitchFamily="49" charset="-122"/>
                </a:rPr>
                <a:t>应付账款</a:t>
              </a:r>
              <a:r>
                <a:rPr lang="zh-CN" altLang="zh-CN" sz="2800" dirty="0" smtClean="0">
                  <a:latin typeface="黑体" panose="02010609060101010101" pitchFamily="49" charset="-122"/>
                  <a:ea typeface="黑体" panose="02010609060101010101" pitchFamily="49" charset="-122"/>
                </a:rPr>
                <a:t>，反映政府部门应付账款的期末余额，主要包括因购买物资或服务、工程建设等应付的偿还期限在</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年）的款项。</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7.</a:t>
              </a:r>
              <a:r>
                <a:rPr lang="zh-CN" altLang="en-US" sz="2800" dirty="0" smtClean="0">
                  <a:solidFill>
                    <a:srgbClr val="FF0000"/>
                  </a:solidFill>
                  <a:latin typeface="黑体" panose="02010609060101010101" pitchFamily="49" charset="-122"/>
                  <a:ea typeface="黑体" panose="02010609060101010101" pitchFamily="49" charset="-122"/>
                </a:rPr>
                <a:t>预收账款</a:t>
              </a:r>
              <a:r>
                <a:rPr lang="zh-CN" altLang="en-US" sz="2800" dirty="0" smtClean="0">
                  <a:latin typeface="黑体" panose="02010609060101010101" pitchFamily="49" charset="-122"/>
                  <a:ea typeface="黑体" panose="02010609060101010101" pitchFamily="49" charset="-122"/>
                </a:rPr>
                <a:t>，反映政府部门预收账款的期末余额，主要包括按合同规定预收的款项。</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8.</a:t>
              </a:r>
              <a:r>
                <a:rPr lang="zh-CN" altLang="en-US" sz="2800" dirty="0" smtClean="0">
                  <a:solidFill>
                    <a:srgbClr val="FF0000"/>
                  </a:solidFill>
                  <a:latin typeface="黑体" panose="02010609060101010101" pitchFamily="49" charset="-122"/>
                  <a:ea typeface="黑体" panose="02010609060101010101" pitchFamily="49" charset="-122"/>
                </a:rPr>
                <a:t>其他应付款</a:t>
              </a:r>
              <a:r>
                <a:rPr lang="zh-CN" altLang="en-US" sz="2800" dirty="0" smtClean="0">
                  <a:latin typeface="黑体" panose="02010609060101010101" pitchFamily="49" charset="-122"/>
                  <a:ea typeface="黑体" panose="02010609060101010101" pitchFamily="49" charset="-122"/>
                </a:rPr>
                <a:t>，反映政府部门其他应付款项的期末余额。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9.</a:t>
              </a:r>
              <a:r>
                <a:rPr lang="zh-CN" altLang="zh-CN" sz="2800" dirty="0" smtClean="0">
                  <a:solidFill>
                    <a:srgbClr val="FF0000"/>
                  </a:solidFill>
                  <a:latin typeface="黑体" panose="02010609060101010101" pitchFamily="49" charset="-122"/>
                  <a:ea typeface="黑体" panose="02010609060101010101" pitchFamily="49" charset="-122"/>
                </a:rPr>
                <a:t>应付职工薪酬</a:t>
              </a:r>
              <a:r>
                <a:rPr lang="zh-CN" altLang="zh-CN" sz="2800" dirty="0" smtClean="0">
                  <a:latin typeface="黑体" panose="02010609060101010101" pitchFamily="49" charset="-122"/>
                  <a:ea typeface="黑体" panose="02010609060101010101" pitchFamily="49" charset="-122"/>
                </a:rPr>
                <a:t>，反映政府部门按照有关规定应付给职工的各种薪酬期末余额。</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7"/>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716"/>
            </a:xfrm>
            <a:prstGeom prst="rect">
              <a:avLst/>
            </a:prstGeom>
          </p:spPr>
          <p:txBody>
            <a:bodyPr wrap="square">
              <a:spAutoFit/>
            </a:bodyPr>
            <a:lstStyle/>
            <a:p>
              <a:pPr>
                <a:lnSpc>
                  <a:spcPct val="150000"/>
                </a:lnSpc>
              </a:pPr>
              <a:r>
                <a:rPr lang="en-US" altLang="zh-CN" sz="2800" dirty="0" smtClean="0">
                  <a:latin typeface="黑体" panose="02010609060101010101" pitchFamily="49" charset="-122"/>
                  <a:ea typeface="黑体" panose="02010609060101010101" pitchFamily="49" charset="-122"/>
                </a:rPr>
                <a:t>10.</a:t>
              </a:r>
              <a:r>
                <a:rPr lang="zh-CN" altLang="en-US" sz="2800" dirty="0" smtClean="0">
                  <a:solidFill>
                    <a:srgbClr val="FF0000"/>
                  </a:solidFill>
                  <a:latin typeface="黑体" panose="02010609060101010101" pitchFamily="49" charset="-122"/>
                  <a:ea typeface="黑体" panose="02010609060101010101" pitchFamily="49" charset="-122"/>
                </a:rPr>
                <a:t>应付政府补贴款</a:t>
              </a:r>
              <a:r>
                <a:rPr lang="zh-CN" altLang="en-US" sz="2800" dirty="0" smtClean="0">
                  <a:latin typeface="黑体" panose="02010609060101010101" pitchFamily="49" charset="-122"/>
                  <a:ea typeface="黑体" panose="02010609060101010101" pitchFamily="49" charset="-122"/>
                </a:rPr>
                <a:t>，反映政府部门按照有关规定应付的各种政府补贴款期末余额。</a:t>
              </a:r>
              <a:endParaRPr lang="zh-CN" altLang="en-US" sz="2800" dirty="0" smtClean="0">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11.</a:t>
              </a:r>
              <a:r>
                <a:rPr lang="zh-CN" altLang="en-US" sz="2800" dirty="0" smtClean="0">
                  <a:solidFill>
                    <a:srgbClr val="FF0000"/>
                  </a:solidFill>
                  <a:latin typeface="黑体" panose="02010609060101010101" pitchFamily="49" charset="-122"/>
                  <a:ea typeface="黑体" panose="02010609060101010101" pitchFamily="49" charset="-122"/>
                </a:rPr>
                <a:t>一年内到期的非流动负债</a:t>
              </a:r>
              <a:r>
                <a:rPr lang="zh-CN" altLang="en-US" sz="2800" dirty="0" smtClean="0">
                  <a:latin typeface="黑体" panose="02010609060101010101" pitchFamily="49" charset="-122"/>
                  <a:ea typeface="黑体" panose="02010609060101010101" pitchFamily="49" charset="-122"/>
                </a:rPr>
                <a:t>，反映政府部门承担的</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年）到期的非流动负债期末余额。</a:t>
              </a:r>
              <a:endParaRPr lang="en-US" altLang="zh-CN" sz="2800" dirty="0" smtClean="0">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12.</a:t>
              </a:r>
              <a:r>
                <a:rPr lang="zh-CN" altLang="en-US" sz="2800" dirty="0" smtClean="0">
                  <a:solidFill>
                    <a:srgbClr val="FF0000"/>
                  </a:solidFill>
                  <a:latin typeface="黑体" panose="02010609060101010101" pitchFamily="49" charset="-122"/>
                  <a:ea typeface="黑体" panose="02010609060101010101" pitchFamily="49" charset="-122"/>
                </a:rPr>
                <a:t>长期借款</a:t>
              </a:r>
              <a:r>
                <a:rPr lang="zh-CN" altLang="en-US" sz="2800" dirty="0" smtClean="0">
                  <a:latin typeface="黑体" panose="02010609060101010101" pitchFamily="49" charset="-122"/>
                  <a:ea typeface="黑体" panose="02010609060101010101" pitchFamily="49" charset="-122"/>
                </a:rPr>
                <a:t>，反映政府部门承担的偿还期限超过</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年的借入款项减去将于</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年）到期部分后的期末余额。</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506"/>
            </a:xfrm>
            <a:prstGeom prst="rect">
              <a:avLst/>
            </a:prstGeom>
          </p:spPr>
          <p:txBody>
            <a:bodyPr wrap="square">
              <a:spAutoFit/>
            </a:bodyPr>
            <a:lstStyle/>
            <a:p>
              <a:pPr>
                <a:lnSpc>
                  <a:spcPct val="150000"/>
                </a:lnSpc>
              </a:pPr>
              <a:r>
                <a:rPr lang="en-US" altLang="zh-CN" sz="2800" dirty="0" smtClean="0">
                  <a:latin typeface="黑体" panose="02010609060101010101" pitchFamily="49" charset="-122"/>
                  <a:ea typeface="黑体" panose="02010609060101010101" pitchFamily="49" charset="-122"/>
                </a:rPr>
                <a:t>13.</a:t>
              </a:r>
              <a:r>
                <a:rPr lang="zh-CN" altLang="en-US" sz="2800" dirty="0" smtClean="0">
                  <a:solidFill>
                    <a:srgbClr val="FF0000"/>
                  </a:solidFill>
                  <a:latin typeface="黑体" panose="02010609060101010101" pitchFamily="49" charset="-122"/>
                  <a:ea typeface="黑体" panose="02010609060101010101" pitchFamily="49" charset="-122"/>
                </a:rPr>
                <a:t>长期应付款</a:t>
              </a:r>
              <a:r>
                <a:rPr lang="zh-CN" altLang="en-US" sz="2800" dirty="0" smtClean="0">
                  <a:latin typeface="黑体" panose="02010609060101010101" pitchFamily="49" charset="-122"/>
                  <a:ea typeface="黑体" panose="02010609060101010101" pitchFamily="49" charset="-122"/>
                </a:rPr>
                <a:t>，反映政府部门承担的偿还期限超过</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年的应付款项减去将于</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年内（含</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年）到期部分后的期末余额。</a:t>
              </a:r>
              <a:endParaRPr lang="en-US" altLang="zh-CN" sz="2800" dirty="0" smtClean="0">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14.</a:t>
              </a:r>
              <a:r>
                <a:rPr lang="zh-CN" altLang="en-US" sz="2800" dirty="0" smtClean="0">
                  <a:solidFill>
                    <a:srgbClr val="FF0000"/>
                  </a:solidFill>
                  <a:latin typeface="黑体" panose="02010609060101010101" pitchFamily="49" charset="-122"/>
                  <a:ea typeface="黑体" panose="02010609060101010101" pitchFamily="49" charset="-122"/>
                </a:rPr>
                <a:t>受托代理负债</a:t>
              </a:r>
              <a:r>
                <a:rPr lang="zh-CN" altLang="en-US" sz="2800" dirty="0" smtClean="0">
                  <a:latin typeface="黑体" panose="02010609060101010101" pitchFamily="49" charset="-122"/>
                  <a:ea typeface="黑体" panose="02010609060101010101" pitchFamily="49" charset="-122"/>
                </a:rPr>
                <a:t>，反映政府部门接受委托，取得受托管理资产而形成负债的期末余额。</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4"/>
            <a:ext cx="11715832" cy="5382665"/>
            <a:chOff x="2664" y="645"/>
            <a:chExt cx="9788" cy="503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（三）净资产类项目。</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en-US" sz="2800" dirty="0" smtClean="0">
                  <a:solidFill>
                    <a:srgbClr val="FF0000"/>
                  </a:solidFill>
                  <a:latin typeface="黑体" panose="02010609060101010101" pitchFamily="49" charset="-122"/>
                  <a:ea typeface="黑体" panose="02010609060101010101" pitchFamily="49" charset="-122"/>
                </a:rPr>
                <a:t>净资产</a:t>
              </a:r>
              <a:r>
                <a:rPr lang="zh-CN" altLang="en-US" sz="2800" dirty="0" smtClean="0">
                  <a:latin typeface="黑体" panose="02010609060101010101" pitchFamily="49" charset="-122"/>
                  <a:ea typeface="黑体" panose="02010609060101010101" pitchFamily="49" charset="-122"/>
                </a:rPr>
                <a:t>：反映政府部门期末总资产减去总负债的差额。</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收入费用表（</a:t>
              </a:r>
              <a:r>
                <a:rPr lang="en-US" altLang="zh-CN" sz="2800" dirty="0" smtClean="0">
                  <a:latin typeface="黑体" panose="02010609060101010101" pitchFamily="49" charset="-122"/>
                  <a:ea typeface="黑体" panose="02010609060101010101" pitchFamily="49" charset="-122"/>
                </a:rPr>
                <a:t>P35</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（一）收入类项目（</a:t>
              </a:r>
              <a:r>
                <a:rPr lang="en-US" altLang="zh-CN" sz="2800" dirty="0" smtClean="0">
                  <a:latin typeface="黑体" panose="02010609060101010101" pitchFamily="49" charset="-122"/>
                  <a:ea typeface="黑体" panose="02010609060101010101" pitchFamily="49" charset="-122"/>
                </a:rPr>
                <a:t>7</a:t>
              </a:r>
              <a:r>
                <a:rPr lang="zh-CN" altLang="en-US" sz="2800" dirty="0" smtClean="0">
                  <a:latin typeface="黑体" panose="02010609060101010101" pitchFamily="49" charset="-122"/>
                  <a:ea typeface="黑体" panose="02010609060101010101" pitchFamily="49" charset="-122"/>
                </a:rPr>
                <a:t>个）</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财政拨款收入</a:t>
              </a:r>
              <a:r>
                <a:rPr lang="zh-CN" altLang="en-US" sz="2800" dirty="0" smtClean="0">
                  <a:latin typeface="黑体" panose="02010609060101010101" pitchFamily="49" charset="-122"/>
                  <a:ea typeface="黑体" panose="02010609060101010101" pitchFamily="49" charset="-122"/>
                </a:rPr>
                <a:t>，反映政府部门本期从同级财政部门取得的财政预算资金。</a:t>
              </a:r>
              <a:endParaRPr lang="zh-CN" altLang="en-US"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2.</a:t>
              </a:r>
              <a:r>
                <a:rPr lang="zh-CN" altLang="zh-CN" sz="2800" dirty="0" smtClean="0">
                  <a:solidFill>
                    <a:srgbClr val="FF0000"/>
                  </a:solidFill>
                  <a:latin typeface="黑体" panose="02010609060101010101" pitchFamily="49" charset="-122"/>
                  <a:ea typeface="黑体" panose="02010609060101010101" pitchFamily="49" charset="-122"/>
                </a:rPr>
                <a:t>事业收入</a:t>
              </a:r>
              <a:r>
                <a:rPr lang="zh-CN" altLang="zh-CN" sz="2800" dirty="0" smtClean="0">
                  <a:latin typeface="黑体" panose="02010609060101010101" pitchFamily="49" charset="-122"/>
                  <a:ea typeface="黑体" panose="02010609060101010101" pitchFamily="49" charset="-122"/>
                </a:rPr>
                <a:t>，反映政府部门本期开展专业业务活动及其辅助活动取得的收入。</a:t>
              </a:r>
              <a:r>
                <a:rPr lang="zh-CN" altLang="en-US" sz="2800" dirty="0" smtClean="0">
                  <a:latin typeface="黑体" panose="02010609060101010101" pitchFamily="49" charset="-122"/>
                  <a:ea typeface="黑体" panose="02010609060101010101" pitchFamily="49" charset="-122"/>
                </a:rPr>
                <a:t>上缴国库或者财政专户的资金不属于事业收入，从财政专户核拨给事业单位的资金和经核准不上缴国库或者财政专户的资金，属于事业收入。</a:t>
              </a:r>
              <a:endParaRPr lang="zh-CN" altLang="en-US" sz="2800" dirty="0" smtClean="0">
                <a:latin typeface="黑体" panose="02010609060101010101" pitchFamily="49" charset="-122"/>
                <a:ea typeface="黑体" panose="02010609060101010101" pitchFamily="49" charset="-122"/>
              </a:endParaRPr>
            </a:p>
            <a:p>
              <a:pPr>
                <a:buFontTx/>
                <a:buNone/>
              </a:pPr>
              <a:r>
                <a:rPr lang="en-US" altLang="zh-CN" sz="2800" dirty="0" smtClean="0">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经营收入</a:t>
              </a:r>
              <a:r>
                <a:rPr lang="zh-CN" altLang="en-US" sz="2800" dirty="0" smtClean="0">
                  <a:latin typeface="黑体" panose="02010609060101010101" pitchFamily="49" charset="-122"/>
                  <a:ea typeface="黑体" panose="02010609060101010101" pitchFamily="49" charset="-122"/>
                </a:rPr>
                <a:t>，反映政府部门本期开展经营活动取得的收入。</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4.</a:t>
              </a:r>
              <a:r>
                <a:rPr lang="zh-CN" altLang="en-US" sz="2800" dirty="0" smtClean="0">
                  <a:solidFill>
                    <a:srgbClr val="FF0000"/>
                  </a:solidFill>
                  <a:latin typeface="黑体" panose="02010609060101010101" pitchFamily="49" charset="-122"/>
                  <a:ea typeface="黑体" panose="02010609060101010101" pitchFamily="49" charset="-122"/>
                </a:rPr>
                <a:t>投资收益</a:t>
              </a:r>
              <a:r>
                <a:rPr lang="zh-CN" altLang="en-US" sz="2800" dirty="0" smtClean="0">
                  <a:latin typeface="黑体" panose="02010609060101010101" pitchFamily="49" charset="-122"/>
                  <a:ea typeface="黑体" panose="02010609060101010101" pitchFamily="49" charset="-122"/>
                </a:rPr>
                <a:t>，反映政府部门本期因持有各类股权债权投资取得的收益（或承担的损失）。</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5.</a:t>
              </a:r>
              <a:r>
                <a:rPr lang="zh-CN" altLang="en-US" sz="2800" dirty="0" smtClean="0">
                  <a:solidFill>
                    <a:srgbClr val="FF0000"/>
                  </a:solidFill>
                  <a:latin typeface="黑体" panose="02010609060101010101" pitchFamily="49" charset="-122"/>
                  <a:ea typeface="黑体" panose="02010609060101010101" pitchFamily="49" charset="-122"/>
                </a:rPr>
                <a:t>上级补助收入</a:t>
              </a:r>
              <a:r>
                <a:rPr lang="zh-CN" altLang="en-US" sz="2800" dirty="0" smtClean="0">
                  <a:latin typeface="黑体" panose="02010609060101010101" pitchFamily="49" charset="-122"/>
                  <a:ea typeface="黑体" panose="02010609060101010101" pitchFamily="49" charset="-122"/>
                </a:rPr>
                <a:t>，反映政府部门本期取得的上级补助收入，主要包括事业单位从主管部门和上级单位取得的非财政补助收入。</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6.</a:t>
              </a:r>
              <a:r>
                <a:rPr lang="zh-CN" altLang="en-US" sz="2800" dirty="0" smtClean="0">
                  <a:solidFill>
                    <a:srgbClr val="FF0000"/>
                  </a:solidFill>
                  <a:latin typeface="黑体" panose="02010609060101010101" pitchFamily="49" charset="-122"/>
                  <a:ea typeface="黑体" panose="02010609060101010101" pitchFamily="49" charset="-122"/>
                </a:rPr>
                <a:t>附属单位上缴收入</a:t>
              </a:r>
              <a:r>
                <a:rPr lang="zh-CN" altLang="en-US" sz="2800" dirty="0" smtClean="0">
                  <a:latin typeface="黑体" panose="02010609060101010101" pitchFamily="49" charset="-122"/>
                  <a:ea typeface="黑体" panose="02010609060101010101" pitchFamily="49" charset="-122"/>
                </a:rPr>
                <a:t>，反映政府部门本期取得的附属单位上缴收入，主要包括事业单位附属独立核算单位按照有关规定上缴的收入。</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7.</a:t>
              </a:r>
              <a:r>
                <a:rPr lang="zh-CN" altLang="en-US" sz="2800" dirty="0" smtClean="0">
                  <a:solidFill>
                    <a:srgbClr val="FF0000"/>
                  </a:solidFill>
                  <a:latin typeface="黑体" panose="02010609060101010101" pitchFamily="49" charset="-122"/>
                  <a:ea typeface="黑体" panose="02010609060101010101" pitchFamily="49" charset="-122"/>
                </a:rPr>
                <a:t>其他收入</a:t>
              </a:r>
              <a:r>
                <a:rPr lang="zh-CN" altLang="en-US" sz="2800" dirty="0" smtClean="0">
                  <a:latin typeface="黑体" panose="02010609060101010101" pitchFamily="49" charset="-122"/>
                  <a:ea typeface="黑体" panose="02010609060101010101" pitchFamily="49" charset="-122"/>
                </a:rPr>
                <a:t>，反映政府部门本期取得的除上述收入之外的其他收入金额。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756890"/>
            <a:ext cx="11715832" cy="4275790"/>
            <a:chOff x="2664" y="1019"/>
            <a:chExt cx="9788" cy="4002"/>
          </a:xfrm>
        </p:grpSpPr>
        <p:sp>
          <p:nvSpPr>
            <p:cNvPr id="3" name="矩形 2"/>
            <p:cNvSpPr/>
            <p:nvPr/>
          </p:nvSpPr>
          <p:spPr bwMode="auto">
            <a:xfrm>
              <a:off x="2664" y="1019"/>
              <a:ext cx="9694" cy="3739"/>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5" name="矩形 14"/>
            <p:cNvSpPr/>
            <p:nvPr/>
          </p:nvSpPr>
          <p:spPr>
            <a:xfrm>
              <a:off x="2664" y="1564"/>
              <a:ext cx="9788" cy="3457"/>
            </a:xfrm>
            <a:prstGeom prst="rect">
              <a:avLst/>
            </a:prstGeom>
          </p:spPr>
          <p:txBody>
            <a:bodyPr wrap="square">
              <a:spAutoFit/>
            </a:bodyPr>
            <a:lstStyle/>
            <a:p>
              <a:pPr marL="342900" lvl="1" indent="-342900" algn="just">
                <a:lnSpc>
                  <a:spcPct val="150000"/>
                </a:lnSpc>
                <a:buFont typeface="Wingdings" panose="05000000000000000000" charset="0"/>
                <a:buChar char=""/>
              </a:pPr>
              <a:r>
                <a:rPr lang="zh-CN" altLang="zh-CN" sz="2200" dirty="0" smtClean="0">
                  <a:latin typeface="黑体" panose="02010609060101010101" pitchFamily="49" charset="-122"/>
                  <a:ea typeface="黑体" panose="02010609060101010101" pitchFamily="49" charset="-122"/>
                </a:rPr>
                <a:t>党的</a:t>
              </a:r>
              <a:r>
                <a:rPr lang="zh-CN" altLang="zh-CN" sz="2200" dirty="0" smtClean="0">
                  <a:solidFill>
                    <a:srgbClr val="FF0000"/>
                  </a:solidFill>
                  <a:latin typeface="黑体" panose="02010609060101010101" pitchFamily="49" charset="-122"/>
                  <a:ea typeface="黑体" panose="02010609060101010101" pitchFamily="49" charset="-122"/>
                </a:rPr>
                <a:t>十八届三中全会</a:t>
              </a:r>
              <a:r>
                <a:rPr lang="zh-CN" altLang="zh-CN" sz="2200" dirty="0" smtClean="0">
                  <a:latin typeface="黑体" panose="02010609060101010101" pitchFamily="49" charset="-122"/>
                  <a:ea typeface="黑体" panose="02010609060101010101" pitchFamily="49" charset="-122"/>
                </a:rPr>
                <a:t>：“建立权责发生制的政府综合财务报告制度”。</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en-US" sz="2200" dirty="0" smtClean="0">
                  <a:solidFill>
                    <a:srgbClr val="FF0000"/>
                  </a:solidFill>
                  <a:latin typeface="黑体" panose="02010609060101010101" pitchFamily="49" charset="-122"/>
                  <a:ea typeface="黑体" panose="02010609060101010101" pitchFamily="49" charset="-122"/>
                </a:rPr>
                <a:t>预算法：</a:t>
              </a:r>
              <a:r>
                <a:rPr lang="zh-CN" altLang="zh-CN" sz="2200" dirty="0" smtClean="0">
                  <a:latin typeface="黑体" panose="02010609060101010101" pitchFamily="49" charset="-122"/>
                  <a:ea typeface="黑体" panose="02010609060101010101" pitchFamily="49" charset="-122"/>
                </a:rPr>
                <a:t>第九十七条 各级政府财政部门应当按年度编制以权责发生制为基础的政府综合财务报告，报告政府整体财务状况、运行情况和财政中长期可持续性，报本级人民代表大会常务委员会</a:t>
              </a:r>
              <a:r>
                <a:rPr lang="zh-CN" altLang="zh-CN" sz="2200" dirty="0" smtClean="0">
                  <a:solidFill>
                    <a:srgbClr val="FF0000"/>
                  </a:solidFill>
                  <a:latin typeface="黑体" panose="02010609060101010101" pitchFamily="49" charset="-122"/>
                  <a:ea typeface="黑体" panose="02010609060101010101" pitchFamily="49" charset="-122"/>
                </a:rPr>
                <a:t>备案</a:t>
              </a:r>
              <a:r>
                <a:rPr lang="zh-CN" altLang="zh-CN" sz="2200" dirty="0" smtClean="0">
                  <a:latin typeface="黑体" panose="02010609060101010101" pitchFamily="49" charset="-122"/>
                  <a:ea typeface="黑体" panose="02010609060101010101" pitchFamily="49" charset="-122"/>
                </a:rPr>
                <a:t>。</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en-US" altLang="zh-CN" sz="2200" dirty="0" smtClean="0">
                  <a:solidFill>
                    <a:srgbClr val="FF0000"/>
                  </a:solidFill>
                  <a:latin typeface="黑体" panose="02010609060101010101" pitchFamily="49" charset="-122"/>
                  <a:ea typeface="黑体" panose="02010609060101010101" pitchFamily="49" charset="-122"/>
                </a:rPr>
                <a:t>2014</a:t>
              </a:r>
              <a:r>
                <a:rPr lang="zh-CN" altLang="en-US" sz="2200" dirty="0" smtClean="0">
                  <a:solidFill>
                    <a:srgbClr val="FF0000"/>
                  </a:solidFill>
                  <a:latin typeface="黑体" panose="02010609060101010101" pitchFamily="49" charset="-122"/>
                  <a:ea typeface="黑体" panose="02010609060101010101" pitchFamily="49" charset="-122"/>
                </a:rPr>
                <a:t>年</a:t>
              </a:r>
              <a:r>
                <a:rPr lang="en-US" altLang="zh-CN" sz="2200" dirty="0" smtClean="0">
                  <a:solidFill>
                    <a:srgbClr val="FF0000"/>
                  </a:solidFill>
                  <a:latin typeface="黑体" panose="02010609060101010101" pitchFamily="49" charset="-122"/>
                  <a:ea typeface="黑体" panose="02010609060101010101" pitchFamily="49" charset="-122"/>
                </a:rPr>
                <a:t>12</a:t>
              </a:r>
              <a:r>
                <a:rPr lang="zh-CN" altLang="en-US" sz="2200" dirty="0" smtClean="0">
                  <a:solidFill>
                    <a:srgbClr val="FF0000"/>
                  </a:solidFill>
                  <a:latin typeface="黑体" panose="02010609060101010101" pitchFamily="49" charset="-122"/>
                  <a:ea typeface="黑体" panose="02010609060101010101" pitchFamily="49" charset="-122"/>
                </a:rPr>
                <a:t>月</a:t>
              </a:r>
              <a:r>
                <a:rPr lang="en-US" altLang="zh-CN" sz="2200" dirty="0" smtClean="0">
                  <a:solidFill>
                    <a:srgbClr val="FF0000"/>
                  </a:solidFill>
                  <a:latin typeface="黑体" panose="02010609060101010101" pitchFamily="49" charset="-122"/>
                  <a:ea typeface="黑体" panose="02010609060101010101" pitchFamily="49" charset="-122"/>
                </a:rPr>
                <a:t>12</a:t>
              </a:r>
              <a:r>
                <a:rPr lang="zh-CN" altLang="en-US" sz="2200" dirty="0" smtClean="0">
                  <a:solidFill>
                    <a:srgbClr val="FF0000"/>
                  </a:solidFill>
                  <a:latin typeface="黑体" panose="02010609060101010101" pitchFamily="49" charset="-122"/>
                  <a:ea typeface="黑体" panose="02010609060101010101" pitchFamily="49" charset="-122"/>
                </a:rPr>
                <a:t>日</a:t>
              </a:r>
              <a:r>
                <a:rPr lang="zh-CN" altLang="en-US" sz="2200" dirty="0" smtClean="0">
                  <a:latin typeface="黑体" panose="02010609060101010101" pitchFamily="49" charset="-122"/>
                  <a:ea typeface="黑体" panose="02010609060101010101" pitchFamily="49" charset="-122"/>
                </a:rPr>
                <a:t>，</a:t>
              </a:r>
              <a:r>
                <a:rPr lang="en-US" altLang="zh-CN" sz="2200" dirty="0" smtClean="0">
                  <a:latin typeface="黑体" panose="02010609060101010101" pitchFamily="49" charset="-122"/>
                  <a:ea typeface="黑体" panose="02010609060101010101" pitchFamily="49" charset="-122"/>
                </a:rPr>
                <a:t>《</a:t>
              </a:r>
              <a:r>
                <a:rPr lang="zh-CN" altLang="en-US" sz="2200" dirty="0" smtClean="0">
                  <a:latin typeface="黑体" panose="02010609060101010101" pitchFamily="49" charset="-122"/>
                  <a:ea typeface="黑体" panose="02010609060101010101" pitchFamily="49" charset="-122"/>
                </a:rPr>
                <a:t>国务院关于批转财政部权责发生制政府综合财务报告制度改革方案的通知</a:t>
              </a:r>
              <a:r>
                <a:rPr lang="en-US" altLang="zh-CN" sz="2200" dirty="0" smtClean="0">
                  <a:latin typeface="黑体" panose="02010609060101010101" pitchFamily="49" charset="-122"/>
                  <a:ea typeface="黑体" panose="02010609060101010101" pitchFamily="49" charset="-122"/>
                </a:rPr>
                <a:t>》</a:t>
              </a:r>
              <a:r>
                <a:rPr lang="zh-CN" altLang="en-US" sz="2200" dirty="0" smtClean="0">
                  <a:latin typeface="黑体" panose="02010609060101010101" pitchFamily="49" charset="-122"/>
                  <a:ea typeface="黑体" panose="02010609060101010101" pitchFamily="49" charset="-122"/>
                </a:rPr>
                <a:t>（国发</a:t>
              </a:r>
              <a:r>
                <a:rPr lang="en-US" altLang="zh-CN" sz="2200" dirty="0" smtClean="0">
                  <a:latin typeface="黑体" panose="02010609060101010101" pitchFamily="49" charset="-122"/>
                  <a:ea typeface="黑体" panose="02010609060101010101" pitchFamily="49" charset="-122"/>
                </a:rPr>
                <a:t>〔2014〕63</a:t>
              </a:r>
              <a:r>
                <a:rPr lang="zh-CN" altLang="en-US" sz="2200" dirty="0" smtClean="0">
                  <a:latin typeface="黑体" panose="02010609060101010101" pitchFamily="49" charset="-122"/>
                  <a:ea typeface="黑体" panose="02010609060101010101" pitchFamily="49" charset="-122"/>
                </a:rPr>
                <a:t>号）。</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endParaRPr lang="zh-CN" altLang="en-US" sz="24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814304"/>
            <a:chOff x="2664" y="645"/>
            <a:chExt cx="9788" cy="5442"/>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523"/>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（二）费用类项目（</a:t>
              </a:r>
              <a:r>
                <a:rPr lang="en-US" altLang="zh-CN" sz="2800" dirty="0" smtClean="0">
                  <a:latin typeface="黑体" panose="02010609060101010101" pitchFamily="49" charset="-122"/>
                  <a:ea typeface="黑体" panose="02010609060101010101" pitchFamily="49" charset="-122"/>
                </a:rPr>
                <a:t>11</a:t>
              </a:r>
              <a:r>
                <a:rPr lang="zh-CN" altLang="en-US" sz="2800" dirty="0" smtClean="0">
                  <a:latin typeface="黑体" panose="02010609060101010101" pitchFamily="49" charset="-122"/>
                  <a:ea typeface="黑体" panose="02010609060101010101" pitchFamily="49" charset="-122"/>
                </a:rPr>
                <a:t>个）</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工资福利费用</a:t>
              </a:r>
              <a:r>
                <a:rPr lang="zh-CN" altLang="en-US" sz="2800" dirty="0" smtClean="0">
                  <a:latin typeface="黑体" panose="02010609060101010101" pitchFamily="49" charset="-122"/>
                  <a:ea typeface="黑体" panose="02010609060101010101" pitchFamily="49" charset="-122"/>
                </a:rPr>
                <a:t>，反映政府部门本期应支付给在职职工和编制外长期聘用人员的各类劳动报酬，以及为上述人员缴纳的各项社会保险费等。</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a:t>
              </a:r>
              <a:r>
                <a:rPr lang="zh-CN" altLang="zh-CN" sz="2800" dirty="0" smtClean="0">
                  <a:solidFill>
                    <a:srgbClr val="FF0000"/>
                  </a:solidFill>
                  <a:latin typeface="黑体" panose="02010609060101010101" pitchFamily="49" charset="-122"/>
                  <a:ea typeface="黑体" panose="02010609060101010101" pitchFamily="49" charset="-122"/>
                </a:rPr>
                <a:t>商品和服务费用</a:t>
              </a:r>
              <a:r>
                <a:rPr lang="zh-CN" altLang="zh-CN" sz="2800" dirty="0" smtClean="0">
                  <a:latin typeface="黑体" panose="02010609060101010101" pitchFamily="49" charset="-122"/>
                  <a:ea typeface="黑体" panose="02010609060101010101" pitchFamily="49" charset="-122"/>
                </a:rPr>
                <a:t>，反映政府部门本期购买商品和服务发生的费用金额，包括办公费、差旅费、劳务费等。</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对个人和家庭补助</a:t>
              </a:r>
              <a:r>
                <a:rPr lang="zh-CN" altLang="en-US" sz="2800" dirty="0" smtClean="0">
                  <a:latin typeface="黑体" panose="02010609060101010101" pitchFamily="49" charset="-122"/>
                  <a:ea typeface="黑体" panose="02010609060101010101" pitchFamily="49" charset="-122"/>
                </a:rPr>
                <a:t>，反映政府部门本期用于对个人和家庭的补助金额。</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4.</a:t>
              </a:r>
              <a:r>
                <a:rPr lang="zh-CN" altLang="en-US" sz="2800" dirty="0" smtClean="0">
                  <a:solidFill>
                    <a:srgbClr val="FF0000"/>
                  </a:solidFill>
                  <a:latin typeface="黑体" panose="02010609060101010101" pitchFamily="49" charset="-122"/>
                  <a:ea typeface="黑体" panose="02010609060101010101" pitchFamily="49" charset="-122"/>
                </a:rPr>
                <a:t>对企事业单位的补贴</a:t>
              </a:r>
              <a:r>
                <a:rPr lang="zh-CN" altLang="en-US" sz="2800" dirty="0" smtClean="0">
                  <a:latin typeface="黑体" panose="02010609060101010101" pitchFamily="49" charset="-122"/>
                  <a:ea typeface="黑体" panose="02010609060101010101" pitchFamily="49" charset="-122"/>
                </a:rPr>
                <a:t>，反映政府部门本期对未进入部门决算编报范围的企业、事业单位及民间非营利组织的各类补贴。</a:t>
              </a:r>
              <a:endParaRPr lang="en-US" altLang="zh-CN" sz="2800" dirty="0" smtClean="0">
                <a:latin typeface="黑体" panose="02010609060101010101" pitchFamily="49" charset="-122"/>
                <a:ea typeface="黑体" panose="02010609060101010101" pitchFamily="49" charset="-122"/>
              </a:endParaRPr>
            </a:p>
            <a:p>
              <a:pPr marL="0" indent="0">
                <a:buFontTx/>
                <a:buNone/>
              </a:pPr>
              <a:r>
                <a:rPr lang="en-US" altLang="zh-CN" sz="2800" dirty="0" smtClean="0">
                  <a:latin typeface="黑体" panose="02010609060101010101" pitchFamily="49" charset="-122"/>
                  <a:ea typeface="黑体" panose="02010609060101010101" pitchFamily="49" charset="-122"/>
                </a:rPr>
                <a:t>5.</a:t>
              </a:r>
              <a:r>
                <a:rPr lang="zh-CN" altLang="en-US" sz="2800" dirty="0" smtClean="0">
                  <a:solidFill>
                    <a:srgbClr val="FF0000"/>
                  </a:solidFill>
                  <a:latin typeface="黑体" panose="02010609060101010101" pitchFamily="49" charset="-122"/>
                  <a:ea typeface="黑体" panose="02010609060101010101" pitchFamily="49" charset="-122"/>
                </a:rPr>
                <a:t>折旧费用</a:t>
              </a:r>
              <a:r>
                <a:rPr lang="zh-CN" altLang="en-US" sz="2800" dirty="0" smtClean="0">
                  <a:latin typeface="黑体" panose="02010609060101010101" pitchFamily="49" charset="-122"/>
                  <a:ea typeface="黑体" panose="02010609060101010101" pitchFamily="49" charset="-122"/>
                </a:rPr>
                <a:t>，反映政府部门本期应对固定资产、公共基础设施资产提取的折旧费用。</a:t>
              </a:r>
              <a:endParaRPr lang="zh-CN" altLang="en-US"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286508"/>
            <a:chOff x="2664" y="645"/>
            <a:chExt cx="9788" cy="4948"/>
          </a:xfrm>
        </p:grpSpPr>
        <p:sp>
          <p:nvSpPr>
            <p:cNvPr id="3" name="矩形 2"/>
            <p:cNvSpPr/>
            <p:nvPr/>
          </p:nvSpPr>
          <p:spPr bwMode="auto">
            <a:xfrm>
              <a:off x="2664" y="101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716"/>
            </a:xfrm>
            <a:prstGeom prst="rect">
              <a:avLst/>
            </a:prstGeom>
          </p:spPr>
          <p:txBody>
            <a:bodyPr wrap="square">
              <a:spAutoFit/>
            </a:bodyPr>
            <a:lstStyle/>
            <a:p>
              <a:pPr marL="0" indent="0">
                <a:buFont typeface="Wingdings" panose="05000000000000000000" pitchFamily="2" charset="2"/>
                <a:buNone/>
              </a:pPr>
              <a:r>
                <a:rPr lang="en-US" altLang="zh-CN" sz="2800" dirty="0" smtClean="0">
                  <a:ea typeface="宋体" panose="02010600030101010101" pitchFamily="2" charset="-122"/>
                </a:rPr>
                <a:t>6.</a:t>
              </a:r>
              <a:r>
                <a:rPr lang="zh-CN" altLang="en-US" sz="2800" dirty="0" smtClean="0">
                  <a:solidFill>
                    <a:srgbClr val="FF0000"/>
                  </a:solidFill>
                  <a:ea typeface="宋体" panose="02010600030101010101" pitchFamily="2" charset="-122"/>
                </a:rPr>
                <a:t>摊销费用</a:t>
              </a:r>
              <a:r>
                <a:rPr lang="zh-CN" altLang="en-US" sz="2800" dirty="0" smtClean="0">
                  <a:ea typeface="宋体" panose="02010600030101010101" pitchFamily="2" charset="-122"/>
                </a:rPr>
                <a:t>，反映政府部门本期应对无形资产提取的摊销费用。</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7.</a:t>
              </a:r>
              <a:r>
                <a:rPr lang="zh-CN" altLang="en-US" sz="2800" dirty="0" smtClean="0">
                  <a:solidFill>
                    <a:srgbClr val="FF0000"/>
                  </a:solidFill>
                  <a:ea typeface="宋体" panose="02010600030101010101" pitchFamily="2" charset="-122"/>
                </a:rPr>
                <a:t>财务费用</a:t>
              </a:r>
              <a:r>
                <a:rPr lang="zh-CN" altLang="en-US" sz="2800" dirty="0" smtClean="0">
                  <a:ea typeface="宋体" panose="02010600030101010101" pitchFamily="2" charset="-122"/>
                </a:rPr>
                <a:t>，反映政府部门本期有偿使用相关资金而发生的不应资本化的费用。</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8.</a:t>
              </a:r>
              <a:r>
                <a:rPr lang="zh-CN" altLang="en-US" sz="2800" dirty="0" smtClean="0">
                  <a:solidFill>
                    <a:srgbClr val="FF0000"/>
                  </a:solidFill>
                  <a:ea typeface="宋体" panose="02010600030101010101" pitchFamily="2" charset="-122"/>
                </a:rPr>
                <a:t>经营费用</a:t>
              </a:r>
              <a:r>
                <a:rPr lang="zh-CN" altLang="en-US" sz="2800" dirty="0" smtClean="0">
                  <a:ea typeface="宋体" panose="02010600030101010101" pitchFamily="2" charset="-122"/>
                </a:rPr>
                <a:t>，反映政府部门本期开展经营活动发生的费用。</a:t>
              </a:r>
              <a:endParaRPr lang="zh-CN" altLang="en-US"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9.</a:t>
              </a:r>
              <a:r>
                <a:rPr lang="zh-CN" altLang="en-US" sz="2800" dirty="0" smtClean="0">
                  <a:solidFill>
                    <a:srgbClr val="FF0000"/>
                  </a:solidFill>
                  <a:ea typeface="宋体" panose="02010600030101010101" pitchFamily="2" charset="-122"/>
                </a:rPr>
                <a:t>上缴上级支出</a:t>
              </a:r>
              <a:r>
                <a:rPr lang="zh-CN" altLang="en-US" sz="2800" dirty="0" smtClean="0">
                  <a:ea typeface="宋体" panose="02010600030101010101" pitchFamily="2" charset="-122"/>
                </a:rPr>
                <a:t>，反映政府部门本期发生的上缴上级支出，主要包括事业单位按照财政部门和主管部门的规定上缴上级单位的支出。</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10.</a:t>
              </a:r>
              <a:r>
                <a:rPr lang="zh-CN" altLang="en-US" sz="2800" dirty="0" smtClean="0">
                  <a:solidFill>
                    <a:srgbClr val="FF0000"/>
                  </a:solidFill>
                  <a:ea typeface="宋体" panose="02010600030101010101" pitchFamily="2" charset="-122"/>
                </a:rPr>
                <a:t>对附属单位补助支出</a:t>
              </a:r>
              <a:r>
                <a:rPr lang="zh-CN" altLang="en-US" sz="2800" dirty="0" smtClean="0">
                  <a:ea typeface="宋体" panose="02010600030101010101" pitchFamily="2" charset="-122"/>
                </a:rPr>
                <a:t>，反映政府部门本期发生的对附属单位补助支出，主要包括事业单位用财政补助收入之外的收入补助附属单位的支出。</a:t>
              </a:r>
              <a:endParaRPr lang="zh-CN" altLang="en-US"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11.</a:t>
              </a:r>
              <a:r>
                <a:rPr lang="zh-CN" altLang="en-US" sz="2800" dirty="0" smtClean="0">
                  <a:solidFill>
                    <a:srgbClr val="FF0000"/>
                  </a:solidFill>
                  <a:ea typeface="宋体" panose="02010600030101010101" pitchFamily="2" charset="-122"/>
                </a:rPr>
                <a:t>其他费用</a:t>
              </a:r>
              <a:r>
                <a:rPr lang="zh-CN" altLang="en-US" sz="2800" dirty="0" smtClean="0">
                  <a:ea typeface="宋体" panose="02010600030101010101" pitchFamily="2" charset="-122"/>
                </a:rPr>
                <a:t>，反映政府部门本期发生的除上述费用以外的其他费用。</a:t>
              </a:r>
              <a:endParaRPr lang="zh-CN" altLang="en-US"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2"/>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103"/>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（三）盈余类项目。</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800" dirty="0" smtClean="0">
                <a:solidFill>
                  <a:srgbClr val="FF0000"/>
                </a:solidFill>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当期盈余</a:t>
              </a:r>
              <a:r>
                <a:rPr lang="zh-CN" altLang="en-US" sz="2800" dirty="0" smtClean="0">
                  <a:latin typeface="黑体" panose="02010609060101010101" pitchFamily="49" charset="-122"/>
                  <a:ea typeface="黑体" panose="02010609060101010101" pitchFamily="49" charset="-122"/>
                </a:rPr>
                <a:t>，反映政府部门本期总收入减去总费用的差额。</a:t>
              </a:r>
              <a:endParaRPr lang="en-US"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当期盈余与预算结余差异表（</a:t>
              </a:r>
              <a:r>
                <a:rPr lang="en-US" altLang="zh-CN" sz="2800" dirty="0" smtClean="0">
                  <a:latin typeface="黑体" panose="02010609060101010101" pitchFamily="49" charset="-122"/>
                  <a:ea typeface="黑体" panose="02010609060101010101" pitchFamily="49" charset="-122"/>
                </a:rPr>
                <a:t>P36</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716"/>
            </a:xfrm>
            <a:prstGeom prst="rect">
              <a:avLst/>
            </a:prstGeom>
          </p:spPr>
          <p:txBody>
            <a:bodyPr wrap="square">
              <a:spAutoFit/>
            </a:bodyPr>
            <a:lstStyle/>
            <a:p>
              <a:pPr>
                <a:buFont typeface="Wingdings" panose="05000000000000000000" pitchFamily="2" charset="2"/>
                <a:buNone/>
              </a:pPr>
              <a:r>
                <a:rPr lang="en-US" altLang="en-US" sz="2800" dirty="0" smtClean="0">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当期预算结余</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本项目反映政府部门本期会计账簿的总收入减去总支出的差额。</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2.</a:t>
              </a:r>
              <a:r>
                <a:rPr lang="zh-CN" altLang="zh-CN" sz="2800" dirty="0" smtClean="0">
                  <a:solidFill>
                    <a:srgbClr val="FF0000"/>
                  </a:solidFill>
                  <a:latin typeface="黑体" panose="02010609060101010101" pitchFamily="49" charset="-122"/>
                  <a:ea typeface="黑体" panose="02010609060101010101" pitchFamily="49" charset="-122"/>
                </a:rPr>
                <a:t>差异事项</a:t>
              </a:r>
              <a:r>
                <a:rPr lang="zh-CN" altLang="zh-CN"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本项目反映政府部门按权责发生制对当期费用进行调整导致当期盈余与预算结余的差异。具体包括因购买商品和服务发生预付账款、应付账款、长期应付款，发生资本性支出，取得和领用存货及政府储备资产，计提折旧和摊销等事项产生的差异。</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en-US" sz="2800" dirty="0" smtClean="0">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当期盈余</a:t>
              </a:r>
              <a:r>
                <a:rPr lang="zh-CN" altLang="en-US"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本项目反映政府部门权责发生制基础的本期总收入减去总费用的差额。</a:t>
              </a:r>
              <a:endParaRPr lang="zh-CN" altLang="en-US"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三、政府部门会计报表项目</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r>
                <a:rPr lang="zh-CN" altLang="zh-CN" sz="2800" dirty="0" smtClean="0">
                  <a:latin typeface="黑体" panose="02010609060101010101" pitchFamily="49" charset="-122"/>
                  <a:ea typeface="黑体" panose="02010609060101010101" pitchFamily="49" charset="-122"/>
                </a:rPr>
                <a:t>净资产差异表</a:t>
              </a:r>
              <a:r>
                <a:rPr lang="en-US" altLang="zh-CN" sz="2800" dirty="0" smtClean="0">
                  <a:latin typeface="黑体" panose="02010609060101010101" pitchFamily="49" charset="-122"/>
                  <a:ea typeface="黑体" panose="02010609060101010101" pitchFamily="49" charset="-122"/>
                </a:rPr>
                <a:t>(P36)</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1.</a:t>
              </a:r>
              <a:r>
                <a:rPr lang="zh-CN" altLang="zh-CN" sz="2800" dirty="0" smtClean="0">
                  <a:latin typeface="黑体" panose="02010609060101010101" pitchFamily="49" charset="-122"/>
                  <a:ea typeface="黑体" panose="02010609060101010101" pitchFamily="49" charset="-122"/>
                </a:rPr>
                <a:t>净资产账面余额</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本项目反映政府部门会计账簿记录的净资产账面余额。</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2.</a:t>
              </a:r>
              <a:r>
                <a:rPr lang="zh-CN" altLang="zh-CN" sz="2800" dirty="0" smtClean="0">
                  <a:latin typeface="黑体" panose="02010609060101010101" pitchFamily="49" charset="-122"/>
                  <a:ea typeface="黑体" panose="02010609060101010101" pitchFamily="49" charset="-122"/>
                </a:rPr>
                <a:t>差异事项。</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本项目反映政府部门因</a:t>
              </a:r>
              <a:r>
                <a:rPr lang="zh-CN" altLang="zh-CN" sz="2800" dirty="0" smtClean="0">
                  <a:solidFill>
                    <a:srgbClr val="FF0000"/>
                  </a:solidFill>
                  <a:latin typeface="黑体" panose="02010609060101010101" pitchFamily="49" charset="-122"/>
                  <a:ea typeface="黑体" panose="02010609060101010101" pitchFamily="49" charset="-122"/>
                </a:rPr>
                <a:t>补提累计折旧</a:t>
              </a:r>
              <a:r>
                <a:rPr lang="zh-CN" altLang="zh-CN" sz="2800" dirty="0" smtClean="0">
                  <a:latin typeface="黑体" panose="02010609060101010101" pitchFamily="49" charset="-122"/>
                  <a:ea typeface="黑体" panose="02010609060101010101" pitchFamily="49" charset="-122"/>
                </a:rPr>
                <a:t>和</a:t>
              </a:r>
              <a:r>
                <a:rPr lang="zh-CN" altLang="zh-CN" sz="2800" dirty="0" smtClean="0">
                  <a:solidFill>
                    <a:srgbClr val="FF0000"/>
                  </a:solidFill>
                  <a:latin typeface="黑体" panose="02010609060101010101" pitchFamily="49" charset="-122"/>
                  <a:ea typeface="黑体" panose="02010609060101010101" pitchFamily="49" charset="-122"/>
                </a:rPr>
                <a:t>累计摊销</a:t>
              </a:r>
              <a:r>
                <a:rPr lang="zh-CN" altLang="zh-CN" sz="2800" dirty="0" smtClean="0">
                  <a:latin typeface="黑体" panose="02010609060101010101" pitchFamily="49" charset="-122"/>
                  <a:ea typeface="黑体" panose="02010609060101010101" pitchFamily="49" charset="-122"/>
                </a:rPr>
                <a:t>产生的差异。</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en-US" altLang="en-US" sz="2800" dirty="0" smtClean="0">
                  <a:latin typeface="黑体" panose="02010609060101010101" pitchFamily="49" charset="-122"/>
                  <a:ea typeface="黑体" panose="02010609060101010101" pitchFamily="49" charset="-122"/>
                </a:rPr>
                <a:t>    3.</a:t>
              </a:r>
              <a:r>
                <a:rPr lang="zh-CN" altLang="en-US" sz="2800" dirty="0" smtClean="0">
                  <a:latin typeface="黑体" panose="02010609060101010101" pitchFamily="49" charset="-122"/>
                  <a:ea typeface="黑体" panose="02010609060101010101" pitchFamily="49" charset="-122"/>
                </a:rPr>
                <a:t>调整后的净资产。</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本项目反映政府部门权责发生制基础的净资产。</a:t>
              </a:r>
              <a:endParaRPr lang="en-US" altLang="en-US" sz="2800" dirty="0" smtClean="0">
                <a:latin typeface="黑体" panose="02010609060101010101" pitchFamily="49" charset="-122"/>
                <a:ea typeface="黑体" panose="02010609060101010101" pitchFamily="49" charset="-122"/>
              </a:endParaRPr>
            </a:p>
            <a:p>
              <a:endParaRPr lang="en-US" altLang="zh-CN"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a:buFont typeface="Wingdings" panose="05000000000000000000" pitchFamily="2" charset="2"/>
                <a:buChar char="Ø"/>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两个阶段：</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a:t>
              </a: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编制单位会计报表</a:t>
              </a:r>
              <a:r>
                <a:rPr lang="zh-CN" altLang="zh-CN" sz="2800" dirty="0" smtClean="0">
                  <a:latin typeface="黑体" panose="02010609060101010101" pitchFamily="49" charset="-122"/>
                  <a:ea typeface="黑体" panose="02010609060101010101" pitchFamily="49" charset="-122"/>
                </a:rPr>
                <a:t>。按照权责发生制原则，对单位会计账簿相</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关数据进行</a:t>
              </a:r>
              <a:r>
                <a:rPr lang="zh-CN" altLang="zh-CN" sz="2800" dirty="0" smtClean="0">
                  <a:solidFill>
                    <a:srgbClr val="FF0000"/>
                  </a:solidFill>
                  <a:latin typeface="黑体" panose="02010609060101010101" pitchFamily="49" charset="-122"/>
                  <a:ea typeface="黑体" panose="02010609060101010101" pitchFamily="49" charset="-122"/>
                </a:rPr>
                <a:t>调整</a:t>
              </a:r>
              <a:r>
                <a:rPr lang="zh-CN" altLang="zh-CN" sz="2800" dirty="0" smtClean="0">
                  <a:latin typeface="黑体" panose="02010609060101010101" pitchFamily="49" charset="-122"/>
                  <a:ea typeface="黑体" panose="02010609060101010101" pitchFamily="49" charset="-122"/>
                </a:rPr>
                <a:t>后，编制单位会计报表。调整事项应当编制</a:t>
              </a:r>
              <a:r>
                <a:rPr lang="zh-CN" altLang="zh-CN" sz="2800" dirty="0" smtClean="0">
                  <a:solidFill>
                    <a:srgbClr val="FF0000"/>
                  </a:solidFill>
                  <a:latin typeface="黑体" panose="02010609060101010101" pitchFamily="49" charset="-122"/>
                  <a:ea typeface="黑体" panose="02010609060101010101" pitchFamily="49" charset="-122"/>
                </a:rPr>
                <a:t>调</a:t>
              </a:r>
              <a:endParaRPr lang="en-US" altLang="zh-CN" sz="2800" dirty="0" smtClean="0">
                <a:solidFill>
                  <a:srgbClr val="FF0000"/>
                </a:solidFill>
                <a:latin typeface="黑体" panose="02010609060101010101" pitchFamily="49" charset="-122"/>
                <a:ea typeface="黑体" panose="02010609060101010101" pitchFamily="49" charset="-122"/>
              </a:endParaRPr>
            </a:p>
            <a:p>
              <a:r>
                <a:rPr lang="en-US" altLang="zh-CN" sz="2800" dirty="0" smtClean="0">
                  <a:solidFill>
                    <a:srgbClr val="FF0000"/>
                  </a:solidFill>
                  <a:latin typeface="黑体" panose="02010609060101010101" pitchFamily="49" charset="-122"/>
                  <a:ea typeface="黑体" panose="02010609060101010101" pitchFamily="49" charset="-122"/>
                </a:rPr>
                <a:t>         </a:t>
              </a:r>
              <a:r>
                <a:rPr lang="zh-CN" altLang="zh-CN" sz="2800" dirty="0" smtClean="0">
                  <a:solidFill>
                    <a:srgbClr val="FF0000"/>
                  </a:solidFill>
                  <a:latin typeface="黑体" panose="02010609060101010101" pitchFamily="49" charset="-122"/>
                  <a:ea typeface="黑体" panose="02010609060101010101" pitchFamily="49" charset="-122"/>
                </a:rPr>
                <a:t>整分录</a:t>
              </a:r>
              <a:r>
                <a:rPr lang="zh-CN" altLang="zh-CN"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a:p>
              <a:r>
                <a:rPr lang="en-US" altLang="zh-CN" sz="2800" dirty="0" smtClean="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a:t>
              </a:r>
              <a:r>
                <a:rPr lang="en-US" altLang="zh-CN" sz="2800" dirty="0" smtClean="0">
                  <a:solidFill>
                    <a:srgbClr val="FF0000"/>
                  </a:solidFill>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编制合并会计报表</a:t>
              </a:r>
              <a:r>
                <a:rPr lang="zh-CN" altLang="zh-CN" sz="2800" dirty="0" smtClean="0">
                  <a:latin typeface="黑体" panose="02010609060101010101" pitchFamily="49" charset="-122"/>
                  <a:ea typeface="黑体" panose="02010609060101010101" pitchFamily="49" charset="-122"/>
                </a:rPr>
                <a:t>。上级单位除编制本单位会计报表外，应对</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所属单位之间发生的经济业务或事项进行</a:t>
              </a:r>
              <a:r>
                <a:rPr lang="zh-CN" altLang="zh-CN" sz="2800" dirty="0" smtClean="0">
                  <a:solidFill>
                    <a:srgbClr val="FF0000"/>
                  </a:solidFill>
                  <a:latin typeface="黑体" panose="02010609060101010101" pitchFamily="49" charset="-122"/>
                  <a:ea typeface="黑体" panose="02010609060101010101" pitchFamily="49" charset="-122"/>
                </a:rPr>
                <a:t>抵销</a:t>
              </a:r>
              <a:r>
                <a:rPr lang="zh-CN" altLang="zh-CN" sz="2800" dirty="0" smtClean="0">
                  <a:latin typeface="黑体" panose="02010609060101010101" pitchFamily="49" charset="-122"/>
                  <a:ea typeface="黑体" panose="02010609060101010101" pitchFamily="49" charset="-122"/>
                </a:rPr>
                <a:t>，编制</a:t>
              </a:r>
              <a:r>
                <a:rPr lang="zh-CN" altLang="zh-CN" sz="2800" dirty="0" smtClean="0">
                  <a:solidFill>
                    <a:srgbClr val="FF0000"/>
                  </a:solidFill>
                  <a:latin typeface="黑体" panose="02010609060101010101" pitchFamily="49" charset="-122"/>
                  <a:ea typeface="黑体" panose="02010609060101010101" pitchFamily="49" charset="-122"/>
                </a:rPr>
                <a:t>合并</a:t>
              </a:r>
              <a:r>
                <a:rPr lang="zh-CN" altLang="zh-CN" sz="2800" dirty="0" smtClean="0">
                  <a:latin typeface="黑体" panose="02010609060101010101" pitchFamily="49" charset="-122"/>
                  <a:ea typeface="黑体" panose="02010609060101010101" pitchFamily="49" charset="-122"/>
                </a:rPr>
                <a:t>会计</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报表。抵销事项应当编制</a:t>
              </a:r>
              <a:r>
                <a:rPr lang="zh-CN" altLang="zh-CN" sz="2800" dirty="0" smtClean="0">
                  <a:solidFill>
                    <a:srgbClr val="FF0000"/>
                  </a:solidFill>
                  <a:latin typeface="黑体" panose="02010609060101010101" pitchFamily="49" charset="-122"/>
                  <a:ea typeface="黑体" panose="02010609060101010101" pitchFamily="49" charset="-122"/>
                </a:rPr>
                <a:t>抵销分录</a:t>
              </a:r>
              <a:r>
                <a:rPr lang="zh-CN" altLang="zh-CN"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a:p>
              <a:endParaRPr lang="en-US" altLang="zh-CN"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279159" y="1357303"/>
            <a:ext cx="11603319" cy="5382665"/>
            <a:chOff x="2366" y="645"/>
            <a:chExt cx="9694" cy="5038"/>
          </a:xfrm>
        </p:grpSpPr>
        <p:sp>
          <p:nvSpPr>
            <p:cNvPr id="3" name="矩形 2"/>
            <p:cNvSpPr/>
            <p:nvPr/>
          </p:nvSpPr>
          <p:spPr bwMode="auto">
            <a:xfrm>
              <a:off x="2366" y="979"/>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4514" y="1564"/>
              <a:ext cx="5551" cy="4119"/>
            </a:xfrm>
            <a:prstGeom prst="rect">
              <a:avLst/>
            </a:prstGeom>
          </p:spPr>
          <p:txBody>
            <a:bodyPr wrap="square">
              <a:spAutoFit/>
            </a:bodyPr>
            <a:lstStyle/>
            <a:p>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资产负债表和收入费用表编制</a:t>
              </a:r>
              <a:endParaRPr lang="en-US"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当期盈余与预算结余差异表的编制</a:t>
              </a:r>
              <a:endParaRPr lang="en-US"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净资产差异表</a:t>
              </a:r>
              <a:r>
                <a:rPr lang="zh-CN" altLang="en-US" sz="2800" dirty="0" smtClean="0">
                  <a:latin typeface="黑体" panose="02010609060101010101" pitchFamily="49" charset="-122"/>
                  <a:ea typeface="黑体" panose="02010609060101010101" pitchFamily="49" charset="-122"/>
                </a:rPr>
                <a:t>的编制</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ea typeface="宋体" panose="02010600030101010101" pitchFamily="2" charset="-122"/>
              </a:endParaRPr>
            </a:p>
            <a:p>
              <a:pPr>
                <a:buFont typeface="Wingdings" panose="05000000000000000000" pitchFamily="2" charset="2"/>
                <a:buChar char="Ø"/>
              </a:pPr>
              <a:endParaRPr lang="en-US" altLang="zh-CN" sz="2800" dirty="0" smtClean="0">
                <a:ea typeface="宋体" panose="02010600030101010101" pitchFamily="2" charset="-122"/>
              </a:endParaRPr>
            </a:p>
            <a:p>
              <a:pPr>
                <a:buFont typeface="Wingdings" panose="05000000000000000000" pitchFamily="2" charset="2"/>
                <a:buChar char="Ø"/>
              </a:pPr>
              <a:endParaRPr lang="en-US" altLang="zh-CN" sz="28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Char char="Ø"/>
              </a:pP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1"/>
          <p:cNvSpPr>
            <a:spLocks noGrp="1"/>
          </p:cNvSpPr>
          <p:nvPr>
            <p:ph type="title"/>
          </p:nvPr>
        </p:nvSpPr>
        <p:spPr>
          <a:xfrm>
            <a:off x="609602" y="304801"/>
            <a:ext cx="7700433" cy="1185863"/>
          </a:xfrm>
        </p:spPr>
        <p:txBody>
          <a:bodyPr/>
          <a:lstStyle/>
          <a:p>
            <a:pPr marL="457200" indent="-457200" eaLnBrk="1" hangingPunct="1"/>
            <a:r>
              <a:rPr lang="zh-CN" altLang="en-US" sz="3200" smtClean="0">
                <a:ea typeface="黑体" panose="02010609060101010101" pitchFamily="49" charset="-122"/>
              </a:rPr>
              <a:t>四、政府部门会计报表编制</a:t>
            </a:r>
            <a:endParaRPr lang="zh-CN" altLang="en-US" sz="3200" smtClean="0">
              <a:ea typeface="黑体" panose="02010609060101010101" pitchFamily="49" charset="-122"/>
            </a:endParaRPr>
          </a:p>
        </p:txBody>
      </p:sp>
      <p:sp>
        <p:nvSpPr>
          <p:cNvPr id="73731" name="内容占位符 2"/>
          <p:cNvSpPr>
            <a:spLocks noGrp="1"/>
          </p:cNvSpPr>
          <p:nvPr>
            <p:ph idx="1"/>
          </p:nvPr>
        </p:nvSpPr>
        <p:spPr>
          <a:xfrm>
            <a:off x="1390652" y="1447800"/>
            <a:ext cx="9988549" cy="4860925"/>
          </a:xfrm>
        </p:spPr>
        <p:txBody>
          <a:bodyPr/>
          <a:lstStyle/>
          <a:p>
            <a:r>
              <a:rPr lang="zh-CN" altLang="en-US" smtClean="0">
                <a:ea typeface="宋体" panose="02010600030101010101" pitchFamily="2" charset="-122"/>
              </a:rPr>
              <a:t>单位</a:t>
            </a:r>
            <a:r>
              <a:rPr lang="zh-CN" altLang="zh-CN" smtClean="0">
                <a:solidFill>
                  <a:srgbClr val="FF0000"/>
                </a:solidFill>
                <a:ea typeface="宋体" panose="02010600030101010101" pitchFamily="2" charset="-122"/>
              </a:rPr>
              <a:t>资产负债表</a:t>
            </a:r>
            <a:r>
              <a:rPr lang="zh-CN" altLang="zh-CN" smtClean="0">
                <a:ea typeface="宋体" panose="02010600030101010101" pitchFamily="2" charset="-122"/>
              </a:rPr>
              <a:t>和</a:t>
            </a:r>
            <a:r>
              <a:rPr lang="zh-CN" altLang="zh-CN" smtClean="0">
                <a:solidFill>
                  <a:srgbClr val="FF0000"/>
                </a:solidFill>
                <a:ea typeface="宋体" panose="02010600030101010101" pitchFamily="2" charset="-122"/>
              </a:rPr>
              <a:t>收入费用表</a:t>
            </a:r>
            <a:r>
              <a:rPr lang="zh-CN" altLang="zh-CN" smtClean="0">
                <a:ea typeface="宋体" panose="02010600030101010101" pitchFamily="2" charset="-122"/>
              </a:rPr>
              <a:t>编制</a:t>
            </a:r>
            <a:endParaRPr lang="en-US" altLang="zh-CN" smtClean="0">
              <a:ea typeface="宋体" panose="02010600030101010101" pitchFamily="2" charset="-122"/>
            </a:endParaRPr>
          </a:p>
          <a:p>
            <a:pPr>
              <a:buFont typeface="Wingdings" panose="05000000000000000000" pitchFamily="2" charset="2"/>
              <a:buNone/>
            </a:pPr>
            <a:r>
              <a:rPr lang="zh-CN" altLang="en-US" smtClean="0">
                <a:ea typeface="宋体" panose="02010600030101010101" pitchFamily="2" charset="-122"/>
              </a:rPr>
              <a:t>   编制步骤</a:t>
            </a:r>
            <a:r>
              <a:rPr lang="en-US" altLang="zh-CN" smtClean="0">
                <a:ea typeface="宋体" panose="02010600030101010101" pitchFamily="2" charset="-122"/>
              </a:rPr>
              <a:t>-4</a:t>
            </a:r>
            <a:r>
              <a:rPr lang="zh-CN" altLang="en-US" smtClean="0">
                <a:ea typeface="宋体" panose="02010600030101010101" pitchFamily="2" charset="-122"/>
              </a:rPr>
              <a:t>步：</a:t>
            </a:r>
            <a:endParaRPr lang="en-US" altLang="zh-CN" smtClean="0">
              <a:ea typeface="宋体" panose="02010600030101010101" pitchFamily="2" charset="-122"/>
            </a:endParaRPr>
          </a:p>
          <a:p>
            <a:pPr lvl="1">
              <a:buFont typeface="Wingdings" panose="05000000000000000000" pitchFamily="2" charset="2"/>
              <a:buNone/>
            </a:pPr>
            <a:r>
              <a:rPr lang="en-US" altLang="zh-CN" sz="2000" smtClean="0">
                <a:ea typeface="宋体" panose="02010600030101010101" pitchFamily="2" charset="-122"/>
              </a:rPr>
              <a:t>   </a:t>
            </a:r>
            <a:r>
              <a:rPr lang="zh-CN" altLang="zh-CN" sz="2800" smtClean="0">
                <a:ea typeface="宋体" panose="02010600030101010101" pitchFamily="2" charset="-122"/>
              </a:rPr>
              <a:t>填列会计账簿数据</a:t>
            </a:r>
            <a:endParaRPr lang="en-US" altLang="zh-CN" sz="2800" smtClean="0">
              <a:ea typeface="宋体" panose="02010600030101010101" pitchFamily="2" charset="-122"/>
            </a:endParaRPr>
          </a:p>
          <a:p>
            <a:pPr lvl="1">
              <a:buFont typeface="Wingdings" panose="05000000000000000000" pitchFamily="2" charset="2"/>
              <a:buNone/>
            </a:pPr>
            <a:r>
              <a:rPr lang="en-US" altLang="zh-CN" sz="2800" smtClean="0">
                <a:ea typeface="宋体" panose="02010600030101010101" pitchFamily="2" charset="-122"/>
              </a:rPr>
              <a:t>   </a:t>
            </a:r>
            <a:endParaRPr lang="en-US" altLang="zh-CN" sz="2800" smtClean="0">
              <a:ea typeface="宋体" panose="02010600030101010101" pitchFamily="2" charset="-122"/>
            </a:endParaRPr>
          </a:p>
          <a:p>
            <a:pPr lvl="1">
              <a:buFont typeface="Wingdings" panose="05000000000000000000" pitchFamily="2" charset="2"/>
              <a:buNone/>
            </a:pPr>
            <a:r>
              <a:rPr lang="en-US" altLang="zh-CN" sz="2800" smtClean="0">
                <a:ea typeface="宋体" panose="02010600030101010101" pitchFamily="2" charset="-122"/>
              </a:rPr>
              <a:t>   </a:t>
            </a:r>
            <a:r>
              <a:rPr lang="zh-CN" altLang="zh-CN" sz="2800" smtClean="0">
                <a:ea typeface="宋体" panose="02010600030101010101" pitchFamily="2" charset="-122"/>
              </a:rPr>
              <a:t>编制调整分录</a:t>
            </a:r>
            <a:endParaRPr lang="en-US" altLang="zh-CN" sz="2800" smtClean="0">
              <a:ea typeface="宋体" panose="02010600030101010101" pitchFamily="2" charset="-122"/>
            </a:endParaRPr>
          </a:p>
          <a:p>
            <a:pPr lvl="1">
              <a:buFont typeface="Wingdings" panose="05000000000000000000" pitchFamily="2" charset="2"/>
              <a:buNone/>
            </a:pPr>
            <a:endParaRPr lang="en-US" altLang="zh-CN" sz="2800" smtClean="0">
              <a:ea typeface="宋体" panose="02010600030101010101" pitchFamily="2" charset="-122"/>
            </a:endParaRPr>
          </a:p>
          <a:p>
            <a:pPr lvl="1">
              <a:buFont typeface="Wingdings" panose="05000000000000000000" pitchFamily="2" charset="2"/>
              <a:buNone/>
            </a:pPr>
            <a:r>
              <a:rPr lang="en-US" altLang="zh-CN" sz="2800" smtClean="0">
                <a:ea typeface="宋体" panose="02010600030101010101" pitchFamily="2" charset="-122"/>
              </a:rPr>
              <a:t>   </a:t>
            </a:r>
            <a:r>
              <a:rPr lang="zh-CN" altLang="zh-CN" sz="2800" smtClean="0">
                <a:ea typeface="宋体" panose="02010600030101010101" pitchFamily="2" charset="-122"/>
              </a:rPr>
              <a:t>计算加总数据</a:t>
            </a:r>
            <a:r>
              <a:rPr lang="en-US" altLang="zh-CN" sz="2800" smtClean="0">
                <a:ea typeface="宋体" panose="02010600030101010101" pitchFamily="2" charset="-122"/>
              </a:rPr>
              <a:t>   </a:t>
            </a:r>
            <a:endParaRPr lang="en-US" altLang="zh-CN" sz="2800" smtClean="0">
              <a:ea typeface="宋体" panose="02010600030101010101" pitchFamily="2" charset="-122"/>
            </a:endParaRPr>
          </a:p>
          <a:p>
            <a:pPr lvl="1">
              <a:buFont typeface="Wingdings" panose="05000000000000000000" pitchFamily="2" charset="2"/>
              <a:buNone/>
            </a:pPr>
            <a:endParaRPr lang="en-US" altLang="zh-CN" sz="2800" smtClean="0">
              <a:ea typeface="宋体" panose="02010600030101010101" pitchFamily="2" charset="-122"/>
            </a:endParaRPr>
          </a:p>
          <a:p>
            <a:pPr lvl="1">
              <a:buFont typeface="Wingdings" panose="05000000000000000000" pitchFamily="2" charset="2"/>
              <a:buNone/>
            </a:pPr>
            <a:r>
              <a:rPr lang="en-US" altLang="zh-CN" sz="2800" smtClean="0">
                <a:ea typeface="宋体" panose="02010600030101010101" pitchFamily="2" charset="-122"/>
              </a:rPr>
              <a:t>   </a:t>
            </a:r>
            <a:r>
              <a:rPr lang="zh-CN" altLang="zh-CN" sz="2800" smtClean="0">
                <a:ea typeface="宋体" panose="02010600030101010101" pitchFamily="2" charset="-122"/>
              </a:rPr>
              <a:t>生成会计报表</a:t>
            </a:r>
            <a:endParaRPr lang="en-US" altLang="zh-CN" sz="2800" smtClean="0">
              <a:ea typeface="宋体" panose="02010600030101010101" pitchFamily="2" charset="-122"/>
            </a:endParaRPr>
          </a:p>
          <a:p>
            <a:pPr>
              <a:buFont typeface="Wingdings" panose="05000000000000000000" pitchFamily="2" charset="2"/>
              <a:buChar char="Ø"/>
            </a:pPr>
            <a:endParaRPr lang="en-US" altLang="zh-CN" smtClean="0">
              <a:ea typeface="宋体" panose="02010600030101010101" pitchFamily="2" charset="-122"/>
            </a:endParaRPr>
          </a:p>
        </p:txBody>
      </p:sp>
      <p:sp>
        <p:nvSpPr>
          <p:cNvPr id="73732" name="灯片编号占位符 3"/>
          <p:cNvSpPr>
            <a:spLocks noGrp="1"/>
          </p:cNvSpPr>
          <p:nvPr>
            <p:ph type="sldNum" sz="quarter" idx="12"/>
          </p:nvPr>
        </p:nvSpPr>
        <p:spPr>
          <a:xfrm>
            <a:off x="2" y="6640516"/>
            <a:ext cx="817033" cy="217487"/>
          </a:xfrm>
          <a:noFill/>
        </p:spPr>
        <p:txBody>
          <a:bodyPr/>
          <a:lstStyle/>
          <a:p>
            <a:pPr algn="l"/>
            <a:fld id="{A2895945-9E76-41E1-AD11-BE9AD58249CF}"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73733" name="下箭头 6"/>
          <p:cNvSpPr>
            <a:spLocks noChangeArrowheads="1"/>
          </p:cNvSpPr>
          <p:nvPr/>
        </p:nvSpPr>
        <p:spPr bwMode="auto">
          <a:xfrm>
            <a:off x="3596219" y="2882900"/>
            <a:ext cx="383116" cy="431800"/>
          </a:xfrm>
          <a:prstGeom prst="downArrow">
            <a:avLst>
              <a:gd name="adj1" fmla="val 50000"/>
              <a:gd name="adj2" fmla="val 50092"/>
            </a:avLst>
          </a:prstGeom>
          <a:solidFill>
            <a:schemeClr val="accent1"/>
          </a:solidFill>
          <a:ln w="9525" algn="ctr">
            <a:solidFill>
              <a:schemeClr val="tx1"/>
            </a:solidFill>
            <a:round/>
          </a:ln>
        </p:spPr>
        <p:txBody>
          <a:bodyPr/>
          <a:lstStyle/>
          <a:p>
            <a:endParaRPr lang="zh-CN" altLang="en-US"/>
          </a:p>
        </p:txBody>
      </p:sp>
      <p:sp>
        <p:nvSpPr>
          <p:cNvPr id="73734" name="下箭头 7"/>
          <p:cNvSpPr>
            <a:spLocks noChangeArrowheads="1"/>
          </p:cNvSpPr>
          <p:nvPr/>
        </p:nvSpPr>
        <p:spPr bwMode="auto">
          <a:xfrm>
            <a:off x="3566586" y="3886200"/>
            <a:ext cx="383116" cy="433388"/>
          </a:xfrm>
          <a:prstGeom prst="downArrow">
            <a:avLst>
              <a:gd name="adj1" fmla="val 50000"/>
              <a:gd name="adj2" fmla="val 50276"/>
            </a:avLst>
          </a:prstGeom>
          <a:solidFill>
            <a:schemeClr val="accent1"/>
          </a:solidFill>
          <a:ln w="9525" algn="ctr">
            <a:solidFill>
              <a:schemeClr val="tx1"/>
            </a:solidFill>
            <a:round/>
          </a:ln>
        </p:spPr>
        <p:txBody>
          <a:bodyPr/>
          <a:lstStyle/>
          <a:p>
            <a:endParaRPr lang="zh-CN" altLang="en-US"/>
          </a:p>
        </p:txBody>
      </p:sp>
      <p:sp>
        <p:nvSpPr>
          <p:cNvPr id="73735" name="下箭头 8"/>
          <p:cNvSpPr>
            <a:spLocks noChangeArrowheads="1"/>
          </p:cNvSpPr>
          <p:nvPr/>
        </p:nvSpPr>
        <p:spPr bwMode="auto">
          <a:xfrm>
            <a:off x="3539068" y="4953000"/>
            <a:ext cx="383117" cy="431800"/>
          </a:xfrm>
          <a:prstGeom prst="downArrow">
            <a:avLst>
              <a:gd name="adj1" fmla="val 50000"/>
              <a:gd name="adj2" fmla="val 50092"/>
            </a:avLst>
          </a:prstGeom>
          <a:solidFill>
            <a:schemeClr val="accent1"/>
          </a:solidFill>
          <a:ln w="9525" algn="ctr">
            <a:solidFill>
              <a:schemeClr val="tx1"/>
            </a:solidFill>
            <a:round/>
          </a:ln>
        </p:spPr>
        <p:txBody>
          <a:bodyPr/>
          <a:lstStyle/>
          <a:p>
            <a:endParaRPr lang="zh-CN" altLang="en-US"/>
          </a:p>
        </p:txBody>
      </p:sp>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2"/>
          <p:cNvSpPr>
            <a:spLocks noGrp="1"/>
          </p:cNvSpPr>
          <p:nvPr>
            <p:ph idx="1"/>
          </p:nvPr>
        </p:nvSpPr>
        <p:spPr>
          <a:xfrm>
            <a:off x="1117600" y="1524002"/>
            <a:ext cx="9347200" cy="3571875"/>
          </a:xfrm>
        </p:spPr>
        <p:txBody>
          <a:bodyPr/>
          <a:lstStyle/>
          <a:p>
            <a:pPr marL="0" indent="0">
              <a:buFont typeface="Wingdings" panose="05000000000000000000" pitchFamily="2" charset="2"/>
              <a:buNone/>
            </a:pPr>
            <a:r>
              <a:rPr lang="zh-CN" altLang="zh-CN" smtClean="0">
                <a:ea typeface="宋体" panose="02010600030101010101" pitchFamily="2" charset="-122"/>
              </a:rPr>
              <a:t>（一）填列会计账簿数据。</a:t>
            </a:r>
            <a:endParaRPr lang="zh-CN" altLang="zh-CN" smtClean="0">
              <a:ea typeface="宋体" panose="02010600030101010101" pitchFamily="2" charset="-122"/>
            </a:endParaRPr>
          </a:p>
          <a:p>
            <a:pPr marL="0" indent="0">
              <a:buFont typeface="Wingdings" panose="05000000000000000000" pitchFamily="2" charset="2"/>
              <a:buNone/>
            </a:pPr>
            <a:r>
              <a:rPr lang="zh-CN" altLang="zh-CN" smtClean="0">
                <a:ea typeface="宋体" panose="02010600030101010101" pitchFamily="2" charset="-122"/>
              </a:rPr>
              <a:t>各单位按照《会计科目与报表项目</a:t>
            </a:r>
            <a:r>
              <a:rPr lang="zh-CN" altLang="zh-CN" smtClean="0">
                <a:solidFill>
                  <a:srgbClr val="FF0000"/>
                </a:solidFill>
                <a:ea typeface="宋体" panose="02010600030101010101" pitchFamily="2" charset="-122"/>
              </a:rPr>
              <a:t>对照表</a:t>
            </a:r>
            <a:r>
              <a:rPr lang="zh-CN" altLang="zh-CN" smtClean="0">
                <a:ea typeface="宋体" panose="02010600030101010101" pitchFamily="2" charset="-122"/>
              </a:rPr>
              <a:t>》（附件</a:t>
            </a:r>
            <a:r>
              <a:rPr lang="en-US" altLang="zh-CN" smtClean="0">
                <a:ea typeface="宋体" panose="02010600030101010101" pitchFamily="2" charset="-122"/>
              </a:rPr>
              <a:t>2</a:t>
            </a:r>
            <a:r>
              <a:rPr lang="zh-CN" altLang="en-US" smtClean="0">
                <a:ea typeface="宋体" panose="02010600030101010101" pitchFamily="2" charset="-122"/>
              </a:rPr>
              <a:t>，</a:t>
            </a:r>
            <a:r>
              <a:rPr lang="en-US" altLang="zh-CN" smtClean="0">
                <a:ea typeface="宋体" panose="02010600030101010101" pitchFamily="2" charset="-122"/>
              </a:rPr>
              <a:t>P21</a:t>
            </a:r>
            <a:r>
              <a:rPr lang="zh-CN" altLang="zh-CN" smtClean="0">
                <a:ea typeface="宋体" panose="02010600030101010101" pitchFamily="2" charset="-122"/>
              </a:rPr>
              <a:t>），将本单位会计账簿中资产、负债、净资产科目期末余额和收入、支出科目本期发生额填入《</a:t>
            </a:r>
            <a:r>
              <a:rPr lang="zh-CN" altLang="zh-CN" smtClean="0">
                <a:solidFill>
                  <a:srgbClr val="FF0000"/>
                </a:solidFill>
                <a:ea typeface="宋体" panose="02010600030101010101" pitchFamily="2" charset="-122"/>
              </a:rPr>
              <a:t>调整工作底表</a:t>
            </a:r>
            <a:r>
              <a:rPr lang="zh-CN" altLang="zh-CN" smtClean="0">
                <a:ea typeface="宋体" panose="02010600030101010101" pitchFamily="2" charset="-122"/>
              </a:rPr>
              <a:t>》（附件</a:t>
            </a:r>
            <a:r>
              <a:rPr lang="en-US" altLang="zh-CN" smtClean="0">
                <a:ea typeface="宋体" panose="02010600030101010101" pitchFamily="2" charset="-122"/>
              </a:rPr>
              <a:t>3, P134</a:t>
            </a:r>
            <a:r>
              <a:rPr lang="zh-CN" altLang="zh-CN" smtClean="0">
                <a:ea typeface="宋体" panose="02010600030101010101" pitchFamily="2" charset="-122"/>
              </a:rPr>
              <a:t>）中“原有金额”列下对应栏。</a:t>
            </a:r>
            <a:endParaRPr lang="zh-CN" altLang="zh-CN" smtClean="0">
              <a:ea typeface="宋体" panose="02010600030101010101" pitchFamily="2" charset="-122"/>
            </a:endParaRPr>
          </a:p>
          <a:p>
            <a:pPr marL="0" indent="0">
              <a:buFont typeface="Wingdings" panose="05000000000000000000" pitchFamily="2" charset="2"/>
              <a:buNone/>
            </a:pPr>
            <a:endParaRPr lang="en-US" altLang="zh-CN" smtClean="0">
              <a:ea typeface="宋体" panose="02010600030101010101" pitchFamily="2" charset="-122"/>
            </a:endParaRPr>
          </a:p>
        </p:txBody>
      </p:sp>
      <p:sp>
        <p:nvSpPr>
          <p:cNvPr id="74755" name="灯片编号占位符 3"/>
          <p:cNvSpPr>
            <a:spLocks noGrp="1"/>
          </p:cNvSpPr>
          <p:nvPr>
            <p:ph type="sldNum" sz="quarter" idx="12"/>
          </p:nvPr>
        </p:nvSpPr>
        <p:spPr>
          <a:xfrm>
            <a:off x="2" y="6640516"/>
            <a:ext cx="817033" cy="217487"/>
          </a:xfrm>
          <a:noFill/>
        </p:spPr>
        <p:txBody>
          <a:bodyPr/>
          <a:lstStyle/>
          <a:p>
            <a:pPr algn="l"/>
            <a:fld id="{5DBB4ABC-159D-4C91-9AA5-78E73FB52A10}"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标题 1"/>
          <p:cNvSpPr txBox="1"/>
          <p:nvPr/>
        </p:nvSpPr>
        <p:spPr bwMode="auto">
          <a:xfrm>
            <a:off x="624420" y="228600"/>
            <a:ext cx="7700433" cy="828675"/>
          </a:xfrm>
          <a:prstGeom prst="rect">
            <a:avLst/>
          </a:prstGeom>
          <a:noFill/>
          <a:ln w="9525">
            <a:noFill/>
            <a:miter lim="800000"/>
          </a:ln>
        </p:spPr>
        <p:txBody>
          <a:bodyPr anchor="b"/>
          <a:lstStyle/>
          <a:p>
            <a:pPr marL="457200" indent="-457200">
              <a:defRPr/>
            </a:pPr>
            <a:r>
              <a:rPr lang="zh-CN" altLang="en-US" sz="3200" dirty="0">
                <a:solidFill>
                  <a:srgbClr val="990000"/>
                </a:solidFill>
                <a:latin typeface="+mj-lt"/>
                <a:ea typeface="黑体" panose="02010609060101010101" pitchFamily="49" charset="-122"/>
                <a:cs typeface="+mj-cs"/>
              </a:rPr>
              <a:t>四、政府部门会计报表编制</a:t>
            </a:r>
            <a:endParaRPr lang="zh-CN" altLang="en-US" sz="3200" dirty="0">
              <a:solidFill>
                <a:srgbClr val="990000"/>
              </a:solidFill>
              <a:latin typeface="+mj-lt"/>
              <a:ea typeface="黑体" panose="02010609060101010101" pitchFamily="49" charset="-122"/>
              <a:cs typeface="+mj-cs"/>
            </a:endParaRPr>
          </a:p>
        </p:txBody>
      </p:sp>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1"/>
          <p:cNvSpPr>
            <a:spLocks noGrp="1"/>
          </p:cNvSpPr>
          <p:nvPr>
            <p:ph type="title"/>
          </p:nvPr>
        </p:nvSpPr>
        <p:spPr>
          <a:xfrm>
            <a:off x="609602" y="152400"/>
            <a:ext cx="7700433" cy="1185863"/>
          </a:xfrm>
        </p:spPr>
        <p:txBody>
          <a:bodyPr/>
          <a:lstStyle/>
          <a:p>
            <a:pPr marL="457200" indent="-457200" eaLnBrk="1" hangingPunct="1"/>
            <a:r>
              <a:rPr lang="zh-CN" altLang="en-US" sz="3200" smtClean="0">
                <a:ea typeface="黑体" panose="02010609060101010101" pitchFamily="49" charset="-122"/>
              </a:rPr>
              <a:t>四、政府部门会计报表编制</a:t>
            </a:r>
            <a:endParaRPr lang="zh-CN" altLang="en-US" sz="3200" smtClean="0">
              <a:ea typeface="黑体" panose="02010609060101010101" pitchFamily="49" charset="-122"/>
            </a:endParaRPr>
          </a:p>
        </p:txBody>
      </p:sp>
      <p:sp>
        <p:nvSpPr>
          <p:cNvPr id="75779" name="内容占位符 2"/>
          <p:cNvSpPr>
            <a:spLocks noGrp="1"/>
          </p:cNvSpPr>
          <p:nvPr>
            <p:ph idx="1"/>
          </p:nvPr>
        </p:nvSpPr>
        <p:spPr>
          <a:xfrm>
            <a:off x="1117602" y="1524000"/>
            <a:ext cx="8386233" cy="3113088"/>
          </a:xfrm>
        </p:spPr>
        <p:txBody>
          <a:bodyPr/>
          <a:lstStyle/>
          <a:p>
            <a:pPr marL="0" indent="0">
              <a:buFont typeface="Wingdings" panose="05000000000000000000" pitchFamily="2" charset="2"/>
              <a:buNone/>
            </a:pPr>
            <a:r>
              <a:rPr lang="zh-CN" altLang="zh-CN" smtClean="0">
                <a:ea typeface="宋体" panose="02010600030101010101" pitchFamily="2" charset="-122"/>
              </a:rPr>
              <a:t>（二）编制调整分录。</a:t>
            </a:r>
            <a:endParaRPr lang="zh-CN" altLang="zh-CN" smtClean="0">
              <a:ea typeface="宋体" panose="02010600030101010101" pitchFamily="2" charset="-122"/>
            </a:endParaRPr>
          </a:p>
          <a:p>
            <a:pPr marL="0" indent="0">
              <a:buFont typeface="Wingdings" panose="05000000000000000000" pitchFamily="2" charset="2"/>
              <a:buNone/>
            </a:pPr>
            <a:r>
              <a:rPr lang="zh-CN" altLang="zh-CN" smtClean="0">
                <a:ea typeface="宋体" panose="02010600030101010101" pitchFamily="2" charset="-122"/>
              </a:rPr>
              <a:t>对于按权责发生制原则应当调整的项目，按照《调整事项清单》（附件</a:t>
            </a:r>
            <a:r>
              <a:rPr lang="en-US" altLang="zh-CN" smtClean="0">
                <a:ea typeface="宋体" panose="02010600030101010101" pitchFamily="2" charset="-122"/>
              </a:rPr>
              <a:t>4</a:t>
            </a:r>
            <a:r>
              <a:rPr lang="zh-CN" altLang="en-US" smtClean="0">
                <a:ea typeface="宋体" panose="02010600030101010101" pitchFamily="2" charset="-122"/>
              </a:rPr>
              <a:t>，</a:t>
            </a:r>
            <a:r>
              <a:rPr lang="en-US" altLang="zh-CN" smtClean="0">
                <a:ea typeface="宋体" panose="02010600030101010101" pitchFamily="2" charset="-122"/>
              </a:rPr>
              <a:t>P137</a:t>
            </a:r>
            <a:r>
              <a:rPr lang="zh-CN" altLang="zh-CN" smtClean="0">
                <a:ea typeface="宋体" panose="02010600030101010101" pitchFamily="2" charset="-122"/>
              </a:rPr>
              <a:t>），逐项编制调整分录，填入调整工作底表“调整金额”栏。</a:t>
            </a:r>
            <a:r>
              <a:rPr lang="zh-CN" altLang="zh-CN" smtClean="0">
                <a:solidFill>
                  <a:srgbClr val="FF0000"/>
                </a:solidFill>
                <a:ea typeface="宋体" panose="02010600030101010101" pitchFamily="2" charset="-122"/>
              </a:rPr>
              <a:t>主要调整事项</a:t>
            </a:r>
            <a:r>
              <a:rPr lang="zh-CN" altLang="zh-CN" smtClean="0">
                <a:ea typeface="宋体" panose="02010600030101010101" pitchFamily="2" charset="-122"/>
              </a:rPr>
              <a:t>如下：</a:t>
            </a:r>
            <a:endParaRPr lang="zh-CN" altLang="zh-CN" smtClean="0">
              <a:ea typeface="宋体" panose="02010600030101010101" pitchFamily="2" charset="-122"/>
            </a:endParaRPr>
          </a:p>
          <a:p>
            <a:pPr marL="0" indent="0">
              <a:buFont typeface="Wingdings" panose="05000000000000000000" pitchFamily="2" charset="2"/>
              <a:buNone/>
            </a:pPr>
            <a:endParaRPr lang="en-US" altLang="zh-CN" smtClean="0">
              <a:ea typeface="宋体" panose="02010600030101010101" pitchFamily="2" charset="-122"/>
            </a:endParaRPr>
          </a:p>
        </p:txBody>
      </p:sp>
      <p:sp>
        <p:nvSpPr>
          <p:cNvPr id="75780" name="灯片编号占位符 3"/>
          <p:cNvSpPr>
            <a:spLocks noGrp="1"/>
          </p:cNvSpPr>
          <p:nvPr>
            <p:ph type="sldNum" sz="quarter" idx="12"/>
          </p:nvPr>
        </p:nvSpPr>
        <p:spPr>
          <a:xfrm>
            <a:off x="2" y="6640516"/>
            <a:ext cx="817033" cy="217487"/>
          </a:xfrm>
          <a:noFill/>
        </p:spPr>
        <p:txBody>
          <a:bodyPr/>
          <a:lstStyle/>
          <a:p>
            <a:pPr algn="l"/>
            <a:fld id="{5BFB1BAD-C791-4F27-B0CF-11ACC3AB92A2}"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sp>
        <p:nvSpPr>
          <p:cNvPr id="9" name="标题 1"/>
          <p:cNvSpPr txBox="1"/>
          <p:nvPr/>
        </p:nvSpPr>
        <p:spPr bwMode="auto">
          <a:xfrm>
            <a:off x="209551" y="357166"/>
            <a:ext cx="11772900" cy="649288"/>
          </a:xfrm>
          <a:prstGeom prst="rect">
            <a:avLst/>
          </a:prstGeom>
          <a:noFill/>
          <a:ln w="9525">
            <a:noFill/>
            <a:miter lim="800000"/>
          </a:ln>
        </p:spPr>
        <p:txBody>
          <a:bodyPr/>
          <a:lstStyle/>
          <a:p>
            <a:pPr algn="ctr">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权责发生制政府综合财务报告制度改革方案</a:t>
            </a:r>
            <a:endParaRPr lang="en-US" altLang="zh-CN" sz="2800" b="1" dirty="0">
              <a:latin typeface="黑体" panose="02010609060101010101" pitchFamily="49" charset="-122"/>
              <a:ea typeface="黑体" panose="02010609060101010101" pitchFamily="49" charset="-122"/>
            </a:endParaRPr>
          </a:p>
        </p:txBody>
      </p:sp>
      <p:pic>
        <p:nvPicPr>
          <p:cNvPr id="10" name="Picture 2"/>
          <p:cNvPicPr>
            <a:picLocks noChangeAspect="1" noChangeArrowheads="1"/>
          </p:cNvPicPr>
          <p:nvPr/>
        </p:nvPicPr>
        <p:blipFill>
          <a:blip r:embed="rId1" cstate="print"/>
          <a:srcRect/>
          <a:stretch>
            <a:fillRect/>
          </a:stretch>
        </p:blipFill>
        <p:spPr bwMode="auto">
          <a:xfrm>
            <a:off x="-14817" y="2116138"/>
            <a:ext cx="12206817" cy="4514850"/>
          </a:xfrm>
          <a:prstGeom prst="rect">
            <a:avLst/>
          </a:prstGeom>
          <a:noFill/>
          <a:ln w="9525">
            <a:noFill/>
            <a:miter lim="800000"/>
            <a:headEnd/>
            <a:tailEnd/>
          </a:ln>
        </p:spPr>
      </p:pic>
      <p:sp>
        <p:nvSpPr>
          <p:cNvPr id="11" name="矩形 1"/>
          <p:cNvSpPr>
            <a:spLocks noChangeArrowheads="1"/>
          </p:cNvSpPr>
          <p:nvPr/>
        </p:nvSpPr>
        <p:spPr bwMode="auto">
          <a:xfrm>
            <a:off x="238088" y="1071556"/>
            <a:ext cx="11210967" cy="830997"/>
          </a:xfrm>
          <a:prstGeom prst="rect">
            <a:avLst/>
          </a:prstGeom>
          <a:noFill/>
          <a:ln w="9525">
            <a:noFill/>
            <a:miter lim="800000"/>
          </a:ln>
        </p:spPr>
        <p:txBody>
          <a:bodyPr wrap="square">
            <a:spAutoFit/>
          </a:bodyPr>
          <a:lstStyle/>
          <a:p>
            <a:pPr>
              <a:buFont typeface="Arial" panose="020B0604020202020204" pitchFamily="34" charset="0"/>
              <a:buNone/>
              <a:defRPr/>
            </a:pPr>
            <a:r>
              <a:rPr lang="zh-CN" altLang="en-US" sz="2400" dirty="0" smtClean="0">
                <a:latin typeface="+mj-ea"/>
                <a:ea typeface="+mj-ea"/>
              </a:rPr>
              <a:t>      </a:t>
            </a:r>
            <a:r>
              <a:rPr lang="en-US" altLang="zh-CN" sz="2400" b="0" dirty="0" smtClean="0">
                <a:latin typeface="+mj-ea"/>
                <a:ea typeface="+mj-ea"/>
                <a:cs typeface="+mn-cs"/>
              </a:rPr>
              <a:t>2014</a:t>
            </a:r>
            <a:r>
              <a:rPr lang="zh-CN" altLang="en-US" sz="2400" b="0" dirty="0">
                <a:latin typeface="+mj-ea"/>
                <a:ea typeface="+mj-ea"/>
                <a:cs typeface="+mn-cs"/>
              </a:rPr>
              <a:t>年</a:t>
            </a:r>
            <a:r>
              <a:rPr lang="en-US" altLang="zh-CN" sz="2400" b="0" dirty="0">
                <a:latin typeface="+mj-ea"/>
                <a:ea typeface="+mj-ea"/>
                <a:cs typeface="+mn-cs"/>
              </a:rPr>
              <a:t>12</a:t>
            </a:r>
            <a:r>
              <a:rPr lang="zh-CN" altLang="en-US" sz="2400" b="0" dirty="0">
                <a:latin typeface="+mj-ea"/>
                <a:ea typeface="+mj-ea"/>
                <a:cs typeface="+mn-cs"/>
              </a:rPr>
              <a:t>月</a:t>
            </a:r>
            <a:r>
              <a:rPr lang="en-US" altLang="zh-CN" sz="2400" b="0" dirty="0">
                <a:latin typeface="+mj-ea"/>
                <a:ea typeface="+mj-ea"/>
                <a:cs typeface="+mn-cs"/>
              </a:rPr>
              <a:t>12</a:t>
            </a:r>
            <a:r>
              <a:rPr lang="zh-CN" altLang="en-US" sz="2400" b="0" dirty="0">
                <a:latin typeface="+mj-ea"/>
                <a:ea typeface="+mj-ea"/>
                <a:cs typeface="+mn-cs"/>
              </a:rPr>
              <a:t>日，</a:t>
            </a:r>
            <a:r>
              <a:rPr lang="en-US" altLang="zh-CN" sz="2400" b="0" dirty="0">
                <a:latin typeface="+mj-ea"/>
                <a:ea typeface="+mj-ea"/>
                <a:cs typeface="+mn-cs"/>
              </a:rPr>
              <a:t>《</a:t>
            </a:r>
            <a:r>
              <a:rPr lang="zh-CN" altLang="en-US" sz="2400" b="0" dirty="0">
                <a:latin typeface="+mj-ea"/>
                <a:ea typeface="+mj-ea"/>
                <a:cs typeface="+mn-cs"/>
              </a:rPr>
              <a:t>国务院关于批转财政部权责发生制政府</a:t>
            </a:r>
            <a:r>
              <a:rPr lang="zh-CN" altLang="en-US" sz="2400" b="0" dirty="0" smtClean="0">
                <a:latin typeface="+mj-ea"/>
                <a:ea typeface="+mj-ea"/>
                <a:cs typeface="+mn-cs"/>
              </a:rPr>
              <a:t>综合财务</a:t>
            </a:r>
            <a:r>
              <a:rPr lang="zh-CN" altLang="en-US" sz="2400" b="0" dirty="0">
                <a:latin typeface="+mj-ea"/>
                <a:ea typeface="+mj-ea"/>
                <a:cs typeface="+mn-cs"/>
              </a:rPr>
              <a:t>报告制度改革方案的通知</a:t>
            </a:r>
            <a:r>
              <a:rPr lang="en-US" altLang="zh-CN" sz="2400" b="0" dirty="0">
                <a:latin typeface="+mj-ea"/>
                <a:ea typeface="+mj-ea"/>
                <a:cs typeface="+mn-cs"/>
              </a:rPr>
              <a:t>》</a:t>
            </a:r>
            <a:r>
              <a:rPr lang="zh-CN" altLang="en-US" sz="2400" b="0" dirty="0">
                <a:latin typeface="+mj-ea"/>
                <a:ea typeface="+mj-ea"/>
                <a:cs typeface="+mn-cs"/>
              </a:rPr>
              <a:t>（国发</a:t>
            </a:r>
            <a:r>
              <a:rPr lang="en-US" altLang="zh-CN" sz="2400" b="0" dirty="0">
                <a:latin typeface="+mj-ea"/>
                <a:ea typeface="+mj-ea"/>
                <a:cs typeface="+mn-cs"/>
              </a:rPr>
              <a:t>〔2014〕63</a:t>
            </a:r>
            <a:r>
              <a:rPr lang="zh-CN" altLang="en-US" sz="2400" b="0" dirty="0">
                <a:latin typeface="+mj-ea"/>
                <a:ea typeface="+mj-ea"/>
                <a:cs typeface="+mn-cs"/>
              </a:rPr>
              <a:t>号）</a:t>
            </a:r>
            <a:endParaRPr lang="zh-CN" altLang="en-US" sz="2400" b="0" dirty="0">
              <a:latin typeface="+mj-ea"/>
              <a:ea typeface="+mj-ea"/>
              <a:cs typeface="+mn-cs"/>
            </a:endParaRPr>
          </a:p>
        </p:txBody>
      </p:sp>
      <p:pic>
        <p:nvPicPr>
          <p:cNvPr id="12" name="Picture 3"/>
          <p:cNvPicPr>
            <a:picLocks noChangeAspect="1" noChangeArrowheads="1"/>
          </p:cNvPicPr>
          <p:nvPr/>
        </p:nvPicPr>
        <p:blipFill>
          <a:blip r:embed="rId2" cstate="print"/>
          <a:srcRect/>
          <a:stretch>
            <a:fillRect/>
          </a:stretch>
        </p:blipFill>
        <p:spPr bwMode="auto">
          <a:xfrm>
            <a:off x="8469" y="2149475"/>
            <a:ext cx="12160251" cy="4476750"/>
          </a:xfrm>
          <a:prstGeom prst="rect">
            <a:avLst/>
          </a:prstGeom>
          <a:noFill/>
          <a:ln w="9525">
            <a:noFill/>
            <a:miter lim="800000"/>
            <a:headEnd/>
            <a:tailEnd/>
          </a:ln>
        </p:spPr>
      </p:pic>
      <p:pic>
        <p:nvPicPr>
          <p:cNvPr id="13" name="Picture 5"/>
          <p:cNvPicPr>
            <a:picLocks noChangeAspect="1" noChangeArrowheads="1"/>
          </p:cNvPicPr>
          <p:nvPr/>
        </p:nvPicPr>
        <p:blipFill>
          <a:blip r:embed="rId3" cstate="print"/>
          <a:srcRect/>
          <a:stretch>
            <a:fillRect/>
          </a:stretch>
        </p:blipFill>
        <p:spPr bwMode="auto">
          <a:xfrm>
            <a:off x="0" y="1916113"/>
            <a:ext cx="12192000" cy="47863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p:cNvSpPr txBox="1"/>
          <p:nvPr/>
        </p:nvSpPr>
        <p:spPr bwMode="auto">
          <a:xfrm>
            <a:off x="0" y="492125"/>
            <a:ext cx="12192000" cy="649288"/>
          </a:xfrm>
          <a:prstGeom prst="rect">
            <a:avLst/>
          </a:prstGeom>
          <a:noFill/>
          <a:ln w="9525">
            <a:noFill/>
            <a:miter lim="800000"/>
          </a:ln>
        </p:spPr>
        <p:txBody>
          <a:bodyPr/>
          <a:lstStyle/>
          <a:p>
            <a:pPr algn="ctr">
              <a:buFont typeface="Arial" panose="020B0604020202020204" pitchFamily="34" charset="0"/>
              <a:buNone/>
            </a:pPr>
            <a:r>
              <a:rPr lang="zh-CN" altLang="en-US" sz="3000">
                <a:solidFill>
                  <a:srgbClr val="0070C0"/>
                </a:solidFill>
                <a:latin typeface="微软雅黑" panose="020B0503020204020204" pitchFamily="34" charset="-122"/>
                <a:ea typeface="微软雅黑" panose="020B0503020204020204" pitchFamily="34" charset="-122"/>
              </a:rPr>
              <a:t>预算单位调整事项清单（</a:t>
            </a:r>
            <a:r>
              <a:rPr lang="en-US" altLang="zh-CN" sz="3000">
                <a:solidFill>
                  <a:srgbClr val="0070C0"/>
                </a:solidFill>
                <a:latin typeface="微软雅黑" panose="020B0503020204020204" pitchFamily="34" charset="-122"/>
                <a:ea typeface="微软雅黑" panose="020B0503020204020204" pitchFamily="34" charset="-122"/>
              </a:rPr>
              <a:t> 1/2</a:t>
            </a:r>
            <a:r>
              <a:rPr lang="zh-CN" altLang="en-US" sz="3000">
                <a:solidFill>
                  <a:srgbClr val="0070C0"/>
                </a:solidFill>
                <a:latin typeface="微软雅黑" panose="020B0503020204020204" pitchFamily="34" charset="-122"/>
                <a:ea typeface="微软雅黑" panose="020B0503020204020204" pitchFamily="34" charset="-122"/>
              </a:rPr>
              <a:t>）</a:t>
            </a:r>
            <a:endParaRPr lang="en-US" altLang="zh-CN" sz="3000">
              <a:solidFill>
                <a:srgbClr val="0070C0"/>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239186" y="1052513"/>
          <a:ext cx="11808881" cy="5589586"/>
        </p:xfrm>
        <a:graphic>
          <a:graphicData uri="http://schemas.openxmlformats.org/drawingml/2006/table">
            <a:tbl>
              <a:tblPr firstRow="1" firstCol="1" bandRow="1" bandCol="1">
                <a:tableStyleId>{5C22544A-7EE6-4342-B048-85BDC9FD1C3A}</a:tableStyleId>
              </a:tblPr>
              <a:tblGrid>
                <a:gridCol w="864064"/>
                <a:gridCol w="5712527"/>
                <a:gridCol w="2160061"/>
                <a:gridCol w="3072229"/>
              </a:tblGrid>
              <a:tr h="310476">
                <a:tc>
                  <a:txBody>
                    <a:bodyPr/>
                    <a:lstStyle/>
                    <a:p>
                      <a:pPr marL="0" algn="ctr" defTabSz="914400" rtl="0" eaLnBrk="1" latinLnBrk="0" hangingPunct="1">
                        <a:spcAft>
                          <a:spcPts val="0"/>
                        </a:spcAft>
                      </a:pPr>
                      <a:r>
                        <a:rPr lang="zh-CN" sz="1400" b="1" kern="1200" dirty="0" smtClean="0">
                          <a:solidFill>
                            <a:schemeClr val="lt1"/>
                          </a:solidFill>
                          <a:effectLst/>
                          <a:latin typeface="+mj-ea"/>
                          <a:ea typeface="+mj-ea"/>
                          <a:cs typeface="+mn-cs"/>
                        </a:rPr>
                        <a:t>序</a:t>
                      </a:r>
                      <a:r>
                        <a:rPr lang="en-US" altLang="zh-CN" sz="1400" b="1" kern="1200" dirty="0" smtClean="0">
                          <a:solidFill>
                            <a:schemeClr val="lt1"/>
                          </a:solidFill>
                          <a:effectLst/>
                          <a:latin typeface="+mj-ea"/>
                          <a:ea typeface="+mj-ea"/>
                          <a:cs typeface="+mn-cs"/>
                        </a:rPr>
                        <a:t>  </a:t>
                      </a:r>
                      <a:r>
                        <a:rPr lang="zh-CN" sz="1400" b="1" kern="1200" dirty="0" smtClean="0">
                          <a:solidFill>
                            <a:schemeClr val="lt1"/>
                          </a:solidFill>
                          <a:effectLst/>
                          <a:latin typeface="+mj-ea"/>
                          <a:ea typeface="+mj-ea"/>
                          <a:cs typeface="+mn-cs"/>
                        </a:rPr>
                        <a:t>号</a:t>
                      </a:r>
                      <a:endParaRPr lang="zh-CN" sz="14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0" algn="ctr" defTabSz="914400" rtl="0" eaLnBrk="1" latinLnBrk="0" hangingPunct="1">
                        <a:spcAft>
                          <a:spcPts val="0"/>
                        </a:spcAft>
                      </a:pPr>
                      <a:r>
                        <a:rPr lang="zh-CN" sz="1400" b="1" kern="1200" dirty="0">
                          <a:solidFill>
                            <a:schemeClr val="lt1"/>
                          </a:solidFill>
                          <a:effectLst/>
                          <a:latin typeface="+mj-ea"/>
                          <a:ea typeface="+mj-ea"/>
                          <a:cs typeface="+mn-cs"/>
                        </a:rPr>
                        <a:t>调整事项</a:t>
                      </a:r>
                      <a:endParaRPr lang="zh-CN" sz="1400" b="1" kern="1200" dirty="0">
                        <a:solidFill>
                          <a:schemeClr val="lt1"/>
                        </a:solidFill>
                        <a:effectLst/>
                        <a:latin typeface="+mj-ea"/>
                        <a:ea typeface="+mj-ea"/>
                        <a:cs typeface="+mn-cs"/>
                      </a:endParaRPr>
                    </a:p>
                  </a:txBody>
                  <a:tcPr marL="7413" marR="7413" marT="5560" marB="0" anchor="ctr">
                    <a:solidFill>
                      <a:srgbClr val="0BB55C"/>
                    </a:solidFill>
                  </a:tcPr>
                </a:tc>
                <a:tc>
                  <a:txBody>
                    <a:bodyPr/>
                    <a:lstStyle/>
                    <a:p>
                      <a:pPr marL="0" algn="ctr" defTabSz="914400" rtl="0" eaLnBrk="1" latinLnBrk="0" hangingPunct="1">
                        <a:spcAft>
                          <a:spcPts val="0"/>
                        </a:spcAft>
                      </a:pPr>
                      <a:r>
                        <a:rPr lang="zh-CN" sz="1400" b="1" kern="1200" dirty="0">
                          <a:solidFill>
                            <a:schemeClr val="lt1"/>
                          </a:solidFill>
                          <a:effectLst/>
                          <a:latin typeface="+mj-ea"/>
                          <a:ea typeface="+mj-ea"/>
                          <a:cs typeface="+mn-cs"/>
                        </a:rPr>
                        <a:t>调整分录</a:t>
                      </a:r>
                      <a:endParaRPr lang="zh-CN" sz="14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0" algn="ctr" defTabSz="914400" rtl="0" eaLnBrk="1" latinLnBrk="0" hangingPunct="1">
                        <a:spcAft>
                          <a:spcPts val="0"/>
                        </a:spcAft>
                      </a:pPr>
                      <a:r>
                        <a:rPr lang="zh-CN" sz="1400" b="1" kern="1200" dirty="0" smtClean="0">
                          <a:solidFill>
                            <a:schemeClr val="lt1"/>
                          </a:solidFill>
                          <a:effectLst/>
                          <a:latin typeface="+mj-ea"/>
                          <a:ea typeface="+mj-ea"/>
                          <a:cs typeface="+mn-cs"/>
                        </a:rPr>
                        <a:t>备</a:t>
                      </a:r>
                      <a:r>
                        <a:rPr lang="en-US" altLang="zh-CN" sz="1400" b="1" kern="1200" dirty="0" smtClean="0">
                          <a:solidFill>
                            <a:schemeClr val="lt1"/>
                          </a:solidFill>
                          <a:effectLst/>
                          <a:latin typeface="+mj-ea"/>
                          <a:ea typeface="+mj-ea"/>
                          <a:cs typeface="+mn-cs"/>
                        </a:rPr>
                        <a:t>  </a:t>
                      </a:r>
                      <a:r>
                        <a:rPr lang="zh-CN" sz="1400" b="1" kern="1200" dirty="0" smtClean="0">
                          <a:solidFill>
                            <a:schemeClr val="lt1"/>
                          </a:solidFill>
                          <a:effectLst/>
                          <a:latin typeface="+mj-ea"/>
                          <a:ea typeface="+mj-ea"/>
                          <a:cs typeface="+mn-cs"/>
                        </a:rPr>
                        <a:t>注</a:t>
                      </a:r>
                      <a:endParaRPr lang="zh-CN" sz="1400" b="1" kern="1200" dirty="0">
                        <a:solidFill>
                          <a:schemeClr val="lt1"/>
                        </a:solidFill>
                        <a:effectLst/>
                        <a:latin typeface="+mj-ea"/>
                        <a:ea typeface="+mj-ea"/>
                        <a:cs typeface="+mn-cs"/>
                      </a:endParaRPr>
                    </a:p>
                  </a:txBody>
                  <a:tcPr marL="7413" marR="7413" marT="5560" marB="0" anchor="ctr">
                    <a:solidFill>
                      <a:srgbClr val="00B050"/>
                    </a:solidFill>
                  </a:tcPr>
                </a:tc>
              </a:tr>
              <a:tr h="719396">
                <a:tc>
                  <a:txBody>
                    <a:bodyPr/>
                    <a:lstStyle/>
                    <a:p>
                      <a:pPr algn="ctr">
                        <a:spcAft>
                          <a:spcPts val="0"/>
                        </a:spcAft>
                      </a:pPr>
                      <a:r>
                        <a:rPr lang="en-US" sz="1200" b="1" kern="1200" dirty="0">
                          <a:solidFill>
                            <a:schemeClr val="lt1"/>
                          </a:solidFill>
                          <a:effectLst/>
                          <a:latin typeface="+mj-ea"/>
                          <a:ea typeface="+mj-ea"/>
                          <a:cs typeface="+mn-cs"/>
                        </a:rPr>
                        <a:t>1</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spcAft>
                          <a:spcPts val="0"/>
                        </a:spcAft>
                      </a:pPr>
                      <a:r>
                        <a:rPr lang="zh-CN" sz="1200" b="0" dirty="0">
                          <a:effectLst/>
                          <a:latin typeface="+mj-ea"/>
                          <a:ea typeface="+mj-ea"/>
                        </a:rPr>
                        <a:t>按照权责发生制原则，当年发生的预付商品和服务款项不属于当年费用，因此，应</a:t>
                      </a:r>
                      <a:r>
                        <a:rPr lang="zh-CN" sz="1200" b="1" dirty="0">
                          <a:solidFill>
                            <a:srgbClr val="C00000"/>
                          </a:solidFill>
                          <a:effectLst/>
                          <a:latin typeface="+mj-ea"/>
                          <a:ea typeface="+mj-ea"/>
                        </a:rPr>
                        <a:t>根据“预付账款”科目本年借方发生额中属于预付商品和服务支出部分，调减当年</a:t>
                      </a:r>
                      <a:r>
                        <a:rPr lang="zh-CN" sz="1200" b="1" dirty="0" smtClean="0">
                          <a:solidFill>
                            <a:srgbClr val="C00000"/>
                          </a:solidFill>
                          <a:effectLst/>
                          <a:latin typeface="+mj-ea"/>
                          <a:ea typeface="+mj-ea"/>
                        </a:rPr>
                        <a:t>费用</a:t>
                      </a:r>
                      <a:r>
                        <a:rPr lang="zh-CN" altLang="en-US" sz="1200" b="1" dirty="0" smtClean="0">
                          <a:solidFill>
                            <a:srgbClr val="C00000"/>
                          </a:solidFill>
                          <a:effectLst/>
                          <a:latin typeface="+mj-ea"/>
                          <a:ea typeface="+mj-ea"/>
                        </a:rPr>
                        <a:t>。</a:t>
                      </a:r>
                      <a:endParaRPr lang="zh-CN" sz="1200" b="1" dirty="0">
                        <a:solidFill>
                          <a:srgbClr val="C00000"/>
                        </a:solidFill>
                        <a:effectLst/>
                        <a:latin typeface="+mj-ea"/>
                        <a:ea typeface="+mj-ea"/>
                        <a:cs typeface="宋体" panose="02010600030101010101" pitchFamily="2" charset="-122"/>
                      </a:endParaRPr>
                    </a:p>
                  </a:txBody>
                  <a:tcPr marL="7413" marR="7413" marT="5560" marB="0" anchor="ctr">
                    <a:solidFill>
                      <a:srgbClr val="FFE9A3"/>
                    </a:solidFill>
                  </a:tcPr>
                </a:tc>
                <a:tc>
                  <a:txBody>
                    <a:bodyPr/>
                    <a:lstStyle/>
                    <a:p>
                      <a:pPr marL="107950" algn="l" defTabSz="914400" rtl="0" eaLnBrk="1" latinLnBrk="0" hangingPunct="1">
                        <a:spcAft>
                          <a:spcPts val="0"/>
                        </a:spcAft>
                      </a:pP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smtClean="0">
                          <a:solidFill>
                            <a:schemeClr val="dk1"/>
                          </a:solidFill>
                          <a:effectLst/>
                          <a:latin typeface="+mj-ea"/>
                          <a:ea typeface="+mj-ea"/>
                          <a:cs typeface="+mn-cs"/>
                        </a:rPr>
                        <a:t>净资产</a:t>
                      </a:r>
                      <a:endParaRPr lang="en-US" altLang="zh-CN" sz="1200" b="0" kern="1200" dirty="0" smtClean="0">
                        <a:solidFill>
                          <a:schemeClr val="dk1"/>
                        </a:solidFill>
                        <a:effectLst/>
                        <a:latin typeface="+mj-ea"/>
                        <a:ea typeface="+mj-ea"/>
                        <a:cs typeface="+mn-cs"/>
                      </a:endParaRPr>
                    </a:p>
                    <a:p>
                      <a:pPr marL="107950" algn="l" defTabSz="914400" rtl="0" eaLnBrk="1" latinLnBrk="0" hangingPunct="1">
                        <a:spcAft>
                          <a:spcPts val="0"/>
                        </a:spcAft>
                      </a:pP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商品和服务费用</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仅适用</a:t>
                      </a:r>
                      <a:r>
                        <a:rPr lang="zh-CN" sz="1200" b="1" i="1" kern="1200" dirty="0">
                          <a:solidFill>
                            <a:srgbClr val="0070C0"/>
                          </a:solidFill>
                          <a:effectLst/>
                          <a:latin typeface="+mj-ea"/>
                          <a:ea typeface="+mj-ea"/>
                          <a:cs typeface="+mn-cs"/>
                        </a:rPr>
                        <a:t>行政</a:t>
                      </a:r>
                      <a:r>
                        <a:rPr lang="zh-CN" sz="1200" b="1" i="1" kern="1200" dirty="0" smtClean="0">
                          <a:solidFill>
                            <a:srgbClr val="0070C0"/>
                          </a:solidFill>
                          <a:effectLst/>
                          <a:latin typeface="+mj-ea"/>
                          <a:ea typeface="+mj-ea"/>
                          <a:cs typeface="+mn-cs"/>
                        </a:rPr>
                        <a:t>单位</a:t>
                      </a:r>
                      <a:endParaRPr lang="zh-CN" sz="1200" b="1" i="1" kern="1200" dirty="0">
                        <a:solidFill>
                          <a:srgbClr val="0070C0"/>
                        </a:solidFill>
                        <a:effectLst/>
                        <a:latin typeface="+mj-ea"/>
                        <a:ea typeface="+mj-ea"/>
                        <a:cs typeface="+mn-cs"/>
                      </a:endParaRPr>
                    </a:p>
                  </a:txBody>
                  <a:tcPr marL="7413" marR="7413" marT="5560" marB="0" anchor="ctr">
                    <a:solidFill>
                      <a:srgbClr val="FFDED9"/>
                    </a:solidFill>
                  </a:tcPr>
                </a:tc>
              </a:tr>
              <a:tr h="916284">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2</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按照权责发生制原则，对于采用预付账款购买商品和服务的事项，应按当年取得的商品和服务金额确认当年费用。因此，应</a:t>
                      </a:r>
                      <a:r>
                        <a:rPr lang="zh-CN" sz="1200" b="1" kern="1200" dirty="0">
                          <a:solidFill>
                            <a:srgbClr val="C00000"/>
                          </a:solidFill>
                          <a:effectLst/>
                          <a:latin typeface="+mj-ea"/>
                          <a:ea typeface="+mj-ea"/>
                          <a:cs typeface="+mn-cs"/>
                        </a:rPr>
                        <a:t>根据“预付账款”科目当年贷方发生额中属于冲销预付商品和服务支出部分，确认当期</a:t>
                      </a:r>
                      <a:r>
                        <a:rPr lang="zh-CN" sz="1200" b="1" kern="1200" dirty="0" smtClean="0">
                          <a:solidFill>
                            <a:srgbClr val="C00000"/>
                          </a:solidFill>
                          <a:effectLst/>
                          <a:latin typeface="+mj-ea"/>
                          <a:ea typeface="+mj-ea"/>
                          <a:cs typeface="+mn-cs"/>
                        </a:rPr>
                        <a:t>费用</a:t>
                      </a:r>
                      <a:r>
                        <a:rPr lang="zh-CN" altLang="en-US" sz="1200" b="1" kern="1200" dirty="0" smtClean="0">
                          <a:solidFill>
                            <a:srgbClr val="C00000"/>
                          </a:solidFill>
                          <a:effectLst/>
                          <a:latin typeface="+mj-ea"/>
                          <a:ea typeface="+mj-ea"/>
                          <a:cs typeface="+mn-cs"/>
                        </a:rPr>
                        <a:t>。</a:t>
                      </a:r>
                      <a:endParaRPr lang="zh-CN" sz="1200" b="1" kern="1200" dirty="0">
                        <a:solidFill>
                          <a:srgbClr val="C00000"/>
                        </a:solidFill>
                        <a:effectLst/>
                        <a:latin typeface="+mj-ea"/>
                        <a:ea typeface="+mj-ea"/>
                        <a:cs typeface="+mn-cs"/>
                      </a:endParaRPr>
                    </a:p>
                  </a:txBody>
                  <a:tcPr marL="7413" marR="7413" marT="5560" marB="0" anchor="ctr">
                    <a:solidFill>
                      <a:srgbClr val="FFE9A3"/>
                    </a:solidFill>
                  </a:tcPr>
                </a:tc>
                <a:tc>
                  <a:txBody>
                    <a:bodyPr/>
                    <a:lstStyle/>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商品和服务费</a:t>
                      </a:r>
                      <a:r>
                        <a:rPr lang="zh-CN" sz="1200" b="0" kern="1200" dirty="0" smtClean="0">
                          <a:solidFill>
                            <a:schemeClr val="dk1"/>
                          </a:solidFill>
                          <a:effectLst/>
                          <a:latin typeface="+mj-ea"/>
                          <a:ea typeface="+mj-ea"/>
                          <a:cs typeface="+mn-cs"/>
                        </a:rPr>
                        <a:t>用</a:t>
                      </a:r>
                      <a:endParaRPr lang="en-US" altLang="zh-CN" sz="1200" b="0" kern="1200" dirty="0" smtClean="0">
                        <a:solidFill>
                          <a:schemeClr val="dk1"/>
                        </a:solidFill>
                        <a:effectLst/>
                        <a:latin typeface="+mj-ea"/>
                        <a:ea typeface="+mj-ea"/>
                        <a:cs typeface="+mn-cs"/>
                      </a:endParaRPr>
                    </a:p>
                    <a:p>
                      <a:pPr marL="107950" indent="-254000" algn="l" defTabSz="914400" rtl="0" eaLnBrk="1" latinLnBrk="0" hangingPunct="1">
                        <a:spcAft>
                          <a:spcPts val="0"/>
                        </a:spcAft>
                      </a:pPr>
                      <a:r>
                        <a:rPr lang="en-US" altLang="zh-CN" sz="1200" b="1" kern="1200" dirty="0" smtClean="0">
                          <a:solidFill>
                            <a:srgbClr val="6126F6"/>
                          </a:solidFill>
                          <a:effectLst/>
                          <a:latin typeface="+mj-ea"/>
                          <a:ea typeface="+mj-ea"/>
                          <a:cs typeface="+mn-cs"/>
                        </a:rPr>
                        <a:t>  </a:t>
                      </a: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仅适用</a:t>
                      </a:r>
                      <a:r>
                        <a:rPr lang="zh-CN" sz="1200" b="1" i="1" kern="1200" dirty="0">
                          <a:solidFill>
                            <a:srgbClr val="0070C0"/>
                          </a:solidFill>
                          <a:effectLst/>
                          <a:latin typeface="+mj-ea"/>
                          <a:ea typeface="+mj-ea"/>
                          <a:cs typeface="+mn-cs"/>
                        </a:rPr>
                        <a:t>行政</a:t>
                      </a:r>
                      <a:r>
                        <a:rPr lang="zh-CN" sz="1200" b="1" i="1" kern="1200" dirty="0" smtClean="0">
                          <a:solidFill>
                            <a:srgbClr val="0070C0"/>
                          </a:solidFill>
                          <a:effectLst/>
                          <a:latin typeface="+mj-ea"/>
                          <a:ea typeface="+mj-ea"/>
                          <a:cs typeface="+mn-cs"/>
                        </a:rPr>
                        <a:t>单位</a:t>
                      </a:r>
                      <a:endParaRPr lang="zh-CN" sz="1200" b="0" kern="1200" dirty="0">
                        <a:solidFill>
                          <a:schemeClr val="dk1"/>
                        </a:solidFill>
                        <a:effectLst/>
                        <a:latin typeface="+mj-ea"/>
                        <a:ea typeface="+mj-ea"/>
                        <a:cs typeface="+mn-cs"/>
                      </a:endParaRPr>
                    </a:p>
                  </a:txBody>
                  <a:tcPr marL="7413" marR="7413" marT="5560" marB="0" anchor="ctr">
                    <a:solidFill>
                      <a:srgbClr val="FFDED9"/>
                    </a:solidFill>
                  </a:tcPr>
                </a:tc>
              </a:tr>
              <a:tr h="957988">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3</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按照权责发生制原则，当年因取得存货和政府储备物资发生的支出不属于费用，应予以调减，因此，应</a:t>
                      </a:r>
                      <a:r>
                        <a:rPr lang="zh-CN" sz="1200" b="1" kern="1200" dirty="0">
                          <a:solidFill>
                            <a:srgbClr val="C00000"/>
                          </a:solidFill>
                          <a:effectLst/>
                          <a:latin typeface="+mj-ea"/>
                          <a:ea typeface="+mj-ea"/>
                          <a:cs typeface="+mn-cs"/>
                        </a:rPr>
                        <a:t>根据“存货”（彩票机构为“库存彩票”）和“政府储备物资”科目本年借方发生额中属于当年购入的部分，调减当期费用，并调整</a:t>
                      </a:r>
                      <a:r>
                        <a:rPr lang="zh-CN" sz="1200" b="1" kern="1200" dirty="0" smtClean="0">
                          <a:solidFill>
                            <a:srgbClr val="C00000"/>
                          </a:solidFill>
                          <a:effectLst/>
                          <a:latin typeface="+mj-ea"/>
                          <a:ea typeface="+mj-ea"/>
                          <a:cs typeface="+mn-cs"/>
                        </a:rPr>
                        <a:t>净资产</a:t>
                      </a:r>
                      <a:r>
                        <a:rPr lang="zh-CN" altLang="en-US" sz="1200" b="1" kern="1200" dirty="0" smtClean="0">
                          <a:solidFill>
                            <a:srgbClr val="C00000"/>
                          </a:solidFill>
                          <a:effectLst/>
                          <a:latin typeface="+mj-ea"/>
                          <a:ea typeface="+mj-ea"/>
                          <a:cs typeface="+mn-cs"/>
                        </a:rPr>
                        <a:t>。</a:t>
                      </a:r>
                      <a:endParaRPr lang="zh-CN" sz="1200" b="1" kern="1200" dirty="0">
                        <a:solidFill>
                          <a:srgbClr val="C00000"/>
                        </a:solidFill>
                        <a:effectLst/>
                        <a:latin typeface="+mj-ea"/>
                        <a:ea typeface="+mj-ea"/>
                        <a:cs typeface="+mn-cs"/>
                      </a:endParaRPr>
                    </a:p>
                  </a:txBody>
                  <a:tcPr marL="7413" marR="7413" marT="5560" marB="0" anchor="ctr">
                    <a:solidFill>
                      <a:srgbClr val="FFE9A3"/>
                    </a:solidFill>
                  </a:tcPr>
                </a:tc>
                <a:tc>
                  <a:txBody>
                    <a:bodyPr/>
                    <a:lstStyle/>
                    <a:p>
                      <a:pPr marL="107950" algn="l" defTabSz="914400" rtl="0" eaLnBrk="1" latinLnBrk="0" hangingPunct="1">
                        <a:spcAft>
                          <a:spcPts val="0"/>
                        </a:spcAft>
                      </a:pP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0" kern="1200" dirty="0" smtClean="0">
                          <a:solidFill>
                            <a:schemeClr val="dk1"/>
                          </a:solidFill>
                          <a:effectLst/>
                          <a:latin typeface="+mj-ea"/>
                          <a:ea typeface="+mj-ea"/>
                          <a:cs typeface="+mn-cs"/>
                        </a:rPr>
                        <a:t>贷</a:t>
                      </a:r>
                      <a:r>
                        <a:rPr lang="zh-CN" sz="1200" b="0" kern="1200" dirty="0">
                          <a:solidFill>
                            <a:schemeClr val="dk1"/>
                          </a:solidFill>
                          <a:effectLst/>
                          <a:latin typeface="+mj-ea"/>
                          <a:ea typeface="+mj-ea"/>
                          <a:cs typeface="+mn-cs"/>
                        </a:rPr>
                        <a:t>：商品和服务费用</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适用</a:t>
                      </a:r>
                      <a:r>
                        <a:rPr lang="zh-CN" sz="1200" b="1" i="1" kern="1200" dirty="0">
                          <a:solidFill>
                            <a:srgbClr val="0070C0"/>
                          </a:solidFill>
                          <a:effectLst/>
                          <a:latin typeface="+mj-ea"/>
                          <a:ea typeface="+mj-ea"/>
                          <a:cs typeface="+mn-cs"/>
                        </a:rPr>
                        <a:t>行政单位、医院和彩票机构。</a:t>
                      </a:r>
                      <a:r>
                        <a:rPr lang="zh-CN" sz="1200" b="0" kern="1200" dirty="0">
                          <a:solidFill>
                            <a:schemeClr val="dk1"/>
                          </a:solidFill>
                          <a:effectLst/>
                          <a:latin typeface="+mj-ea"/>
                          <a:ea typeface="+mj-ea"/>
                          <a:cs typeface="+mn-cs"/>
                        </a:rPr>
                        <a:t>执行医院会计制度的单位根据“待冲基金”科目贷方发生额中因购置存货而形成的部分填</a:t>
                      </a:r>
                      <a:r>
                        <a:rPr lang="zh-CN" sz="1200" b="0" kern="1200" dirty="0" smtClean="0">
                          <a:solidFill>
                            <a:schemeClr val="dk1"/>
                          </a:solidFill>
                          <a:effectLst/>
                          <a:latin typeface="+mj-ea"/>
                          <a:ea typeface="+mj-ea"/>
                          <a:cs typeface="+mn-cs"/>
                        </a:rPr>
                        <a:t>列</a:t>
                      </a:r>
                      <a:endParaRPr lang="zh-CN" sz="1200" b="0" kern="1200" dirty="0">
                        <a:solidFill>
                          <a:schemeClr val="dk1"/>
                        </a:solidFill>
                        <a:effectLst/>
                        <a:latin typeface="+mj-ea"/>
                        <a:ea typeface="+mj-ea"/>
                        <a:cs typeface="+mn-cs"/>
                      </a:endParaRPr>
                    </a:p>
                  </a:txBody>
                  <a:tcPr marL="7413" marR="7413" marT="5560" marB="0" anchor="ctr">
                    <a:solidFill>
                      <a:srgbClr val="FFDED9"/>
                    </a:solidFill>
                  </a:tcPr>
                </a:tc>
              </a:tr>
              <a:tr h="957988">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4</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按照权责发生制原则，应按当年领用存货和发出政府储备物资部分确认费用，因此，应</a:t>
                      </a:r>
                      <a:r>
                        <a:rPr lang="zh-CN" sz="1200" b="1" kern="1200" dirty="0">
                          <a:solidFill>
                            <a:srgbClr val="C00000"/>
                          </a:solidFill>
                          <a:effectLst/>
                          <a:latin typeface="+mj-ea"/>
                          <a:ea typeface="+mj-ea"/>
                          <a:cs typeface="+mn-cs"/>
                        </a:rPr>
                        <a:t>根据“存货”（彩票机构为“库存彩票”）和“政府储备物资”科目本年贷方发生额中属于当年领用的部分，确认当期费用，并调整</a:t>
                      </a:r>
                      <a:r>
                        <a:rPr lang="zh-CN" sz="1200" b="1" kern="1200" dirty="0" smtClean="0">
                          <a:solidFill>
                            <a:srgbClr val="C00000"/>
                          </a:solidFill>
                          <a:effectLst/>
                          <a:latin typeface="+mj-ea"/>
                          <a:ea typeface="+mj-ea"/>
                          <a:cs typeface="+mn-cs"/>
                        </a:rPr>
                        <a:t>净资产</a:t>
                      </a:r>
                      <a:r>
                        <a:rPr lang="zh-CN" altLang="en-US" sz="1200" b="1" kern="1200" dirty="0" smtClean="0">
                          <a:solidFill>
                            <a:srgbClr val="C00000"/>
                          </a:solidFill>
                          <a:effectLst/>
                          <a:latin typeface="+mj-ea"/>
                          <a:ea typeface="+mj-ea"/>
                          <a:cs typeface="+mn-cs"/>
                        </a:rPr>
                        <a:t>。</a:t>
                      </a:r>
                      <a:endParaRPr lang="zh-CN" sz="1200" b="1" kern="1200" dirty="0">
                        <a:solidFill>
                          <a:srgbClr val="C00000"/>
                        </a:solidFill>
                        <a:effectLst/>
                        <a:latin typeface="+mj-ea"/>
                        <a:ea typeface="+mj-ea"/>
                        <a:cs typeface="+mn-cs"/>
                      </a:endParaRPr>
                    </a:p>
                  </a:txBody>
                  <a:tcPr marL="7413" marR="7413" marT="5560" marB="0" anchor="ctr">
                    <a:solidFill>
                      <a:srgbClr val="FFE9A3"/>
                    </a:solidFill>
                  </a:tcPr>
                </a:tc>
                <a:tc>
                  <a:txBody>
                    <a:bodyPr/>
                    <a:lstStyle/>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商品和服务费</a:t>
                      </a:r>
                      <a:r>
                        <a:rPr lang="zh-CN" sz="1200" b="0" kern="1200" dirty="0" smtClean="0">
                          <a:solidFill>
                            <a:schemeClr val="dk1"/>
                          </a:solidFill>
                          <a:effectLst/>
                          <a:latin typeface="+mj-ea"/>
                          <a:ea typeface="+mj-ea"/>
                          <a:cs typeface="+mn-cs"/>
                        </a:rPr>
                        <a:t>用</a:t>
                      </a:r>
                      <a:endParaRPr lang="en-US" altLang="zh-CN" sz="1200" b="0" kern="1200" dirty="0" smtClean="0">
                        <a:solidFill>
                          <a:schemeClr val="dk1"/>
                        </a:solidFill>
                        <a:effectLst/>
                        <a:latin typeface="+mj-ea"/>
                        <a:ea typeface="+mj-ea"/>
                        <a:cs typeface="+mn-cs"/>
                      </a:endParaRPr>
                    </a:p>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适用</a:t>
                      </a:r>
                      <a:r>
                        <a:rPr lang="zh-CN" sz="1200" b="1" i="1" kern="1200" dirty="0">
                          <a:solidFill>
                            <a:srgbClr val="0070C0"/>
                          </a:solidFill>
                          <a:effectLst/>
                          <a:latin typeface="+mj-ea"/>
                          <a:ea typeface="+mj-ea"/>
                          <a:cs typeface="+mn-cs"/>
                        </a:rPr>
                        <a:t>行政单位、医院和彩票机构。</a:t>
                      </a:r>
                      <a:r>
                        <a:rPr lang="zh-CN" sz="1200" b="0" kern="1200" dirty="0">
                          <a:solidFill>
                            <a:schemeClr val="dk1"/>
                          </a:solidFill>
                          <a:effectLst/>
                          <a:latin typeface="+mj-ea"/>
                          <a:ea typeface="+mj-ea"/>
                          <a:cs typeface="+mn-cs"/>
                        </a:rPr>
                        <a:t>执行医院会计制度的单位根据“待冲基金”科目借方发生额中因领用存货而形成的部分填</a:t>
                      </a:r>
                      <a:r>
                        <a:rPr lang="zh-CN" sz="1200" b="0" kern="1200" dirty="0" smtClean="0">
                          <a:solidFill>
                            <a:schemeClr val="dk1"/>
                          </a:solidFill>
                          <a:effectLst/>
                          <a:latin typeface="+mj-ea"/>
                          <a:ea typeface="+mj-ea"/>
                          <a:cs typeface="+mn-cs"/>
                        </a:rPr>
                        <a:t>列</a:t>
                      </a:r>
                      <a:endParaRPr lang="zh-CN" sz="1200" b="0" kern="1200" dirty="0">
                        <a:solidFill>
                          <a:schemeClr val="dk1"/>
                        </a:solidFill>
                        <a:effectLst/>
                        <a:latin typeface="+mj-ea"/>
                        <a:ea typeface="+mj-ea"/>
                        <a:cs typeface="+mn-cs"/>
                      </a:endParaRPr>
                    </a:p>
                  </a:txBody>
                  <a:tcPr marL="7413" marR="7413" marT="5560" marB="0" anchor="ctr">
                    <a:solidFill>
                      <a:srgbClr val="FFDED9"/>
                    </a:solidFill>
                  </a:tcPr>
                </a:tc>
              </a:tr>
              <a:tr h="848131">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5</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按照权责发生制原则，应将当年因购买商品和服务发生的应付款项确认为当年费用，应</a:t>
                      </a:r>
                      <a:r>
                        <a:rPr lang="zh-CN" sz="1200" b="1" kern="1200" dirty="0">
                          <a:solidFill>
                            <a:srgbClr val="C00000"/>
                          </a:solidFill>
                          <a:effectLst/>
                          <a:latin typeface="+mj-ea"/>
                          <a:ea typeface="+mj-ea"/>
                          <a:cs typeface="+mn-cs"/>
                        </a:rPr>
                        <a:t>根据“应付账款”和“长期应付款”本年贷方发生额中属于为购买商品和服务发生的部分确认当年费用，并调整</a:t>
                      </a:r>
                      <a:r>
                        <a:rPr lang="zh-CN" sz="1200" b="1" kern="1200" dirty="0" smtClean="0">
                          <a:solidFill>
                            <a:srgbClr val="C00000"/>
                          </a:solidFill>
                          <a:effectLst/>
                          <a:latin typeface="+mj-ea"/>
                          <a:ea typeface="+mj-ea"/>
                          <a:cs typeface="+mn-cs"/>
                        </a:rPr>
                        <a:t>净资产</a:t>
                      </a:r>
                      <a:r>
                        <a:rPr lang="zh-CN" altLang="en-US" sz="1200" b="1" kern="1200" dirty="0" smtClean="0">
                          <a:solidFill>
                            <a:srgbClr val="C00000"/>
                          </a:solidFill>
                          <a:effectLst/>
                          <a:latin typeface="+mj-ea"/>
                          <a:ea typeface="+mj-ea"/>
                          <a:cs typeface="+mn-cs"/>
                        </a:rPr>
                        <a:t>。</a:t>
                      </a:r>
                      <a:endParaRPr lang="zh-CN" sz="1200" b="1" kern="1200" dirty="0">
                        <a:solidFill>
                          <a:srgbClr val="C00000"/>
                        </a:solidFill>
                        <a:effectLst/>
                        <a:latin typeface="+mj-ea"/>
                        <a:ea typeface="+mj-ea"/>
                        <a:cs typeface="+mn-cs"/>
                      </a:endParaRPr>
                    </a:p>
                  </a:txBody>
                  <a:tcPr marL="7413" marR="7413" marT="5560" marB="0" anchor="ctr">
                    <a:solidFill>
                      <a:srgbClr val="FFE9A3"/>
                    </a:solidFill>
                  </a:tcPr>
                </a:tc>
                <a:tc>
                  <a:txBody>
                    <a:bodyPr/>
                    <a:lstStyle/>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商品和服务费</a:t>
                      </a:r>
                      <a:r>
                        <a:rPr lang="zh-CN" sz="1200" b="0" kern="1200" dirty="0" smtClean="0">
                          <a:solidFill>
                            <a:schemeClr val="dk1"/>
                          </a:solidFill>
                          <a:effectLst/>
                          <a:latin typeface="+mj-ea"/>
                          <a:ea typeface="+mj-ea"/>
                          <a:cs typeface="+mn-cs"/>
                        </a:rPr>
                        <a:t>用</a:t>
                      </a:r>
                      <a:endParaRPr lang="en-US" altLang="zh-CN" sz="1200" b="0" kern="1200" dirty="0" smtClean="0">
                        <a:solidFill>
                          <a:schemeClr val="dk1"/>
                        </a:solidFill>
                        <a:effectLst/>
                        <a:latin typeface="+mj-ea"/>
                        <a:ea typeface="+mj-ea"/>
                        <a:cs typeface="+mn-cs"/>
                      </a:endParaRPr>
                    </a:p>
                    <a:p>
                      <a:pPr marL="107950" indent="-254000" algn="l" defTabSz="914400" rtl="0" eaLnBrk="1" latinLnBrk="0" hangingPunct="1">
                        <a:spcAft>
                          <a:spcPts val="0"/>
                        </a:spcAft>
                      </a:pPr>
                      <a:r>
                        <a:rPr lang="en-US" altLang="zh-CN" sz="1200" b="0" kern="1200" dirty="0" smtClean="0">
                          <a:solidFill>
                            <a:schemeClr val="dk1"/>
                          </a:solidFill>
                          <a:effectLst/>
                          <a:latin typeface="+mj-ea"/>
                          <a:ea typeface="+mj-ea"/>
                          <a:cs typeface="+mn-cs"/>
                        </a:rPr>
                        <a:t> </a:t>
                      </a: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仅适用</a:t>
                      </a:r>
                      <a:r>
                        <a:rPr lang="zh-CN" sz="1200" b="1" i="1" kern="1200" dirty="0">
                          <a:solidFill>
                            <a:srgbClr val="0070C0"/>
                          </a:solidFill>
                          <a:effectLst/>
                          <a:latin typeface="+mj-ea"/>
                          <a:ea typeface="+mj-ea"/>
                          <a:cs typeface="+mn-cs"/>
                        </a:rPr>
                        <a:t>行政</a:t>
                      </a:r>
                      <a:r>
                        <a:rPr lang="zh-CN" sz="1200" b="1" i="1" kern="1200" dirty="0" smtClean="0">
                          <a:solidFill>
                            <a:srgbClr val="0070C0"/>
                          </a:solidFill>
                          <a:effectLst/>
                          <a:latin typeface="+mj-ea"/>
                          <a:ea typeface="+mj-ea"/>
                          <a:cs typeface="+mn-cs"/>
                        </a:rPr>
                        <a:t>单位</a:t>
                      </a:r>
                      <a:endParaRPr lang="zh-CN" sz="1200" b="1" i="1" kern="1200" dirty="0">
                        <a:solidFill>
                          <a:srgbClr val="0070C0"/>
                        </a:solidFill>
                        <a:effectLst/>
                        <a:latin typeface="+mj-ea"/>
                        <a:ea typeface="+mj-ea"/>
                        <a:cs typeface="+mn-cs"/>
                      </a:endParaRPr>
                    </a:p>
                  </a:txBody>
                  <a:tcPr marL="7413" marR="7413" marT="5560" marB="0" anchor="ctr">
                    <a:solidFill>
                      <a:srgbClr val="FFDED9"/>
                    </a:solidFill>
                  </a:tcPr>
                </a:tc>
              </a:tr>
              <a:tr h="879323">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6</a:t>
                      </a:r>
                      <a:endParaRPr lang="zh-CN" sz="1200" b="1" kern="1200" dirty="0">
                        <a:solidFill>
                          <a:schemeClr val="lt1"/>
                        </a:solidFill>
                        <a:effectLst/>
                        <a:latin typeface="+mj-ea"/>
                        <a:ea typeface="+mj-ea"/>
                        <a:cs typeface="+mn-cs"/>
                      </a:endParaRPr>
                    </a:p>
                  </a:txBody>
                  <a:tcPr marL="7413" marR="7413" marT="5560" marB="0" anchor="ctr">
                    <a:solidFill>
                      <a:srgbClr val="00B050"/>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按照权责发生制原则，当年偿付因购买商品和服务发生的应付款项不属于费用，应予以调减，因此，应</a:t>
                      </a:r>
                      <a:r>
                        <a:rPr lang="zh-CN" sz="1200" b="1" kern="1200" dirty="0">
                          <a:solidFill>
                            <a:srgbClr val="C00000"/>
                          </a:solidFill>
                          <a:effectLst/>
                          <a:latin typeface="+mj-ea"/>
                          <a:ea typeface="+mj-ea"/>
                          <a:cs typeface="+mn-cs"/>
                        </a:rPr>
                        <a:t>根据“应付账款”和“长期应付款”本年借方发生额中属于偿付因购买商品和服务发生的部分，调减当年费用，并调整</a:t>
                      </a:r>
                      <a:r>
                        <a:rPr lang="zh-CN" sz="1200" b="1" kern="1200" dirty="0" smtClean="0">
                          <a:solidFill>
                            <a:srgbClr val="C00000"/>
                          </a:solidFill>
                          <a:effectLst/>
                          <a:latin typeface="+mj-ea"/>
                          <a:ea typeface="+mj-ea"/>
                          <a:cs typeface="+mn-cs"/>
                        </a:rPr>
                        <a:t>净资产</a:t>
                      </a:r>
                      <a:r>
                        <a:rPr lang="zh-CN" altLang="en-US" sz="1200" b="1" kern="1200" dirty="0" smtClean="0">
                          <a:solidFill>
                            <a:srgbClr val="C00000"/>
                          </a:solidFill>
                          <a:effectLst/>
                          <a:latin typeface="+mj-ea"/>
                          <a:ea typeface="+mj-ea"/>
                          <a:cs typeface="+mn-cs"/>
                        </a:rPr>
                        <a:t>。</a:t>
                      </a:r>
                      <a:endParaRPr lang="zh-CN" sz="1200" b="1" kern="1200" dirty="0">
                        <a:solidFill>
                          <a:srgbClr val="C00000"/>
                        </a:solidFill>
                        <a:effectLst/>
                        <a:latin typeface="+mj-ea"/>
                        <a:ea typeface="+mj-ea"/>
                        <a:cs typeface="+mn-cs"/>
                      </a:endParaRPr>
                    </a:p>
                  </a:txBody>
                  <a:tcPr marL="7413" marR="7413" marT="5560" marB="0" anchor="ctr">
                    <a:solidFill>
                      <a:srgbClr val="FFE9A3"/>
                    </a:solidFill>
                  </a:tcPr>
                </a:tc>
                <a:tc>
                  <a:txBody>
                    <a:bodyPr/>
                    <a:lstStyle/>
                    <a:p>
                      <a:pPr marL="107950" algn="l" defTabSz="914400" rtl="0" eaLnBrk="1" latinLnBrk="0" hangingPunct="1">
                        <a:spcAft>
                          <a:spcPts val="0"/>
                        </a:spcAft>
                      </a:pPr>
                      <a:r>
                        <a:rPr lang="zh-CN" sz="1200" b="1" kern="1200" dirty="0" smtClean="0">
                          <a:solidFill>
                            <a:srgbClr val="6126F6"/>
                          </a:solidFill>
                          <a:effectLst/>
                          <a:latin typeface="+mj-ea"/>
                          <a:ea typeface="+mj-ea"/>
                          <a:cs typeface="+mn-cs"/>
                        </a:rPr>
                        <a:t>借</a:t>
                      </a:r>
                      <a:r>
                        <a:rPr lang="zh-CN" sz="1200" b="1" kern="1200" dirty="0">
                          <a:solidFill>
                            <a:srgbClr val="6126F6"/>
                          </a:solidFill>
                          <a:effectLst/>
                          <a:latin typeface="+mj-ea"/>
                          <a:ea typeface="+mj-ea"/>
                          <a:cs typeface="+mn-cs"/>
                        </a:rPr>
                        <a:t>：</a:t>
                      </a:r>
                      <a:r>
                        <a:rPr lang="zh-CN" sz="1200" b="0" kern="1200" dirty="0" smtClean="0">
                          <a:solidFill>
                            <a:schemeClr val="dk1"/>
                          </a:solidFill>
                          <a:effectLst/>
                          <a:latin typeface="+mj-ea"/>
                          <a:ea typeface="+mj-ea"/>
                          <a:cs typeface="+mn-cs"/>
                        </a:rPr>
                        <a:t>净资产</a:t>
                      </a:r>
                      <a:endParaRPr lang="en-US" altLang="zh-CN" sz="1200" b="0" kern="1200" dirty="0" smtClean="0">
                        <a:solidFill>
                          <a:schemeClr val="dk1"/>
                        </a:solidFill>
                        <a:effectLst/>
                        <a:latin typeface="+mj-ea"/>
                        <a:ea typeface="+mj-ea"/>
                        <a:cs typeface="+mn-cs"/>
                      </a:endParaRPr>
                    </a:p>
                    <a:p>
                      <a:pPr marL="107950" algn="l" defTabSz="914400" rtl="0" eaLnBrk="1" latinLnBrk="0" hangingPunct="1">
                        <a:spcAft>
                          <a:spcPts val="0"/>
                        </a:spcAft>
                      </a:pP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商品和</a:t>
                      </a:r>
                      <a:r>
                        <a:rPr lang="zh-CN" sz="1200" b="0" kern="1200" dirty="0" smtClean="0">
                          <a:solidFill>
                            <a:schemeClr val="dk1"/>
                          </a:solidFill>
                          <a:effectLst/>
                          <a:latin typeface="+mj-ea"/>
                          <a:ea typeface="+mj-ea"/>
                          <a:cs typeface="+mn-cs"/>
                        </a:rPr>
                        <a:t>服务费</a:t>
                      </a:r>
                      <a:r>
                        <a:rPr lang="zh-CN" sz="1200" b="0" kern="1200" dirty="0">
                          <a:solidFill>
                            <a:schemeClr val="dk1"/>
                          </a:solidFill>
                          <a:effectLst/>
                          <a:latin typeface="+mj-ea"/>
                          <a:ea typeface="+mj-ea"/>
                          <a:cs typeface="+mn-cs"/>
                        </a:rPr>
                        <a:t>用</a:t>
                      </a:r>
                      <a:endParaRPr lang="zh-CN" sz="1200" b="0" kern="1200" dirty="0">
                        <a:solidFill>
                          <a:schemeClr val="dk1"/>
                        </a:solidFill>
                        <a:effectLst/>
                        <a:latin typeface="+mj-ea"/>
                        <a:ea typeface="+mj-ea"/>
                        <a:cs typeface="+mn-cs"/>
                      </a:endParaRPr>
                    </a:p>
                  </a:txBody>
                  <a:tcPr marL="7413" marR="7413" marT="5560"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仅适用</a:t>
                      </a:r>
                      <a:r>
                        <a:rPr lang="zh-CN" sz="1200" b="1" i="1" kern="1200" dirty="0">
                          <a:solidFill>
                            <a:srgbClr val="0070C0"/>
                          </a:solidFill>
                          <a:effectLst/>
                          <a:latin typeface="+mj-ea"/>
                          <a:ea typeface="+mj-ea"/>
                          <a:cs typeface="+mn-cs"/>
                        </a:rPr>
                        <a:t>行政</a:t>
                      </a:r>
                      <a:r>
                        <a:rPr lang="zh-CN" sz="1200" b="1" i="1" kern="1200" dirty="0" smtClean="0">
                          <a:solidFill>
                            <a:srgbClr val="0070C0"/>
                          </a:solidFill>
                          <a:effectLst/>
                          <a:latin typeface="+mj-ea"/>
                          <a:ea typeface="+mj-ea"/>
                          <a:cs typeface="+mn-cs"/>
                        </a:rPr>
                        <a:t>单位</a:t>
                      </a:r>
                      <a:endParaRPr lang="zh-CN" sz="1200" b="1" i="1" kern="1200" dirty="0">
                        <a:solidFill>
                          <a:srgbClr val="0070C0"/>
                        </a:solidFill>
                        <a:effectLst/>
                        <a:latin typeface="+mj-ea"/>
                        <a:ea typeface="+mj-ea"/>
                        <a:cs typeface="+mn-cs"/>
                      </a:endParaRPr>
                    </a:p>
                  </a:txBody>
                  <a:tcPr marL="7413" marR="7413" marT="5560" marB="0" anchor="ctr">
                    <a:solidFill>
                      <a:srgbClr val="FFDED9"/>
                    </a:solidFill>
                  </a:tcPr>
                </a:tc>
              </a:tr>
            </a:tbl>
          </a:graphicData>
        </a:graphic>
      </p:graphicFrame>
    </p:spTree>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txBox="1"/>
          <p:nvPr/>
        </p:nvSpPr>
        <p:spPr bwMode="auto">
          <a:xfrm>
            <a:off x="0" y="492125"/>
            <a:ext cx="12192000" cy="649288"/>
          </a:xfrm>
          <a:prstGeom prst="rect">
            <a:avLst/>
          </a:prstGeom>
          <a:noFill/>
          <a:ln w="9525">
            <a:noFill/>
            <a:miter lim="800000"/>
          </a:ln>
        </p:spPr>
        <p:txBody>
          <a:bodyPr/>
          <a:lstStyle/>
          <a:p>
            <a:pPr algn="ctr">
              <a:buFont typeface="Arial" panose="020B0604020202020204" pitchFamily="34" charset="0"/>
              <a:buNone/>
            </a:pPr>
            <a:r>
              <a:rPr lang="zh-CN" altLang="en-US" sz="3000">
                <a:solidFill>
                  <a:srgbClr val="0070C0"/>
                </a:solidFill>
                <a:latin typeface="微软雅黑" panose="020B0503020204020204" pitchFamily="34" charset="-122"/>
                <a:ea typeface="微软雅黑" panose="020B0503020204020204" pitchFamily="34" charset="-122"/>
              </a:rPr>
              <a:t>预算单位调整事项清单（</a:t>
            </a:r>
            <a:r>
              <a:rPr lang="en-US" altLang="zh-CN" sz="3000">
                <a:solidFill>
                  <a:srgbClr val="0070C0"/>
                </a:solidFill>
                <a:latin typeface="微软雅黑" panose="020B0503020204020204" pitchFamily="34" charset="-122"/>
                <a:ea typeface="微软雅黑" panose="020B0503020204020204" pitchFamily="34" charset="-122"/>
              </a:rPr>
              <a:t> 2/2</a:t>
            </a:r>
            <a:r>
              <a:rPr lang="zh-CN" altLang="en-US" sz="3000">
                <a:solidFill>
                  <a:srgbClr val="0070C0"/>
                </a:solidFill>
                <a:latin typeface="微软雅黑" panose="020B0503020204020204" pitchFamily="34" charset="-122"/>
                <a:ea typeface="微软雅黑" panose="020B0503020204020204" pitchFamily="34" charset="-122"/>
              </a:rPr>
              <a:t>）</a:t>
            </a:r>
            <a:endParaRPr lang="en-US" altLang="zh-CN" sz="3000">
              <a:solidFill>
                <a:srgbClr val="0070C0"/>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43935" y="1028703"/>
          <a:ext cx="11904133" cy="5640389"/>
        </p:xfrm>
        <a:graphic>
          <a:graphicData uri="http://schemas.openxmlformats.org/drawingml/2006/table">
            <a:tbl>
              <a:tblPr firstRow="1" firstCol="1" bandRow="1" bandCol="1">
                <a:tableStyleId>{5C22544A-7EE6-4342-B048-85BDC9FD1C3A}</a:tableStyleId>
              </a:tblPr>
              <a:tblGrid>
                <a:gridCol w="1190321"/>
                <a:gridCol w="4528655"/>
                <a:gridCol w="2172152"/>
                <a:gridCol w="4013005"/>
              </a:tblGrid>
              <a:tr h="369890">
                <a:tc>
                  <a:txBody>
                    <a:bodyPr/>
                    <a:lstStyle/>
                    <a:p>
                      <a:pPr algn="ctr">
                        <a:spcAft>
                          <a:spcPts val="0"/>
                        </a:spcAft>
                      </a:pPr>
                      <a:r>
                        <a:rPr lang="zh-CN" sz="1200" dirty="0">
                          <a:effectLst/>
                        </a:rPr>
                        <a:t>序号</a:t>
                      </a:r>
                      <a:endParaRPr lang="zh-CN" sz="1600" dirty="0">
                        <a:effectLst/>
                        <a:latin typeface="宋体" panose="02010600030101010101" pitchFamily="2" charset="-122"/>
                        <a:cs typeface="宋体" panose="02010600030101010101" pitchFamily="2" charset="-122"/>
                      </a:endParaRPr>
                    </a:p>
                  </a:txBody>
                  <a:tcPr marL="11224" marR="11224" marT="8418" marB="0" anchor="ctr">
                    <a:solidFill>
                      <a:srgbClr val="0BB55C"/>
                    </a:solidFill>
                  </a:tcPr>
                </a:tc>
                <a:tc>
                  <a:txBody>
                    <a:bodyPr/>
                    <a:lstStyle/>
                    <a:p>
                      <a:pPr algn="ctr">
                        <a:spcAft>
                          <a:spcPts val="0"/>
                        </a:spcAft>
                      </a:pPr>
                      <a:r>
                        <a:rPr lang="zh-CN" sz="1200" dirty="0">
                          <a:effectLst/>
                        </a:rPr>
                        <a:t>调整事项</a:t>
                      </a:r>
                      <a:endParaRPr lang="zh-CN" sz="1600" dirty="0">
                        <a:effectLst/>
                        <a:latin typeface="宋体" panose="02010600030101010101" pitchFamily="2" charset="-122"/>
                        <a:cs typeface="宋体" panose="02010600030101010101" pitchFamily="2" charset="-122"/>
                      </a:endParaRPr>
                    </a:p>
                  </a:txBody>
                  <a:tcPr marL="11224" marR="11224" marT="8418" marB="0" anchor="ctr">
                    <a:solidFill>
                      <a:srgbClr val="0BB55C"/>
                    </a:solidFill>
                  </a:tcPr>
                </a:tc>
                <a:tc>
                  <a:txBody>
                    <a:bodyPr/>
                    <a:lstStyle/>
                    <a:p>
                      <a:pPr algn="ctr">
                        <a:spcAft>
                          <a:spcPts val="0"/>
                        </a:spcAft>
                      </a:pPr>
                      <a:r>
                        <a:rPr lang="zh-CN" sz="1200" dirty="0">
                          <a:effectLst/>
                        </a:rPr>
                        <a:t>调整分录</a:t>
                      </a:r>
                      <a:endParaRPr lang="zh-CN" sz="1600" dirty="0">
                        <a:effectLst/>
                        <a:latin typeface="宋体" panose="02010600030101010101" pitchFamily="2" charset="-122"/>
                        <a:cs typeface="宋体" panose="02010600030101010101" pitchFamily="2" charset="-122"/>
                      </a:endParaRPr>
                    </a:p>
                  </a:txBody>
                  <a:tcPr marL="11224" marR="11224" marT="8418" marB="0" anchor="ctr">
                    <a:solidFill>
                      <a:srgbClr val="0BB55C"/>
                    </a:solidFill>
                  </a:tcPr>
                </a:tc>
                <a:tc>
                  <a:txBody>
                    <a:bodyPr/>
                    <a:lstStyle/>
                    <a:p>
                      <a:pPr algn="ctr">
                        <a:spcAft>
                          <a:spcPts val="0"/>
                        </a:spcAft>
                      </a:pPr>
                      <a:r>
                        <a:rPr lang="zh-CN" sz="1200" dirty="0">
                          <a:effectLst/>
                        </a:rPr>
                        <a:t>备注</a:t>
                      </a:r>
                      <a:endParaRPr lang="zh-CN" sz="1600" dirty="0">
                        <a:effectLst/>
                        <a:latin typeface="宋体" panose="02010600030101010101" pitchFamily="2" charset="-122"/>
                        <a:cs typeface="宋体" panose="02010600030101010101" pitchFamily="2" charset="-122"/>
                      </a:endParaRPr>
                    </a:p>
                  </a:txBody>
                  <a:tcPr marL="11224" marR="11224" marT="8418" marB="0" anchor="ctr">
                    <a:solidFill>
                      <a:srgbClr val="0BB55C"/>
                    </a:solidFill>
                  </a:tcPr>
                </a:tc>
              </a:tr>
              <a:tr h="972481">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7</a:t>
                      </a:r>
                      <a:endParaRPr lang="zh-CN" sz="1200" b="1" kern="1200" dirty="0">
                        <a:solidFill>
                          <a:schemeClr val="lt1"/>
                        </a:solidFill>
                        <a:effectLst/>
                        <a:latin typeface="+mj-ea"/>
                        <a:ea typeface="+mj-ea"/>
                        <a:cs typeface="+mn-cs"/>
                      </a:endParaRPr>
                    </a:p>
                  </a:txBody>
                  <a:tcPr marL="7413" marR="7413" marT="5559" marB="0" anchor="ctr">
                    <a:solidFill>
                      <a:srgbClr val="0BB55C"/>
                    </a:solidFill>
                  </a:tcPr>
                </a:tc>
                <a:tc>
                  <a:txBody>
                    <a:bodyPr/>
                    <a:lstStyle/>
                    <a:p>
                      <a:pPr marL="0" algn="l" defTabSz="914400" rtl="0" eaLnBrk="1" latinLnBrk="0" hangingPunct="1">
                        <a:spcAft>
                          <a:spcPts val="0"/>
                        </a:spcAft>
                      </a:pPr>
                      <a:r>
                        <a:rPr lang="zh-CN" sz="1200" b="0" kern="1200" dirty="0">
                          <a:solidFill>
                            <a:schemeClr val="dk1"/>
                          </a:solidFill>
                          <a:effectLst/>
                          <a:latin typeface="+mj-ea"/>
                          <a:ea typeface="+mj-ea"/>
                          <a:cs typeface="+mn-cs"/>
                        </a:rPr>
                        <a:t>按照权责发生制原则，</a:t>
                      </a:r>
                      <a:r>
                        <a:rPr lang="zh-CN" sz="1200" b="1" kern="1200" dirty="0">
                          <a:solidFill>
                            <a:srgbClr val="C00000"/>
                          </a:solidFill>
                          <a:effectLst/>
                          <a:latin typeface="+mj-ea"/>
                          <a:ea typeface="+mj-ea"/>
                          <a:cs typeface="+mn-cs"/>
                        </a:rPr>
                        <a:t>当年发生的资本性支出</a:t>
                      </a:r>
                      <a:r>
                        <a:rPr lang="zh-CN" sz="1200" b="0" kern="1200" dirty="0">
                          <a:solidFill>
                            <a:schemeClr val="dk1"/>
                          </a:solidFill>
                          <a:effectLst/>
                          <a:latin typeface="+mj-ea"/>
                          <a:ea typeface="+mj-ea"/>
                          <a:cs typeface="+mn-cs"/>
                        </a:rPr>
                        <a:t>（包括基本建设支出、其他资本性支出、资本化的债务利息支出）</a:t>
                      </a:r>
                      <a:r>
                        <a:rPr lang="zh-CN" sz="1200" b="1" kern="1200" dirty="0">
                          <a:solidFill>
                            <a:srgbClr val="C00000"/>
                          </a:solidFill>
                          <a:effectLst/>
                          <a:latin typeface="+mj-ea"/>
                          <a:ea typeface="+mj-ea"/>
                          <a:cs typeface="+mn-cs"/>
                        </a:rPr>
                        <a:t>不属于费用，应予以调减，并相应调整</a:t>
                      </a:r>
                      <a:r>
                        <a:rPr lang="zh-CN" sz="1200" b="1" kern="1200" dirty="0" smtClean="0">
                          <a:solidFill>
                            <a:srgbClr val="C00000"/>
                          </a:solidFill>
                          <a:effectLst/>
                          <a:latin typeface="+mj-ea"/>
                          <a:ea typeface="+mj-ea"/>
                          <a:cs typeface="+mn-cs"/>
                        </a:rPr>
                        <a:t>净资产</a:t>
                      </a:r>
                      <a:endParaRPr lang="zh-CN" sz="1200" b="1" kern="1200" dirty="0">
                        <a:solidFill>
                          <a:srgbClr val="C00000"/>
                        </a:solidFill>
                        <a:effectLst/>
                        <a:latin typeface="+mj-ea"/>
                        <a:ea typeface="+mj-ea"/>
                        <a:cs typeface="+mn-cs"/>
                      </a:endParaRPr>
                    </a:p>
                  </a:txBody>
                  <a:tcPr marL="7413" marR="7413" marT="5559" marB="0" anchor="ctr">
                    <a:solidFill>
                      <a:srgbClr val="FFE9A3"/>
                    </a:solidFill>
                  </a:tcPr>
                </a:tc>
                <a:tc>
                  <a:txBody>
                    <a:bodyPr/>
                    <a:lstStyle/>
                    <a:p>
                      <a:pPr marL="107950" algn="l" defTabSz="914400" rtl="0" eaLnBrk="1" latinLnBrk="0" hangingPunct="1">
                        <a:lnSpc>
                          <a:spcPts val="2400"/>
                        </a:lnSpc>
                        <a:spcAft>
                          <a:spcPts val="0"/>
                        </a:spcAft>
                      </a:pPr>
                      <a:r>
                        <a:rPr lang="zh-CN" sz="1200" b="1" kern="1200" dirty="0">
                          <a:solidFill>
                            <a:srgbClr val="6126F6"/>
                          </a:solidFill>
                          <a:effectLst/>
                          <a:latin typeface="+mj-ea"/>
                          <a:ea typeface="+mj-ea"/>
                          <a:cs typeface="+mn-cs"/>
                        </a:rPr>
                        <a:t>借：</a:t>
                      </a:r>
                      <a:r>
                        <a:rPr lang="zh-CN" sz="1200" b="0" kern="1200" dirty="0" smtClean="0">
                          <a:solidFill>
                            <a:schemeClr val="dk1"/>
                          </a:solidFill>
                          <a:effectLst/>
                          <a:latin typeface="+mj-ea"/>
                          <a:ea typeface="+mj-ea"/>
                          <a:cs typeface="+mn-cs"/>
                        </a:rPr>
                        <a:t>净资产</a:t>
                      </a:r>
                      <a:endParaRPr lang="en-US" altLang="zh-CN" sz="1200" b="0" kern="1200" dirty="0" smtClean="0">
                        <a:solidFill>
                          <a:schemeClr val="dk1"/>
                        </a:solidFill>
                        <a:effectLst/>
                        <a:latin typeface="+mj-ea"/>
                        <a:ea typeface="+mj-ea"/>
                        <a:cs typeface="+mn-cs"/>
                      </a:endParaRPr>
                    </a:p>
                    <a:p>
                      <a:pPr marL="107950" algn="l" defTabSz="914400" rtl="0" eaLnBrk="1" latinLnBrk="0" hangingPunct="1">
                        <a:lnSpc>
                          <a:spcPts val="2400"/>
                        </a:lnSpc>
                        <a:spcAft>
                          <a:spcPts val="0"/>
                        </a:spcAft>
                      </a:pP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资本性支出</a:t>
                      </a:r>
                      <a:endParaRPr lang="zh-CN" sz="1200" b="0" kern="1200" dirty="0">
                        <a:solidFill>
                          <a:schemeClr val="dk1"/>
                        </a:solidFill>
                        <a:effectLst/>
                        <a:latin typeface="+mj-ea"/>
                        <a:ea typeface="+mj-ea"/>
                        <a:cs typeface="+mn-cs"/>
                      </a:endParaRPr>
                    </a:p>
                  </a:txBody>
                  <a:tcPr marL="7413" marR="7413" marT="5559"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适用于</a:t>
                      </a:r>
                      <a:r>
                        <a:rPr lang="zh-CN" sz="1200" b="1" i="1" kern="1200" dirty="0" smtClean="0">
                          <a:solidFill>
                            <a:srgbClr val="0070C0"/>
                          </a:solidFill>
                          <a:effectLst/>
                          <a:latin typeface="+mj-ea"/>
                          <a:ea typeface="+mj-ea"/>
                          <a:cs typeface="+mn-cs"/>
                        </a:rPr>
                        <a:t>除执行</a:t>
                      </a:r>
                      <a:r>
                        <a:rPr lang="zh-CN" sz="1200" b="1" i="1" kern="1200" dirty="0">
                          <a:solidFill>
                            <a:srgbClr val="0070C0"/>
                          </a:solidFill>
                          <a:effectLst/>
                          <a:latin typeface="+mj-ea"/>
                          <a:ea typeface="+mj-ea"/>
                          <a:cs typeface="+mn-cs"/>
                        </a:rPr>
                        <a:t>地质勘查单位会计制度、民间非盈利组织会计制度、企业会计制度以外的</a:t>
                      </a:r>
                      <a:r>
                        <a:rPr lang="zh-CN" sz="1200" b="1" i="1" kern="1200" dirty="0" smtClean="0">
                          <a:solidFill>
                            <a:srgbClr val="0070C0"/>
                          </a:solidFill>
                          <a:effectLst/>
                          <a:latin typeface="+mj-ea"/>
                          <a:ea typeface="+mj-ea"/>
                          <a:cs typeface="+mn-cs"/>
                        </a:rPr>
                        <a:t>单位</a:t>
                      </a:r>
                      <a:endParaRPr lang="zh-CN" sz="1200" b="1" i="1" kern="1200" dirty="0">
                        <a:solidFill>
                          <a:srgbClr val="0070C0"/>
                        </a:solidFill>
                        <a:effectLst/>
                        <a:latin typeface="+mj-ea"/>
                        <a:ea typeface="+mj-ea"/>
                        <a:cs typeface="+mn-cs"/>
                      </a:endParaRPr>
                    </a:p>
                  </a:txBody>
                  <a:tcPr marL="7413" marR="7413" marT="5559" marB="0" anchor="ctr">
                    <a:solidFill>
                      <a:srgbClr val="FFDED9"/>
                    </a:solidFill>
                  </a:tcPr>
                </a:tc>
              </a:tr>
              <a:tr h="972481">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8</a:t>
                      </a:r>
                      <a:endParaRPr lang="zh-CN" sz="1200" b="1" kern="1200" dirty="0">
                        <a:solidFill>
                          <a:schemeClr val="lt1"/>
                        </a:solidFill>
                        <a:effectLst/>
                        <a:latin typeface="+mj-ea"/>
                        <a:ea typeface="+mj-ea"/>
                        <a:cs typeface="+mn-cs"/>
                      </a:endParaRPr>
                    </a:p>
                  </a:txBody>
                  <a:tcPr marL="11224" marR="11224" marT="8418" marB="0" anchor="ctr">
                    <a:solidFill>
                      <a:srgbClr val="0BB55C"/>
                    </a:solidFill>
                  </a:tcPr>
                </a:tc>
                <a:tc>
                  <a:txBody>
                    <a:bodyPr/>
                    <a:lstStyle/>
                    <a:p>
                      <a:pPr>
                        <a:spcAft>
                          <a:spcPts val="0"/>
                        </a:spcAft>
                      </a:pPr>
                      <a:r>
                        <a:rPr lang="zh-CN" sz="1200" b="1" kern="1200" dirty="0">
                          <a:solidFill>
                            <a:srgbClr val="C00000"/>
                          </a:solidFill>
                          <a:effectLst/>
                          <a:latin typeface="+mj-ea"/>
                          <a:ea typeface="+mj-ea"/>
                          <a:cs typeface="+mn-cs"/>
                        </a:rPr>
                        <a:t>除</a:t>
                      </a:r>
                      <a:r>
                        <a:rPr lang="zh-CN" sz="1200" b="0" kern="1200" dirty="0">
                          <a:solidFill>
                            <a:schemeClr val="dk1"/>
                          </a:solidFill>
                          <a:effectLst/>
                          <a:latin typeface="+mj-ea"/>
                          <a:ea typeface="+mj-ea"/>
                          <a:cs typeface="+mn-cs"/>
                        </a:rPr>
                        <a:t>地质勘查单位、民间非营利组织、企业化管理的事业单位</a:t>
                      </a:r>
                      <a:r>
                        <a:rPr lang="zh-CN" sz="1200" b="1" kern="1200" dirty="0">
                          <a:solidFill>
                            <a:srgbClr val="C00000"/>
                          </a:solidFill>
                          <a:effectLst/>
                          <a:latin typeface="+mj-ea"/>
                          <a:ea typeface="+mj-ea"/>
                          <a:cs typeface="+mn-cs"/>
                        </a:rPr>
                        <a:t>外，根据“累计折旧”科目贷方发生额中属于固定资产、公共基础设施当年应计提折旧的部分确认当期折旧费</a:t>
                      </a:r>
                      <a:r>
                        <a:rPr lang="zh-CN" sz="1200" b="1" kern="1200" dirty="0" smtClean="0">
                          <a:solidFill>
                            <a:srgbClr val="C00000"/>
                          </a:solidFill>
                          <a:effectLst/>
                          <a:latin typeface="+mj-ea"/>
                          <a:ea typeface="+mj-ea"/>
                          <a:cs typeface="+mn-cs"/>
                        </a:rPr>
                        <a:t>用</a:t>
                      </a:r>
                      <a:endParaRPr lang="zh-CN" sz="1200" b="1" kern="1200" dirty="0">
                        <a:solidFill>
                          <a:srgbClr val="C00000"/>
                        </a:solidFill>
                        <a:effectLst/>
                        <a:latin typeface="+mj-ea"/>
                        <a:ea typeface="+mj-ea"/>
                        <a:cs typeface="+mn-cs"/>
                      </a:endParaRPr>
                    </a:p>
                  </a:txBody>
                  <a:tcPr marL="11224" marR="11224" marT="8418" marB="0" anchor="ctr">
                    <a:solidFill>
                      <a:srgbClr val="FFE9A3"/>
                    </a:solidFill>
                  </a:tcPr>
                </a:tc>
                <a:tc>
                  <a:txBody>
                    <a:bodyPr/>
                    <a:lstStyle/>
                    <a:p>
                      <a:pPr marL="107950" indent="0" algn="l" defTabSz="914400" rtl="0" eaLnBrk="1" latinLnBrk="0" hangingPunct="1">
                        <a:lnSpc>
                          <a:spcPts val="2400"/>
                        </a:lnSpc>
                        <a:spcAft>
                          <a:spcPts val="0"/>
                        </a:spcAft>
                      </a:pPr>
                      <a:r>
                        <a:rPr lang="zh-CN" sz="1200" b="1" kern="1200" dirty="0">
                          <a:solidFill>
                            <a:srgbClr val="6126F6"/>
                          </a:solidFill>
                          <a:effectLst/>
                          <a:latin typeface="+mj-ea"/>
                          <a:ea typeface="+mj-ea"/>
                          <a:cs typeface="+mn-cs"/>
                        </a:rPr>
                        <a:t>借：</a:t>
                      </a:r>
                      <a:r>
                        <a:rPr lang="zh-CN" sz="1200" b="0" kern="1200" dirty="0">
                          <a:solidFill>
                            <a:schemeClr val="dk1"/>
                          </a:solidFill>
                          <a:effectLst/>
                          <a:latin typeface="+mj-ea"/>
                          <a:ea typeface="+mj-ea"/>
                          <a:cs typeface="+mn-cs"/>
                        </a:rPr>
                        <a:t>折旧费</a:t>
                      </a:r>
                      <a:r>
                        <a:rPr lang="zh-CN" sz="1200" b="0" kern="1200" dirty="0" smtClean="0">
                          <a:solidFill>
                            <a:schemeClr val="dk1"/>
                          </a:solidFill>
                          <a:effectLst/>
                          <a:latin typeface="+mj-ea"/>
                          <a:ea typeface="+mj-ea"/>
                          <a:cs typeface="+mn-cs"/>
                        </a:rPr>
                        <a:t>用</a:t>
                      </a:r>
                      <a:endParaRPr lang="en-US" altLang="zh-CN" sz="1200" b="0" kern="1200" dirty="0" smtClean="0">
                        <a:solidFill>
                          <a:schemeClr val="dk1"/>
                        </a:solidFill>
                        <a:effectLst/>
                        <a:latin typeface="+mj-ea"/>
                        <a:ea typeface="+mj-ea"/>
                        <a:cs typeface="+mn-cs"/>
                      </a:endParaRPr>
                    </a:p>
                    <a:p>
                      <a:pPr marL="107950" indent="0" algn="l" defTabSz="914400" rtl="0" eaLnBrk="1" latinLnBrk="0" hangingPunct="1">
                        <a:lnSpc>
                          <a:spcPts val="2400"/>
                        </a:lnSpc>
                        <a:spcAft>
                          <a:spcPts val="0"/>
                        </a:spcAft>
                      </a:pP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11224" marR="11224" marT="8418"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执行医院会计制度的单位</a:t>
                      </a:r>
                      <a:r>
                        <a:rPr lang="zh-CN" sz="1200" b="1" i="1" kern="1200" dirty="0">
                          <a:solidFill>
                            <a:srgbClr val="0070C0"/>
                          </a:solidFill>
                          <a:effectLst/>
                          <a:latin typeface="+mj-ea"/>
                          <a:ea typeface="+mj-ea"/>
                          <a:cs typeface="+mn-cs"/>
                        </a:rPr>
                        <a:t>根据“待冲基金”科目借方发生额中对应固定资产折旧的部分填</a:t>
                      </a:r>
                      <a:r>
                        <a:rPr lang="zh-CN" sz="1200" b="1" i="1" kern="1200" dirty="0" smtClean="0">
                          <a:solidFill>
                            <a:srgbClr val="0070C0"/>
                          </a:solidFill>
                          <a:effectLst/>
                          <a:latin typeface="+mj-ea"/>
                          <a:ea typeface="+mj-ea"/>
                          <a:cs typeface="+mn-cs"/>
                        </a:rPr>
                        <a:t>列</a:t>
                      </a:r>
                      <a:endParaRPr lang="zh-CN" sz="1200" b="1" i="1" kern="1200" dirty="0">
                        <a:solidFill>
                          <a:srgbClr val="0070C0"/>
                        </a:solidFill>
                        <a:effectLst/>
                        <a:latin typeface="+mj-ea"/>
                        <a:ea typeface="+mj-ea"/>
                        <a:cs typeface="+mn-cs"/>
                      </a:endParaRPr>
                    </a:p>
                  </a:txBody>
                  <a:tcPr marL="11224" marR="11224" marT="8418" marB="0" anchor="ctr">
                    <a:solidFill>
                      <a:srgbClr val="FFDED9"/>
                    </a:solidFill>
                  </a:tcPr>
                </a:tc>
              </a:tr>
              <a:tr h="929067">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9</a:t>
                      </a:r>
                      <a:endParaRPr lang="zh-CN" sz="1200" b="1" kern="1200" dirty="0">
                        <a:solidFill>
                          <a:schemeClr val="lt1"/>
                        </a:solidFill>
                        <a:effectLst/>
                        <a:latin typeface="+mj-ea"/>
                        <a:ea typeface="+mj-ea"/>
                        <a:cs typeface="+mn-cs"/>
                      </a:endParaRPr>
                    </a:p>
                  </a:txBody>
                  <a:tcPr marL="11224" marR="11224" marT="8418" marB="0" anchor="ctr">
                    <a:solidFill>
                      <a:srgbClr val="0BB55C"/>
                    </a:solidFill>
                  </a:tcPr>
                </a:tc>
                <a:tc>
                  <a:txBody>
                    <a:bodyPr/>
                    <a:lstStyle/>
                    <a:p>
                      <a:pPr>
                        <a:spcAft>
                          <a:spcPts val="0"/>
                        </a:spcAft>
                      </a:pPr>
                      <a:r>
                        <a:rPr lang="zh-CN" sz="1200" b="0" kern="1200" dirty="0">
                          <a:solidFill>
                            <a:schemeClr val="dk1"/>
                          </a:solidFill>
                          <a:effectLst/>
                          <a:latin typeface="+mj-ea"/>
                          <a:ea typeface="+mj-ea"/>
                          <a:cs typeface="+mn-cs"/>
                        </a:rPr>
                        <a:t>未设置“累计折旧”科目的，应</a:t>
                      </a:r>
                      <a:r>
                        <a:rPr lang="zh-CN" sz="1200" b="1" kern="1200" dirty="0">
                          <a:solidFill>
                            <a:srgbClr val="C00000"/>
                          </a:solidFill>
                          <a:effectLst/>
                          <a:latin typeface="+mj-ea"/>
                          <a:ea typeface="+mj-ea"/>
                          <a:cs typeface="+mn-cs"/>
                        </a:rPr>
                        <a:t>根据权责发生原则补提固定资产和公共基础设施“累计折旧”，当年部分计入“折旧费用”，以前年度部分调整</a:t>
                      </a:r>
                      <a:r>
                        <a:rPr lang="zh-CN" sz="1200" b="1" kern="1200" dirty="0" smtClean="0">
                          <a:solidFill>
                            <a:srgbClr val="C00000"/>
                          </a:solidFill>
                          <a:effectLst/>
                          <a:latin typeface="+mj-ea"/>
                          <a:ea typeface="+mj-ea"/>
                          <a:cs typeface="+mn-cs"/>
                        </a:rPr>
                        <a:t>净资产</a:t>
                      </a:r>
                      <a:endParaRPr lang="zh-CN" sz="1200" b="1" kern="1200" dirty="0">
                        <a:solidFill>
                          <a:srgbClr val="C00000"/>
                        </a:solidFill>
                        <a:effectLst/>
                        <a:latin typeface="+mj-ea"/>
                        <a:ea typeface="+mj-ea"/>
                        <a:cs typeface="+mn-cs"/>
                      </a:endParaRPr>
                    </a:p>
                  </a:txBody>
                  <a:tcPr marL="11224" marR="11224" marT="8418" marB="0" anchor="ctr">
                    <a:solidFill>
                      <a:srgbClr val="FFE9A3"/>
                    </a:solidFill>
                  </a:tcPr>
                </a:tc>
                <a:tc>
                  <a:txBody>
                    <a:bodyPr/>
                    <a:lstStyle/>
                    <a:p>
                      <a:pPr marL="107950" algn="l" defTabSz="914400" rtl="0" eaLnBrk="1" latinLnBrk="0" hangingPunct="1">
                        <a:lnSpc>
                          <a:spcPts val="2400"/>
                        </a:lnSpc>
                        <a:spcAft>
                          <a:spcPts val="0"/>
                        </a:spcAft>
                      </a:pPr>
                      <a:r>
                        <a:rPr lang="zh-CN" sz="1200" b="1" kern="1200" dirty="0">
                          <a:solidFill>
                            <a:srgbClr val="6126F6"/>
                          </a:solidFill>
                          <a:effectLst/>
                          <a:latin typeface="+mj-ea"/>
                          <a:ea typeface="+mj-ea"/>
                          <a:cs typeface="+mn-cs"/>
                        </a:rPr>
                        <a:t>借：</a:t>
                      </a:r>
                      <a:r>
                        <a:rPr lang="zh-CN" sz="1200" b="0" kern="1200" dirty="0">
                          <a:solidFill>
                            <a:schemeClr val="dk1"/>
                          </a:solidFill>
                          <a:effectLst/>
                          <a:latin typeface="+mj-ea"/>
                          <a:ea typeface="+mj-ea"/>
                          <a:cs typeface="+mn-cs"/>
                        </a:rPr>
                        <a:t>折旧费</a:t>
                      </a:r>
                      <a:r>
                        <a:rPr lang="zh-CN" sz="1200" b="0" kern="1200" dirty="0" smtClean="0">
                          <a:solidFill>
                            <a:schemeClr val="dk1"/>
                          </a:solidFill>
                          <a:effectLst/>
                          <a:latin typeface="+mj-ea"/>
                          <a:ea typeface="+mj-ea"/>
                          <a:cs typeface="+mn-cs"/>
                        </a:rPr>
                        <a:t>用净资产</a:t>
                      </a:r>
                      <a:br>
                        <a:rPr lang="en-US" sz="1200" b="0" kern="1200" dirty="0">
                          <a:solidFill>
                            <a:schemeClr val="dk1"/>
                          </a:solidFill>
                          <a:effectLst/>
                          <a:latin typeface="+mj-ea"/>
                          <a:ea typeface="+mj-ea"/>
                          <a:cs typeface="+mn-cs"/>
                        </a:rPr>
                      </a:b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累计折旧</a:t>
                      </a:r>
                      <a:endParaRPr lang="zh-CN" sz="1200" b="0" kern="1200" dirty="0">
                        <a:solidFill>
                          <a:schemeClr val="dk1"/>
                        </a:solidFill>
                        <a:effectLst/>
                        <a:latin typeface="+mj-ea"/>
                        <a:ea typeface="+mj-ea"/>
                        <a:cs typeface="+mn-cs"/>
                      </a:endParaRPr>
                    </a:p>
                  </a:txBody>
                  <a:tcPr marL="11224" marR="11224" marT="8418"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适用</a:t>
                      </a:r>
                      <a:r>
                        <a:rPr lang="zh-CN" sz="1200" b="1" i="1" kern="1200" dirty="0">
                          <a:solidFill>
                            <a:srgbClr val="0070C0"/>
                          </a:solidFill>
                          <a:effectLst/>
                          <a:latin typeface="+mj-ea"/>
                          <a:ea typeface="+mj-ea"/>
                          <a:cs typeface="+mn-cs"/>
                        </a:rPr>
                        <a:t>中小学、基层医疗卫生机构、测绘</a:t>
                      </a:r>
                      <a:r>
                        <a:rPr lang="zh-CN" sz="1200" b="1" i="1" kern="1200" dirty="0" smtClean="0">
                          <a:solidFill>
                            <a:srgbClr val="0070C0"/>
                          </a:solidFill>
                          <a:effectLst/>
                          <a:latin typeface="+mj-ea"/>
                          <a:ea typeface="+mj-ea"/>
                          <a:cs typeface="+mn-cs"/>
                        </a:rPr>
                        <a:t>事业单位</a:t>
                      </a:r>
                      <a:endParaRPr lang="zh-CN" sz="1200" b="1" i="1" kern="1200" dirty="0">
                        <a:solidFill>
                          <a:srgbClr val="0070C0"/>
                        </a:solidFill>
                        <a:effectLst/>
                        <a:latin typeface="+mj-ea"/>
                        <a:ea typeface="+mj-ea"/>
                        <a:cs typeface="+mn-cs"/>
                      </a:endParaRPr>
                    </a:p>
                  </a:txBody>
                  <a:tcPr marL="11224" marR="11224" marT="8418" marB="0" anchor="ctr">
                    <a:solidFill>
                      <a:srgbClr val="FFDED9"/>
                    </a:solidFill>
                  </a:tcPr>
                </a:tc>
              </a:tr>
              <a:tr h="903018">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10</a:t>
                      </a:r>
                      <a:endParaRPr lang="zh-CN" sz="1200" b="1" kern="1200" dirty="0">
                        <a:solidFill>
                          <a:schemeClr val="lt1"/>
                        </a:solidFill>
                        <a:effectLst/>
                        <a:latin typeface="+mj-ea"/>
                        <a:ea typeface="+mj-ea"/>
                        <a:cs typeface="+mn-cs"/>
                      </a:endParaRPr>
                    </a:p>
                  </a:txBody>
                  <a:tcPr marL="11224" marR="11224" marT="8418" marB="0" anchor="ctr">
                    <a:solidFill>
                      <a:srgbClr val="0BB55C"/>
                    </a:solidFill>
                  </a:tcPr>
                </a:tc>
                <a:tc>
                  <a:txBody>
                    <a:bodyPr/>
                    <a:lstStyle/>
                    <a:p>
                      <a:pPr>
                        <a:spcAft>
                          <a:spcPts val="0"/>
                        </a:spcAft>
                      </a:pPr>
                      <a:r>
                        <a:rPr lang="zh-CN" sz="1200" b="1" kern="1200" dirty="0">
                          <a:solidFill>
                            <a:srgbClr val="C00000"/>
                          </a:solidFill>
                          <a:effectLst/>
                          <a:latin typeface="+mj-ea"/>
                          <a:ea typeface="+mj-ea"/>
                          <a:cs typeface="+mn-cs"/>
                        </a:rPr>
                        <a:t>除</a:t>
                      </a:r>
                      <a:r>
                        <a:rPr lang="zh-CN" sz="1200" b="0" kern="1200" dirty="0">
                          <a:solidFill>
                            <a:schemeClr val="dk1"/>
                          </a:solidFill>
                          <a:effectLst/>
                          <a:latin typeface="+mj-ea"/>
                          <a:ea typeface="+mj-ea"/>
                          <a:cs typeface="+mn-cs"/>
                        </a:rPr>
                        <a:t>地质勘查单位、民间非营利组织、企业化管理的事业单位</a:t>
                      </a:r>
                      <a:r>
                        <a:rPr lang="zh-CN" sz="1200" b="1" kern="1200" dirty="0">
                          <a:solidFill>
                            <a:srgbClr val="C00000"/>
                          </a:solidFill>
                          <a:effectLst/>
                          <a:latin typeface="+mj-ea"/>
                          <a:ea typeface="+mj-ea"/>
                          <a:cs typeface="+mn-cs"/>
                        </a:rPr>
                        <a:t>外，根据“累计摊销”科目贷方发生额中属于无形资产当年应计提摊销的部分确认当期摊销</a:t>
                      </a:r>
                      <a:r>
                        <a:rPr lang="zh-CN" sz="1200" b="1" kern="1200" dirty="0" smtClean="0">
                          <a:solidFill>
                            <a:srgbClr val="C00000"/>
                          </a:solidFill>
                          <a:effectLst/>
                          <a:latin typeface="+mj-ea"/>
                          <a:ea typeface="+mj-ea"/>
                          <a:cs typeface="+mn-cs"/>
                        </a:rPr>
                        <a:t>费用</a:t>
                      </a:r>
                      <a:endParaRPr lang="zh-CN" sz="1200" b="1" kern="1200" dirty="0">
                        <a:solidFill>
                          <a:srgbClr val="C00000"/>
                        </a:solidFill>
                        <a:effectLst/>
                        <a:latin typeface="+mj-ea"/>
                        <a:ea typeface="+mj-ea"/>
                        <a:cs typeface="+mn-cs"/>
                      </a:endParaRPr>
                    </a:p>
                  </a:txBody>
                  <a:tcPr marL="11224" marR="11224" marT="8418" marB="0" anchor="ctr">
                    <a:solidFill>
                      <a:srgbClr val="FFE9A3"/>
                    </a:solidFill>
                  </a:tcPr>
                </a:tc>
                <a:tc>
                  <a:txBody>
                    <a:bodyPr/>
                    <a:lstStyle/>
                    <a:p>
                      <a:pPr marL="107950" algn="l" defTabSz="914400" rtl="0" eaLnBrk="1" latinLnBrk="0" hangingPunct="1">
                        <a:lnSpc>
                          <a:spcPts val="2400"/>
                        </a:lnSpc>
                        <a:spcAft>
                          <a:spcPts val="0"/>
                        </a:spcAft>
                      </a:pPr>
                      <a:r>
                        <a:rPr lang="zh-CN" sz="1200" b="1" kern="1200" dirty="0">
                          <a:solidFill>
                            <a:srgbClr val="6126F6"/>
                          </a:solidFill>
                          <a:effectLst/>
                          <a:latin typeface="+mj-ea"/>
                          <a:ea typeface="+mj-ea"/>
                          <a:cs typeface="+mn-cs"/>
                        </a:rPr>
                        <a:t>借：</a:t>
                      </a:r>
                      <a:r>
                        <a:rPr lang="zh-CN" sz="1200" b="0" kern="1200" dirty="0">
                          <a:solidFill>
                            <a:schemeClr val="dk1"/>
                          </a:solidFill>
                          <a:effectLst/>
                          <a:latin typeface="+mj-ea"/>
                          <a:ea typeface="+mj-ea"/>
                          <a:cs typeface="+mn-cs"/>
                        </a:rPr>
                        <a:t>摊销费用</a:t>
                      </a:r>
                      <a:br>
                        <a:rPr lang="en-US" sz="1200" b="0" kern="1200" dirty="0">
                          <a:solidFill>
                            <a:schemeClr val="dk1"/>
                          </a:solidFill>
                          <a:effectLst/>
                          <a:latin typeface="+mj-ea"/>
                          <a:ea typeface="+mj-ea"/>
                          <a:cs typeface="+mn-cs"/>
                        </a:rPr>
                      </a:b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11224" marR="11224" marT="8418"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执行医院会计制度的单位</a:t>
                      </a:r>
                      <a:r>
                        <a:rPr lang="zh-CN" sz="1200" b="1" i="1" kern="1200" dirty="0">
                          <a:solidFill>
                            <a:srgbClr val="0070C0"/>
                          </a:solidFill>
                          <a:effectLst/>
                          <a:latin typeface="+mj-ea"/>
                          <a:ea typeface="+mj-ea"/>
                          <a:cs typeface="+mn-cs"/>
                        </a:rPr>
                        <a:t>根据“待冲基金”科目借方发生额中对应无形资产摊销的部分填</a:t>
                      </a:r>
                      <a:r>
                        <a:rPr lang="zh-CN" sz="1200" b="1" i="1" kern="1200" dirty="0" smtClean="0">
                          <a:solidFill>
                            <a:srgbClr val="0070C0"/>
                          </a:solidFill>
                          <a:effectLst/>
                          <a:latin typeface="+mj-ea"/>
                          <a:ea typeface="+mj-ea"/>
                          <a:cs typeface="+mn-cs"/>
                        </a:rPr>
                        <a:t>列</a:t>
                      </a:r>
                      <a:endParaRPr lang="zh-CN" sz="1200" b="1" i="1" kern="1200" dirty="0">
                        <a:solidFill>
                          <a:srgbClr val="0070C0"/>
                        </a:solidFill>
                        <a:effectLst/>
                        <a:latin typeface="+mj-ea"/>
                        <a:ea typeface="+mj-ea"/>
                        <a:cs typeface="+mn-cs"/>
                      </a:endParaRPr>
                    </a:p>
                  </a:txBody>
                  <a:tcPr marL="11224" marR="11224" marT="8418" marB="0" anchor="ctr">
                    <a:solidFill>
                      <a:srgbClr val="FFDED9"/>
                    </a:solidFill>
                  </a:tcPr>
                </a:tc>
              </a:tr>
              <a:tr h="703312">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11</a:t>
                      </a:r>
                      <a:endParaRPr lang="zh-CN" sz="1200" b="1" kern="1200" dirty="0">
                        <a:solidFill>
                          <a:schemeClr val="lt1"/>
                        </a:solidFill>
                        <a:effectLst/>
                        <a:latin typeface="+mj-ea"/>
                        <a:ea typeface="+mj-ea"/>
                        <a:cs typeface="+mn-cs"/>
                      </a:endParaRPr>
                    </a:p>
                  </a:txBody>
                  <a:tcPr marL="11224" marR="11224" marT="8418" marB="0" anchor="ctr">
                    <a:solidFill>
                      <a:srgbClr val="0BB55C"/>
                    </a:solidFill>
                  </a:tcPr>
                </a:tc>
                <a:tc>
                  <a:txBody>
                    <a:bodyPr/>
                    <a:lstStyle/>
                    <a:p>
                      <a:pPr>
                        <a:spcAft>
                          <a:spcPts val="0"/>
                        </a:spcAft>
                      </a:pPr>
                      <a:r>
                        <a:rPr lang="zh-CN" sz="1200" b="0" kern="1200" dirty="0">
                          <a:solidFill>
                            <a:schemeClr val="dk1"/>
                          </a:solidFill>
                          <a:effectLst/>
                          <a:latin typeface="+mj-ea"/>
                          <a:ea typeface="+mj-ea"/>
                          <a:cs typeface="+mn-cs"/>
                        </a:rPr>
                        <a:t>未设置“累计摊销”科目的，应</a:t>
                      </a:r>
                      <a:r>
                        <a:rPr lang="zh-CN" sz="1200" b="1" kern="1200" dirty="0">
                          <a:solidFill>
                            <a:srgbClr val="C00000"/>
                          </a:solidFill>
                          <a:effectLst/>
                          <a:latin typeface="+mj-ea"/>
                          <a:ea typeface="+mj-ea"/>
                          <a:cs typeface="+mn-cs"/>
                        </a:rPr>
                        <a:t>根据权责发生原则补提无形资产“累计摊销”，当年部分计入“摊销费用”，以前年度部分调整</a:t>
                      </a:r>
                      <a:r>
                        <a:rPr lang="zh-CN" sz="1200" b="1" kern="1200" dirty="0" smtClean="0">
                          <a:solidFill>
                            <a:srgbClr val="C00000"/>
                          </a:solidFill>
                          <a:effectLst/>
                          <a:latin typeface="+mj-ea"/>
                          <a:ea typeface="+mj-ea"/>
                          <a:cs typeface="+mn-cs"/>
                        </a:rPr>
                        <a:t>“净资产”</a:t>
                      </a:r>
                      <a:endParaRPr lang="zh-CN" sz="1200" b="1" kern="1200" dirty="0">
                        <a:solidFill>
                          <a:srgbClr val="C00000"/>
                        </a:solidFill>
                        <a:effectLst/>
                        <a:latin typeface="+mj-ea"/>
                        <a:ea typeface="+mj-ea"/>
                        <a:cs typeface="+mn-cs"/>
                      </a:endParaRPr>
                    </a:p>
                  </a:txBody>
                  <a:tcPr marL="11224" marR="11224" marT="8418" marB="0" anchor="ctr">
                    <a:solidFill>
                      <a:srgbClr val="FFE9A3"/>
                    </a:solidFill>
                  </a:tcPr>
                </a:tc>
                <a:tc>
                  <a:txBody>
                    <a:bodyPr/>
                    <a:lstStyle/>
                    <a:p>
                      <a:pPr marL="107950" algn="l" defTabSz="914400" rtl="0" eaLnBrk="1" latinLnBrk="0" hangingPunct="1">
                        <a:lnSpc>
                          <a:spcPts val="2400"/>
                        </a:lnSpc>
                        <a:spcAft>
                          <a:spcPts val="0"/>
                        </a:spcAft>
                      </a:pPr>
                      <a:r>
                        <a:rPr lang="zh-CN" sz="1200" b="1" kern="1200" dirty="0">
                          <a:solidFill>
                            <a:srgbClr val="6126F6"/>
                          </a:solidFill>
                          <a:effectLst/>
                          <a:latin typeface="+mj-ea"/>
                          <a:ea typeface="+mj-ea"/>
                          <a:cs typeface="+mn-cs"/>
                        </a:rPr>
                        <a:t>借：</a:t>
                      </a:r>
                      <a:r>
                        <a:rPr lang="zh-CN" sz="1200" b="0" kern="1200" dirty="0">
                          <a:solidFill>
                            <a:schemeClr val="dk1"/>
                          </a:solidFill>
                          <a:effectLst/>
                          <a:latin typeface="+mj-ea"/>
                          <a:ea typeface="+mj-ea"/>
                          <a:cs typeface="+mn-cs"/>
                        </a:rPr>
                        <a:t>摊销</a:t>
                      </a:r>
                      <a:r>
                        <a:rPr lang="zh-CN" sz="1200" b="0" kern="1200" dirty="0" smtClean="0">
                          <a:solidFill>
                            <a:schemeClr val="dk1"/>
                          </a:solidFill>
                          <a:effectLst/>
                          <a:latin typeface="+mj-ea"/>
                          <a:ea typeface="+mj-ea"/>
                          <a:cs typeface="+mn-cs"/>
                        </a:rPr>
                        <a:t>费用净资产</a:t>
                      </a:r>
                      <a:br>
                        <a:rPr lang="en-US" sz="1200" b="0" kern="1200" dirty="0">
                          <a:solidFill>
                            <a:schemeClr val="dk1"/>
                          </a:solidFill>
                          <a:effectLst/>
                          <a:latin typeface="+mj-ea"/>
                          <a:ea typeface="+mj-ea"/>
                          <a:cs typeface="+mn-cs"/>
                        </a:rPr>
                      </a:b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a:t>
                      </a:r>
                      <a:r>
                        <a:rPr lang="zh-CN" sz="1200" b="0" kern="1200" dirty="0">
                          <a:solidFill>
                            <a:schemeClr val="dk1"/>
                          </a:solidFill>
                          <a:effectLst/>
                          <a:latin typeface="+mj-ea"/>
                          <a:ea typeface="+mj-ea"/>
                          <a:cs typeface="+mn-cs"/>
                        </a:rPr>
                        <a:t>累计摊销</a:t>
                      </a:r>
                      <a:endParaRPr lang="zh-CN" sz="1200" b="0" kern="1200" dirty="0">
                        <a:solidFill>
                          <a:schemeClr val="dk1"/>
                        </a:solidFill>
                        <a:effectLst/>
                        <a:latin typeface="+mj-ea"/>
                        <a:ea typeface="+mj-ea"/>
                        <a:cs typeface="+mn-cs"/>
                      </a:endParaRPr>
                    </a:p>
                  </a:txBody>
                  <a:tcPr marL="11224" marR="11224" marT="8418"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适用</a:t>
                      </a:r>
                      <a:r>
                        <a:rPr lang="zh-CN" sz="1200" b="1" i="1" kern="1200" dirty="0">
                          <a:solidFill>
                            <a:srgbClr val="0070C0"/>
                          </a:solidFill>
                          <a:effectLst/>
                          <a:latin typeface="+mj-ea"/>
                          <a:ea typeface="+mj-ea"/>
                          <a:cs typeface="+mn-cs"/>
                        </a:rPr>
                        <a:t>中小学、基层医疗卫生机构、测绘</a:t>
                      </a:r>
                      <a:r>
                        <a:rPr lang="zh-CN" sz="1200" b="1" i="1" kern="1200" dirty="0" smtClean="0">
                          <a:solidFill>
                            <a:srgbClr val="0070C0"/>
                          </a:solidFill>
                          <a:effectLst/>
                          <a:latin typeface="+mj-ea"/>
                          <a:ea typeface="+mj-ea"/>
                          <a:cs typeface="+mn-cs"/>
                        </a:rPr>
                        <a:t>事业单位</a:t>
                      </a:r>
                      <a:endParaRPr lang="zh-CN" sz="1200" b="1" i="1" kern="1200" dirty="0">
                        <a:solidFill>
                          <a:srgbClr val="0070C0"/>
                        </a:solidFill>
                        <a:effectLst/>
                        <a:latin typeface="+mj-ea"/>
                        <a:ea typeface="+mj-ea"/>
                        <a:cs typeface="+mn-cs"/>
                      </a:endParaRPr>
                    </a:p>
                  </a:txBody>
                  <a:tcPr marL="11224" marR="11224" marT="8418" marB="0" anchor="ctr">
                    <a:solidFill>
                      <a:srgbClr val="FFDED9"/>
                    </a:solidFill>
                  </a:tcPr>
                </a:tc>
              </a:tr>
              <a:tr h="790140">
                <a:tc>
                  <a:txBody>
                    <a:bodyPr/>
                    <a:lstStyle/>
                    <a:p>
                      <a:pPr marL="0" algn="ctr" defTabSz="914400" rtl="0" eaLnBrk="1" latinLnBrk="0" hangingPunct="1">
                        <a:spcAft>
                          <a:spcPts val="0"/>
                        </a:spcAft>
                      </a:pPr>
                      <a:r>
                        <a:rPr lang="en-US" sz="1200" b="1" kern="1200" dirty="0">
                          <a:solidFill>
                            <a:schemeClr val="lt1"/>
                          </a:solidFill>
                          <a:effectLst/>
                          <a:latin typeface="+mj-ea"/>
                          <a:ea typeface="+mj-ea"/>
                          <a:cs typeface="+mn-cs"/>
                        </a:rPr>
                        <a:t>12</a:t>
                      </a:r>
                      <a:endParaRPr lang="zh-CN" sz="1200" b="1" kern="1200" dirty="0">
                        <a:solidFill>
                          <a:schemeClr val="lt1"/>
                        </a:solidFill>
                        <a:effectLst/>
                        <a:latin typeface="+mj-ea"/>
                        <a:ea typeface="+mj-ea"/>
                        <a:cs typeface="+mn-cs"/>
                      </a:endParaRPr>
                    </a:p>
                  </a:txBody>
                  <a:tcPr marL="11224" marR="11224" marT="8418" marB="0" anchor="ctr">
                    <a:solidFill>
                      <a:srgbClr val="0BB55C"/>
                    </a:solidFill>
                  </a:tcPr>
                </a:tc>
                <a:tc>
                  <a:txBody>
                    <a:bodyPr/>
                    <a:lstStyle/>
                    <a:p>
                      <a:pPr>
                        <a:spcAft>
                          <a:spcPts val="0"/>
                        </a:spcAft>
                      </a:pPr>
                      <a:r>
                        <a:rPr lang="zh-CN" sz="1200" b="1" kern="1200" dirty="0">
                          <a:solidFill>
                            <a:srgbClr val="C00000"/>
                          </a:solidFill>
                          <a:effectLst/>
                          <a:latin typeface="+mj-ea"/>
                          <a:ea typeface="+mj-ea"/>
                          <a:cs typeface="+mn-cs"/>
                        </a:rPr>
                        <a:t>根据当期盈余与预算结余差异额调整</a:t>
                      </a:r>
                      <a:r>
                        <a:rPr lang="zh-CN" sz="1200" b="1" kern="1200" dirty="0" smtClean="0">
                          <a:solidFill>
                            <a:srgbClr val="C00000"/>
                          </a:solidFill>
                          <a:effectLst/>
                          <a:latin typeface="+mj-ea"/>
                          <a:ea typeface="+mj-ea"/>
                          <a:cs typeface="+mn-cs"/>
                        </a:rPr>
                        <a:t>净资产</a:t>
                      </a:r>
                      <a:endParaRPr lang="zh-CN" sz="1200" b="1" kern="1200" dirty="0">
                        <a:solidFill>
                          <a:srgbClr val="C00000"/>
                        </a:solidFill>
                        <a:effectLst/>
                        <a:latin typeface="+mj-ea"/>
                        <a:ea typeface="+mj-ea"/>
                        <a:cs typeface="+mn-cs"/>
                      </a:endParaRPr>
                    </a:p>
                  </a:txBody>
                  <a:tcPr marL="11224" marR="11224" marT="8418" marB="0" anchor="ctr">
                    <a:solidFill>
                      <a:srgbClr val="FFE9A3"/>
                    </a:solidFill>
                  </a:tcPr>
                </a:tc>
                <a:tc>
                  <a:txBody>
                    <a:bodyPr/>
                    <a:lstStyle/>
                    <a:p>
                      <a:pPr marL="107950" algn="l" defTabSz="914400" rtl="0" eaLnBrk="1" latinLnBrk="0" hangingPunct="1">
                        <a:lnSpc>
                          <a:spcPts val="1500"/>
                        </a:lnSpc>
                        <a:spcAft>
                          <a:spcPts val="0"/>
                        </a:spcAft>
                      </a:pPr>
                      <a:r>
                        <a:rPr lang="zh-CN" sz="1200" b="1" kern="1200" dirty="0">
                          <a:solidFill>
                            <a:srgbClr val="6126F6"/>
                          </a:solidFill>
                          <a:effectLst/>
                          <a:latin typeface="+mj-ea"/>
                          <a:ea typeface="+mj-ea"/>
                          <a:cs typeface="+mn-cs"/>
                        </a:rPr>
                        <a:t>借或贷：</a:t>
                      </a:r>
                      <a:r>
                        <a:rPr lang="zh-CN" sz="1200" b="0" kern="1200" dirty="0">
                          <a:solidFill>
                            <a:schemeClr val="dk1"/>
                          </a:solidFill>
                          <a:effectLst/>
                          <a:latin typeface="+mj-ea"/>
                          <a:ea typeface="+mj-ea"/>
                          <a:cs typeface="+mn-cs"/>
                        </a:rPr>
                        <a:t>当期盈余</a:t>
                      </a:r>
                      <a:r>
                        <a:rPr lang="zh-CN" sz="1200" b="0" kern="1200" dirty="0" smtClean="0">
                          <a:solidFill>
                            <a:schemeClr val="dk1"/>
                          </a:solidFill>
                          <a:effectLst/>
                          <a:latin typeface="+mj-ea"/>
                          <a:ea typeface="+mj-ea"/>
                          <a:cs typeface="+mn-cs"/>
                        </a:rPr>
                        <a:t>与</a:t>
                      </a:r>
                      <a:r>
                        <a:rPr lang="en-US" altLang="zh-CN" sz="1200" b="0" kern="1200" dirty="0" smtClean="0">
                          <a:solidFill>
                            <a:schemeClr val="dk1"/>
                          </a:solidFill>
                          <a:effectLst/>
                          <a:latin typeface="+mj-ea"/>
                          <a:ea typeface="+mj-ea"/>
                          <a:cs typeface="+mn-cs"/>
                        </a:rPr>
                        <a:t>      </a:t>
                      </a:r>
                      <a:r>
                        <a:rPr lang="zh-CN" sz="1200" b="0" kern="1200" dirty="0" smtClean="0">
                          <a:solidFill>
                            <a:schemeClr val="dk1"/>
                          </a:solidFill>
                          <a:effectLst/>
                          <a:latin typeface="+mj-ea"/>
                          <a:ea typeface="+mj-ea"/>
                          <a:cs typeface="+mn-cs"/>
                        </a:rPr>
                        <a:t>预算</a:t>
                      </a:r>
                      <a:r>
                        <a:rPr lang="zh-CN" sz="1200" b="0" kern="1200" dirty="0">
                          <a:solidFill>
                            <a:schemeClr val="dk1"/>
                          </a:solidFill>
                          <a:effectLst/>
                          <a:latin typeface="+mj-ea"/>
                          <a:ea typeface="+mj-ea"/>
                          <a:cs typeface="+mn-cs"/>
                        </a:rPr>
                        <a:t>结余的差异额</a:t>
                      </a:r>
                      <a:br>
                        <a:rPr lang="en-US" sz="1200" b="0" kern="1200" dirty="0">
                          <a:solidFill>
                            <a:schemeClr val="dk1"/>
                          </a:solidFill>
                          <a:effectLst/>
                          <a:latin typeface="+mj-ea"/>
                          <a:ea typeface="+mj-ea"/>
                          <a:cs typeface="+mn-cs"/>
                        </a:rPr>
                      </a:br>
                      <a:r>
                        <a:rPr lang="zh-CN" sz="1200" b="1" kern="1200" dirty="0" smtClean="0">
                          <a:solidFill>
                            <a:srgbClr val="6126F6"/>
                          </a:solidFill>
                          <a:effectLst/>
                          <a:latin typeface="+mj-ea"/>
                          <a:ea typeface="+mj-ea"/>
                          <a:cs typeface="+mn-cs"/>
                        </a:rPr>
                        <a:t>贷</a:t>
                      </a:r>
                      <a:r>
                        <a:rPr lang="zh-CN" sz="1200" b="1" kern="1200" dirty="0">
                          <a:solidFill>
                            <a:srgbClr val="6126F6"/>
                          </a:solidFill>
                          <a:effectLst/>
                          <a:latin typeface="+mj-ea"/>
                          <a:ea typeface="+mj-ea"/>
                          <a:cs typeface="+mn-cs"/>
                        </a:rPr>
                        <a:t>或借：</a:t>
                      </a:r>
                      <a:r>
                        <a:rPr lang="zh-CN" sz="1200" b="0" kern="1200" dirty="0">
                          <a:solidFill>
                            <a:schemeClr val="dk1"/>
                          </a:solidFill>
                          <a:effectLst/>
                          <a:latin typeface="+mj-ea"/>
                          <a:ea typeface="+mj-ea"/>
                          <a:cs typeface="+mn-cs"/>
                        </a:rPr>
                        <a:t>净资产</a:t>
                      </a:r>
                      <a:endParaRPr lang="zh-CN" sz="1200" b="0" kern="1200" dirty="0">
                        <a:solidFill>
                          <a:schemeClr val="dk1"/>
                        </a:solidFill>
                        <a:effectLst/>
                        <a:latin typeface="+mj-ea"/>
                        <a:ea typeface="+mj-ea"/>
                        <a:cs typeface="+mn-cs"/>
                      </a:endParaRPr>
                    </a:p>
                  </a:txBody>
                  <a:tcPr marL="11224" marR="11224" marT="8418" marB="0" anchor="ctr">
                    <a:solidFill>
                      <a:srgbClr val="C4E8F8"/>
                    </a:solidFill>
                  </a:tcPr>
                </a:tc>
                <a:tc>
                  <a:txBody>
                    <a:bodyPr/>
                    <a:lstStyle/>
                    <a:p>
                      <a:pPr marL="107950" algn="l" defTabSz="914400" rtl="0" eaLnBrk="1" latinLnBrk="0" hangingPunct="1">
                        <a:spcAft>
                          <a:spcPts val="0"/>
                        </a:spcAft>
                      </a:pPr>
                      <a:r>
                        <a:rPr lang="zh-CN" sz="1200" b="0" kern="1200" dirty="0">
                          <a:solidFill>
                            <a:schemeClr val="dk1"/>
                          </a:solidFill>
                          <a:effectLst/>
                          <a:latin typeface="+mj-ea"/>
                          <a:ea typeface="+mj-ea"/>
                          <a:cs typeface="+mn-cs"/>
                        </a:rPr>
                        <a:t>当期盈余与预算结余的差异额</a:t>
                      </a:r>
                      <a:r>
                        <a:rPr lang="zh-CN" sz="1200" b="1" i="1" kern="1200" dirty="0">
                          <a:solidFill>
                            <a:srgbClr val="0070C0"/>
                          </a:solidFill>
                          <a:effectLst/>
                          <a:latin typeface="+mj-ea"/>
                          <a:ea typeface="+mj-ea"/>
                          <a:cs typeface="+mn-cs"/>
                        </a:rPr>
                        <a:t>为正时调增净资产，为负时调减</a:t>
                      </a:r>
                      <a:r>
                        <a:rPr lang="zh-CN" sz="1200" b="1" i="1" kern="1200" dirty="0" smtClean="0">
                          <a:solidFill>
                            <a:srgbClr val="0070C0"/>
                          </a:solidFill>
                          <a:effectLst/>
                          <a:latin typeface="+mj-ea"/>
                          <a:ea typeface="+mj-ea"/>
                          <a:cs typeface="+mn-cs"/>
                        </a:rPr>
                        <a:t>净资产</a:t>
                      </a:r>
                      <a:endParaRPr lang="zh-CN" sz="1200" b="1" i="1" kern="1200" dirty="0">
                        <a:solidFill>
                          <a:srgbClr val="0070C0"/>
                        </a:solidFill>
                        <a:effectLst/>
                        <a:latin typeface="+mj-ea"/>
                        <a:ea typeface="+mj-ea"/>
                        <a:cs typeface="+mn-cs"/>
                      </a:endParaRPr>
                    </a:p>
                  </a:txBody>
                  <a:tcPr marL="11224" marR="11224" marT="8418" marB="0" anchor="ctr">
                    <a:solidFill>
                      <a:srgbClr val="FFDED9"/>
                    </a:solidFill>
                  </a:tcPr>
                </a:tc>
              </a:tr>
            </a:tbl>
          </a:graphicData>
        </a:graphic>
      </p:graphicFrame>
    </p:spTree>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1.</a:t>
              </a:r>
              <a:r>
                <a:rPr lang="zh-CN" altLang="zh-CN" sz="2800" dirty="0" smtClean="0">
                  <a:latin typeface="黑体" panose="02010609060101010101" pitchFamily="49" charset="-122"/>
                  <a:ea typeface="黑体" panose="02010609060101010101" pitchFamily="49" charset="-122"/>
                </a:rPr>
                <a:t>调整“资本性支出”的处理方法。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按照权责发生制原则，单位当期发生的资本性支出（具体包括</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形成资产</a:t>
              </a:r>
              <a:r>
                <a:rPr lang="zh-CN" altLang="zh-CN" sz="2800" dirty="0" smtClean="0">
                  <a:solidFill>
                    <a:srgbClr val="000000"/>
                  </a:solidFill>
                  <a:latin typeface="黑体" panose="02010609060101010101" pitchFamily="49" charset="-122"/>
                  <a:ea typeface="黑体" panose="02010609060101010101" pitchFamily="49" charset="-122"/>
                </a:rPr>
                <a:t>的</a:t>
              </a:r>
              <a:r>
                <a:rPr lang="zh-CN" altLang="en-US" sz="2800" dirty="0" smtClean="0">
                  <a:solidFill>
                    <a:srgbClr val="000000"/>
                  </a:solidFill>
                  <a:latin typeface="黑体" panose="02010609060101010101" pitchFamily="49" charset="-122"/>
                  <a:ea typeface="黑体" panose="02010609060101010101" pitchFamily="49" charset="-122"/>
                </a:rPr>
                <a:t>（</a:t>
              </a:r>
              <a:r>
                <a:rPr lang="en-US" altLang="zh-CN" sz="2800" dirty="0" smtClean="0">
                  <a:solidFill>
                    <a:srgbClr val="000000"/>
                  </a:solidFill>
                  <a:latin typeface="黑体" panose="02010609060101010101" pitchFamily="49" charset="-122"/>
                  <a:ea typeface="黑体" panose="02010609060101010101" pitchFamily="49" charset="-122"/>
                </a:rPr>
                <a:t>2</a:t>
              </a:r>
              <a:r>
                <a:rPr lang="zh-CN" altLang="en-US" sz="2800" dirty="0" smtClean="0">
                  <a:solidFill>
                    <a:srgbClr val="000000"/>
                  </a:solidFill>
                  <a:latin typeface="黑体" panose="02010609060101010101" pitchFamily="49" charset="-122"/>
                  <a:ea typeface="黑体" panose="02010609060101010101" pitchFamily="49" charset="-122"/>
                </a:rPr>
                <a:t>）</a:t>
              </a:r>
              <a:r>
                <a:rPr lang="zh-CN" altLang="zh-CN" sz="2800" dirty="0" smtClean="0">
                  <a:solidFill>
                    <a:srgbClr val="FF0000"/>
                  </a:solidFill>
                  <a:latin typeface="黑体" panose="02010609060101010101" pitchFamily="49" charset="-122"/>
                  <a:ea typeface="黑体" panose="02010609060101010101" pitchFamily="49" charset="-122"/>
                </a:rPr>
                <a:t>基本建设支出、其他资本性支出、债务利息支出</a:t>
              </a:r>
              <a:r>
                <a:rPr lang="zh-CN" altLang="zh-CN" sz="2800" dirty="0" smtClean="0">
                  <a:latin typeface="黑体" panose="02010609060101010101" pitchFamily="49" charset="-122"/>
                  <a:ea typeface="黑体" panose="02010609060101010101" pitchFamily="49" charset="-122"/>
                </a:rPr>
                <a:t>等）不属于当期费用，应调减费用总额。调整分录为：借记“净资产”，贷记“资本性支出”。</a:t>
              </a:r>
              <a:endParaRPr lang="zh-CN"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基本建设支出和其他资本性支出中属于江河清障、航道清淤、飞播造林、补助群众造林、水土保持、城市绿化、取消项目的可行性研究费以及项目报废等不能形成资产的部分，列入调整工作底表“其他费用”项目。</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382665"/>
            <a:chOff x="2664" y="645"/>
            <a:chExt cx="9788" cy="5038"/>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例：某地环卫部门购入一批环卫车辆，购车款</a:t>
              </a:r>
              <a:r>
                <a:rPr lang="en-US" altLang="zh-CN" sz="2800" dirty="0" smtClean="0">
                  <a:latin typeface="黑体" panose="02010609060101010101" pitchFamily="49" charset="-122"/>
                  <a:ea typeface="黑体" panose="02010609060101010101" pitchFamily="49" charset="-122"/>
                </a:rPr>
                <a:t>600</a:t>
              </a:r>
              <a:r>
                <a:rPr lang="zh-CN" altLang="en-US" sz="2800" dirty="0" smtClean="0">
                  <a:latin typeface="黑体" panose="02010609060101010101" pitchFamily="49" charset="-122"/>
                  <a:ea typeface="黑体" panose="02010609060101010101" pitchFamily="49" charset="-122"/>
                </a:rPr>
                <a:t>万元已全部支付到位。调整分录如下：</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借：净资产 </a:t>
              </a:r>
              <a:r>
                <a:rPr lang="en-US" altLang="zh-CN" sz="2800" dirty="0" smtClean="0">
                  <a:latin typeface="黑体" panose="02010609060101010101" pitchFamily="49" charset="-122"/>
                  <a:ea typeface="黑体" panose="02010609060101010101" pitchFamily="49" charset="-122"/>
                </a:rPr>
                <a:t>600</a:t>
              </a:r>
              <a:r>
                <a:rPr lang="zh-CN" altLang="en-US" sz="2800" dirty="0" smtClean="0">
                  <a:latin typeface="黑体" panose="02010609060101010101" pitchFamily="49" charset="-122"/>
                  <a:ea typeface="黑体" panose="02010609060101010101" pitchFamily="49" charset="-122"/>
                </a:rPr>
                <a:t>万</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贷：资本性支出 </a:t>
              </a:r>
              <a:r>
                <a:rPr lang="en-US" altLang="zh-CN" sz="2800" dirty="0" smtClean="0">
                  <a:latin typeface="黑体" panose="02010609060101010101" pitchFamily="49" charset="-122"/>
                  <a:ea typeface="黑体" panose="02010609060101010101" pitchFamily="49" charset="-122"/>
                </a:rPr>
                <a:t>600</a:t>
              </a:r>
              <a:r>
                <a:rPr lang="zh-CN" altLang="en-US" sz="2800" dirty="0" smtClean="0">
                  <a:latin typeface="黑体" panose="02010609060101010101" pitchFamily="49" charset="-122"/>
                  <a:ea typeface="黑体" panose="02010609060101010101" pitchFamily="49" charset="-122"/>
                </a:rPr>
                <a:t>万</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例：某事业单位从银行贷款</a:t>
              </a:r>
              <a:r>
                <a:rPr lang="en-US" altLang="zh-CN" sz="2800" dirty="0" smtClean="0">
                  <a:latin typeface="黑体" panose="02010609060101010101" pitchFamily="49" charset="-122"/>
                  <a:ea typeface="黑体" panose="02010609060101010101" pitchFamily="49" charset="-122"/>
                </a:rPr>
                <a:t>1000</a:t>
              </a:r>
              <a:r>
                <a:rPr lang="zh-CN" altLang="en-US" sz="2800" dirty="0" smtClean="0">
                  <a:latin typeface="黑体" panose="02010609060101010101" pitchFamily="49" charset="-122"/>
                  <a:ea typeface="黑体" panose="02010609060101010101" pitchFamily="49" charset="-122"/>
                </a:rPr>
                <a:t>万，用于改扩建业务用房。当年支付利息费用</a:t>
              </a:r>
              <a:r>
                <a:rPr lang="en-US" altLang="zh-CN" sz="2800" dirty="0" smtClean="0">
                  <a:latin typeface="黑体" panose="02010609060101010101" pitchFamily="49" charset="-122"/>
                  <a:ea typeface="黑体" panose="02010609060101010101" pitchFamily="49" charset="-122"/>
                </a:rPr>
                <a:t>60</a:t>
              </a:r>
              <a:r>
                <a:rPr lang="zh-CN" altLang="en-US" sz="2800" dirty="0" smtClean="0">
                  <a:latin typeface="黑体" panose="02010609060101010101" pitchFamily="49" charset="-122"/>
                  <a:ea typeface="黑体" panose="02010609060101010101" pitchFamily="49" charset="-122"/>
                </a:rPr>
                <a:t>万，记入在建工程成本。调整分录如下：</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借：净资产</a:t>
              </a:r>
              <a:r>
                <a:rPr lang="en-US" altLang="zh-CN" sz="2800" dirty="0" smtClean="0">
                  <a:latin typeface="黑体" panose="02010609060101010101" pitchFamily="49" charset="-122"/>
                  <a:ea typeface="黑体" panose="02010609060101010101" pitchFamily="49" charset="-122"/>
                </a:rPr>
                <a:t>60</a:t>
              </a:r>
              <a:r>
                <a:rPr lang="zh-CN" altLang="en-US" sz="2800" dirty="0" smtClean="0">
                  <a:latin typeface="黑体" panose="02010609060101010101" pitchFamily="49" charset="-122"/>
                  <a:ea typeface="黑体" panose="02010609060101010101" pitchFamily="49" charset="-122"/>
                </a:rPr>
                <a:t>万</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贷：资本性支出</a:t>
              </a:r>
              <a:r>
                <a:rPr lang="en-US" altLang="zh-CN" sz="2800" dirty="0" smtClean="0">
                  <a:latin typeface="黑体" panose="02010609060101010101" pitchFamily="49" charset="-122"/>
                  <a:ea typeface="黑体" panose="02010609060101010101" pitchFamily="49" charset="-122"/>
                </a:rPr>
                <a:t>60</a:t>
              </a:r>
              <a:r>
                <a:rPr lang="zh-CN" altLang="en-US" sz="2800" dirty="0" smtClean="0">
                  <a:latin typeface="黑体" panose="02010609060101010101" pitchFamily="49" charset="-122"/>
                  <a:ea typeface="黑体" panose="02010609060101010101" pitchFamily="49" charset="-122"/>
                </a:rPr>
                <a:t>万</a:t>
              </a:r>
              <a:endParaRPr lang="en-US"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内容占位符 1"/>
          <p:cNvGraphicFramePr>
            <a:graphicFrameLocks noGrp="1"/>
          </p:cNvGraphicFramePr>
          <p:nvPr>
            <p:ph idx="1"/>
          </p:nvPr>
        </p:nvGraphicFramePr>
        <p:xfrm>
          <a:off x="304800" y="1577976"/>
          <a:ext cx="11582400" cy="4518025"/>
        </p:xfrm>
        <a:graphic>
          <a:graphicData uri="http://schemas.openxmlformats.org/drawingml/2006/table">
            <a:tbl>
              <a:tblPr>
                <a:tableStyleId>{5C22544A-7EE6-4342-B048-85BDC9FD1C3A}</a:tableStyleId>
              </a:tblPr>
              <a:tblGrid>
                <a:gridCol w="4043680"/>
                <a:gridCol w="4145280"/>
                <a:gridCol w="3393440"/>
              </a:tblGrid>
              <a:tr h="1358324">
                <a:tc>
                  <a:txBody>
                    <a:bodyPr/>
                    <a:lstStyle/>
                    <a:p>
                      <a:pPr algn="ctr" fontAlgn="ctr"/>
                      <a:r>
                        <a:rPr lang="zh-CN" altLang="en-US" sz="3200" b="1" u="none" strike="noStrike" dirty="0">
                          <a:effectLst/>
                        </a:rPr>
                        <a:t>权责发生制</a:t>
                      </a:r>
                      <a:endParaRPr lang="zh-CN" altLang="en-US" sz="3200" b="1" i="0" u="none" strike="noStrike" dirty="0">
                        <a:solidFill>
                          <a:srgbClr val="000000"/>
                        </a:solidFill>
                        <a:effectLst/>
                        <a:latin typeface="宋体" panose="02010600030101010101" pitchFamily="2" charset="-122"/>
                      </a:endParaRPr>
                    </a:p>
                  </a:txBody>
                  <a:tcPr marL="11035" marR="11035" marT="8276" marB="0" anchor="ctr"/>
                </a:tc>
                <a:tc>
                  <a:txBody>
                    <a:bodyPr/>
                    <a:lstStyle/>
                    <a:p>
                      <a:pPr algn="ctr" fontAlgn="ctr"/>
                      <a:r>
                        <a:rPr lang="zh-CN" altLang="en-US" sz="3200" b="1" u="none" strike="noStrike" dirty="0">
                          <a:effectLst/>
                        </a:rPr>
                        <a:t>行政单位会计制度（双分录）</a:t>
                      </a:r>
                      <a:endParaRPr lang="zh-CN" altLang="en-US" sz="3200" b="1" i="0" u="none" strike="noStrike" dirty="0">
                        <a:solidFill>
                          <a:srgbClr val="000000"/>
                        </a:solidFill>
                        <a:effectLst/>
                        <a:latin typeface="宋体" panose="02010600030101010101" pitchFamily="2" charset="-122"/>
                      </a:endParaRPr>
                    </a:p>
                  </a:txBody>
                  <a:tcPr marL="11035" marR="11035" marT="8276" marB="0" anchor="ctr"/>
                </a:tc>
                <a:tc>
                  <a:txBody>
                    <a:bodyPr/>
                    <a:lstStyle/>
                    <a:p>
                      <a:pPr algn="ctr" fontAlgn="ctr"/>
                      <a:r>
                        <a:rPr lang="zh-CN" altLang="en-US" sz="3200" b="1" u="none" strike="noStrike" dirty="0" smtClean="0">
                          <a:effectLst/>
                        </a:rPr>
                        <a:t>政府部门财务报告调整</a:t>
                      </a:r>
                      <a:r>
                        <a:rPr lang="zh-CN" altLang="en-US" sz="3200" b="1" u="none" strike="noStrike" dirty="0">
                          <a:effectLst/>
                        </a:rPr>
                        <a:t>分录</a:t>
                      </a:r>
                      <a:endParaRPr lang="zh-CN" altLang="en-US" sz="3200" b="1" i="0" u="none" strike="noStrike" dirty="0">
                        <a:solidFill>
                          <a:srgbClr val="000000"/>
                        </a:solidFill>
                        <a:effectLst/>
                        <a:latin typeface="宋体" panose="02010600030101010101" pitchFamily="2" charset="-122"/>
                      </a:endParaRPr>
                    </a:p>
                  </a:txBody>
                  <a:tcPr marL="11035" marR="11035" marT="8276" marB="0" anchor="ctr"/>
                </a:tc>
              </a:tr>
              <a:tr h="809503">
                <a:tc>
                  <a:txBody>
                    <a:bodyPr/>
                    <a:lstStyle/>
                    <a:p>
                      <a:pPr algn="l" rtl="0" fontAlgn="ctr"/>
                      <a:r>
                        <a:rPr lang="zh-CN" altLang="en-US" sz="2400" u="sng" strike="noStrike" dirty="0">
                          <a:effectLst/>
                        </a:rPr>
                        <a:t>     借：固定资产</a:t>
                      </a:r>
                      <a:endParaRPr lang="zh-CN" altLang="en-US" sz="2400" b="1" i="0" u="sng" strike="noStrike" dirty="0">
                        <a:solidFill>
                          <a:srgbClr val="212165"/>
                        </a:solidFill>
                        <a:effectLst/>
                        <a:latin typeface="Arial" panose="020B0604020202020204"/>
                      </a:endParaRPr>
                    </a:p>
                  </a:txBody>
                  <a:tcPr marL="11035" marR="11035" marT="8276" marB="0" anchor="ctr">
                    <a:solidFill>
                      <a:srgbClr val="FFFF00"/>
                    </a:solidFill>
                  </a:tcPr>
                </a:tc>
                <a:tc>
                  <a:txBody>
                    <a:bodyPr/>
                    <a:lstStyle/>
                    <a:p>
                      <a:pPr algn="l" rtl="0" fontAlgn="ctr"/>
                      <a:r>
                        <a:rPr lang="zh-CN" altLang="en-US" sz="2400" u="sng" strike="noStrike" dirty="0">
                          <a:effectLst/>
                        </a:rPr>
                        <a:t>     借：固定资产</a:t>
                      </a:r>
                      <a:endParaRPr lang="zh-CN" altLang="en-US" sz="2400" b="1" i="0" u="sng" strike="noStrike" dirty="0">
                        <a:solidFill>
                          <a:srgbClr val="212165"/>
                        </a:solidFill>
                        <a:effectLst/>
                        <a:latin typeface="Arial" panose="020B0604020202020204"/>
                      </a:endParaRPr>
                    </a:p>
                  </a:txBody>
                  <a:tcPr marL="11035" marR="11035" marT="8276" marB="0" anchor="ctr">
                    <a:solidFill>
                      <a:srgbClr val="FFFF00"/>
                    </a:solidFill>
                  </a:tcPr>
                </a:tc>
                <a:tc>
                  <a:txBody>
                    <a:bodyPr/>
                    <a:lstStyle/>
                    <a:p>
                      <a:pPr algn="l" rtl="0" fontAlgn="ctr"/>
                      <a:r>
                        <a:rPr lang="zh-CN" altLang="en-US" sz="2400" u="none" strike="noStrike" dirty="0">
                          <a:solidFill>
                            <a:srgbClr val="FF0000"/>
                          </a:solidFill>
                          <a:effectLst/>
                        </a:rPr>
                        <a:t>   借：净资产 </a:t>
                      </a:r>
                      <a:r>
                        <a:rPr lang="en-US" altLang="zh-CN" sz="2400" u="none" strike="noStrike" dirty="0">
                          <a:solidFill>
                            <a:srgbClr val="FF0000"/>
                          </a:solidFill>
                          <a:effectLst/>
                        </a:rPr>
                        <a:t>600</a:t>
                      </a:r>
                      <a:r>
                        <a:rPr lang="zh-CN" altLang="en-US" sz="2400" u="none" strike="noStrike" dirty="0">
                          <a:solidFill>
                            <a:srgbClr val="FF0000"/>
                          </a:solidFill>
                          <a:effectLst/>
                        </a:rPr>
                        <a:t>万</a:t>
                      </a:r>
                      <a:endParaRPr lang="zh-CN" altLang="en-US" sz="2400" b="1" i="0" u="none" strike="noStrike" dirty="0">
                        <a:solidFill>
                          <a:srgbClr val="FF0000"/>
                        </a:solidFill>
                        <a:effectLst/>
                        <a:latin typeface="Arial" panose="020B0604020202020204"/>
                      </a:endParaRPr>
                    </a:p>
                  </a:txBody>
                  <a:tcPr marL="11035" marR="11035" marT="8276" marB="0" anchor="ctr"/>
                </a:tc>
              </a:tr>
              <a:tr h="809503">
                <a:tc>
                  <a:txBody>
                    <a:bodyPr/>
                    <a:lstStyle/>
                    <a:p>
                      <a:pPr algn="l" rtl="0" fontAlgn="ctr"/>
                      <a:r>
                        <a:rPr lang="zh-CN" altLang="en-US" sz="2400" u="sng" strike="noStrike" dirty="0">
                          <a:effectLst/>
                        </a:rPr>
                        <a:t>           贷：零余额账户用款额度等 </a:t>
                      </a:r>
                      <a:endParaRPr lang="zh-CN" altLang="en-US" sz="2400" b="1" i="0" u="sng" strike="noStrike" dirty="0">
                        <a:solidFill>
                          <a:srgbClr val="212165"/>
                        </a:solidFill>
                        <a:effectLst/>
                        <a:latin typeface="Arial" panose="020B0604020202020204"/>
                      </a:endParaRPr>
                    </a:p>
                  </a:txBody>
                  <a:tcPr marL="11035" marR="11035" marT="8276" marB="0" anchor="ctr">
                    <a:solidFill>
                      <a:srgbClr val="FFFF00"/>
                    </a:solidFill>
                  </a:tcPr>
                </a:tc>
                <a:tc>
                  <a:txBody>
                    <a:bodyPr/>
                    <a:lstStyle/>
                    <a:p>
                      <a:pPr algn="l" rtl="0" fontAlgn="ctr"/>
                      <a:r>
                        <a:rPr lang="zh-CN" altLang="en-US" sz="2400" u="none" strike="noStrike" dirty="0">
                          <a:solidFill>
                            <a:srgbClr val="000000"/>
                          </a:solidFill>
                          <a:effectLst/>
                        </a:rPr>
                        <a:t>         贷：资产基金</a:t>
                      </a:r>
                      <a:endParaRPr lang="zh-CN" altLang="en-US" sz="2400" b="1" i="0" u="none" strike="noStrike" dirty="0">
                        <a:solidFill>
                          <a:srgbClr val="000000"/>
                        </a:solidFill>
                        <a:effectLst/>
                        <a:latin typeface="Arial" panose="020B0604020202020204"/>
                      </a:endParaRPr>
                    </a:p>
                  </a:txBody>
                  <a:tcPr marL="11035" marR="11035" marT="8276" marB="0" anchor="ctr"/>
                </a:tc>
                <a:tc>
                  <a:txBody>
                    <a:bodyPr/>
                    <a:lstStyle/>
                    <a:p>
                      <a:pPr algn="l" rtl="0" fontAlgn="ctr"/>
                      <a:r>
                        <a:rPr lang="zh-CN" altLang="en-US" sz="2400" u="none" strike="noStrike" dirty="0">
                          <a:solidFill>
                            <a:srgbClr val="FF0000"/>
                          </a:solidFill>
                          <a:effectLst/>
                        </a:rPr>
                        <a:t>      贷：资本性支出 </a:t>
                      </a:r>
                      <a:r>
                        <a:rPr lang="en-US" altLang="zh-CN" sz="2400" u="none" strike="noStrike" dirty="0">
                          <a:solidFill>
                            <a:srgbClr val="FF0000"/>
                          </a:solidFill>
                          <a:effectLst/>
                        </a:rPr>
                        <a:t>600</a:t>
                      </a:r>
                      <a:r>
                        <a:rPr lang="zh-CN" altLang="en-US" sz="2400" u="none" strike="noStrike" dirty="0">
                          <a:solidFill>
                            <a:srgbClr val="FF0000"/>
                          </a:solidFill>
                          <a:effectLst/>
                        </a:rPr>
                        <a:t>万</a:t>
                      </a:r>
                      <a:endParaRPr lang="zh-CN" altLang="en-US" sz="2400" b="1" i="0" u="none" strike="noStrike" dirty="0">
                        <a:solidFill>
                          <a:srgbClr val="FF0000"/>
                        </a:solidFill>
                        <a:effectLst/>
                        <a:latin typeface="Arial" panose="020B0604020202020204"/>
                      </a:endParaRPr>
                    </a:p>
                  </a:txBody>
                  <a:tcPr marL="11035" marR="11035" marT="8276" marB="0" anchor="ctr"/>
                </a:tc>
              </a:tr>
              <a:tr h="731192">
                <a:tc>
                  <a:txBody>
                    <a:bodyPr/>
                    <a:lstStyle/>
                    <a:p>
                      <a:pPr algn="l" fontAlgn="ctr"/>
                      <a:r>
                        <a:rPr lang="zh-CN" altLang="en-US" sz="2400" u="none" strike="noStrike" dirty="0">
                          <a:effectLst/>
                        </a:rPr>
                        <a:t>　</a:t>
                      </a:r>
                      <a:endParaRPr lang="zh-CN" altLang="en-US" sz="2400" b="0" i="0" u="none" strike="noStrike" dirty="0">
                        <a:solidFill>
                          <a:srgbClr val="000000"/>
                        </a:solidFill>
                        <a:effectLst/>
                        <a:latin typeface="宋体" panose="02010600030101010101" pitchFamily="2" charset="-122"/>
                      </a:endParaRPr>
                    </a:p>
                  </a:txBody>
                  <a:tcPr marL="11035" marR="11035" marT="8276" marB="0" anchor="ctr"/>
                </a:tc>
                <a:tc>
                  <a:txBody>
                    <a:bodyPr/>
                    <a:lstStyle/>
                    <a:p>
                      <a:pPr algn="l" rtl="0" fontAlgn="ctr"/>
                      <a:r>
                        <a:rPr lang="zh-CN" altLang="en-US" sz="2400" u="none" strike="noStrike" dirty="0">
                          <a:solidFill>
                            <a:srgbClr val="000000"/>
                          </a:solidFill>
                          <a:effectLst/>
                        </a:rPr>
                        <a:t>      借：经费支出</a:t>
                      </a:r>
                      <a:endParaRPr lang="zh-CN" altLang="en-US" sz="2400" b="1" i="0" u="none" strike="noStrike" dirty="0">
                        <a:solidFill>
                          <a:srgbClr val="000000"/>
                        </a:solidFill>
                        <a:effectLst/>
                        <a:latin typeface="Arial" panose="020B0604020202020204"/>
                      </a:endParaRPr>
                    </a:p>
                  </a:txBody>
                  <a:tcPr marL="11035" marR="11035" marT="8276" marB="0" anchor="ctr"/>
                </a:tc>
                <a:tc>
                  <a:txBody>
                    <a:bodyPr/>
                    <a:lstStyle/>
                    <a:p>
                      <a:pPr algn="l" fontAlgn="ctr"/>
                      <a:r>
                        <a:rPr lang="zh-CN" altLang="en-US" sz="2400" u="none" strike="noStrike" dirty="0">
                          <a:effectLst/>
                        </a:rPr>
                        <a:t>　</a:t>
                      </a:r>
                      <a:endParaRPr lang="zh-CN" altLang="en-US" sz="2400" b="0" i="0" u="none" strike="noStrike" dirty="0">
                        <a:solidFill>
                          <a:srgbClr val="000000"/>
                        </a:solidFill>
                        <a:effectLst/>
                        <a:latin typeface="宋体" panose="02010600030101010101" pitchFamily="2" charset="-122"/>
                      </a:endParaRPr>
                    </a:p>
                  </a:txBody>
                  <a:tcPr marL="11035" marR="11035" marT="8276" marB="0" anchor="ctr"/>
                </a:tc>
              </a:tr>
              <a:tr h="809503">
                <a:tc>
                  <a:txBody>
                    <a:bodyPr/>
                    <a:lstStyle/>
                    <a:p>
                      <a:pPr algn="l" fontAlgn="ctr"/>
                      <a:r>
                        <a:rPr lang="zh-CN" altLang="en-US" sz="2400" u="none" strike="noStrike" dirty="0">
                          <a:effectLst/>
                        </a:rPr>
                        <a:t>　</a:t>
                      </a:r>
                      <a:endParaRPr lang="zh-CN" altLang="en-US" sz="2400" b="0" i="0" u="none" strike="noStrike" dirty="0">
                        <a:solidFill>
                          <a:srgbClr val="000000"/>
                        </a:solidFill>
                        <a:effectLst/>
                        <a:latin typeface="宋体" panose="02010600030101010101" pitchFamily="2" charset="-122"/>
                      </a:endParaRPr>
                    </a:p>
                  </a:txBody>
                  <a:tcPr marL="11035" marR="11035" marT="8276" marB="0" anchor="ctr"/>
                </a:tc>
                <a:tc>
                  <a:txBody>
                    <a:bodyPr/>
                    <a:lstStyle/>
                    <a:p>
                      <a:pPr algn="l" rtl="0" fontAlgn="ctr"/>
                      <a:r>
                        <a:rPr lang="zh-CN" altLang="en-US" sz="2400" u="sng" strike="noStrike" dirty="0">
                          <a:effectLst/>
                        </a:rPr>
                        <a:t>           贷：零余额账户用款额度等 </a:t>
                      </a:r>
                      <a:endParaRPr lang="zh-CN" altLang="en-US" sz="2400" b="1" i="0" u="sng" strike="noStrike" dirty="0">
                        <a:solidFill>
                          <a:srgbClr val="212165"/>
                        </a:solidFill>
                        <a:effectLst/>
                        <a:latin typeface="Arial" panose="020B0604020202020204"/>
                      </a:endParaRPr>
                    </a:p>
                  </a:txBody>
                  <a:tcPr marL="11035" marR="11035" marT="8276" marB="0" anchor="ctr">
                    <a:solidFill>
                      <a:srgbClr val="FFFF00"/>
                    </a:solidFill>
                  </a:tcPr>
                </a:tc>
                <a:tc>
                  <a:txBody>
                    <a:bodyPr/>
                    <a:lstStyle/>
                    <a:p>
                      <a:pPr algn="l" fontAlgn="ctr"/>
                      <a:r>
                        <a:rPr lang="zh-CN" altLang="en-US" sz="2400" u="none" strike="noStrike" dirty="0">
                          <a:effectLst/>
                        </a:rPr>
                        <a:t>　</a:t>
                      </a:r>
                      <a:endParaRPr lang="zh-CN" altLang="en-US" sz="2400" b="0" i="0" u="none" strike="noStrike" dirty="0">
                        <a:solidFill>
                          <a:srgbClr val="000000"/>
                        </a:solidFill>
                        <a:effectLst/>
                        <a:latin typeface="宋体" panose="02010600030101010101" pitchFamily="2" charset="-122"/>
                      </a:endParaRPr>
                    </a:p>
                  </a:txBody>
                  <a:tcPr marL="11035" marR="11035" marT="8276" marB="0" anchor="ctr"/>
                </a:tc>
              </a:tr>
            </a:tbl>
          </a:graphicData>
        </a:graphic>
      </p:graphicFrame>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382665"/>
            <a:chOff x="2664" y="645"/>
            <a:chExt cx="9788" cy="5038"/>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marL="0" indent="0">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调整“折旧费用”和“摊销费用”的处理方法。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）按照权责发生制原则，当期发生的折旧费用和摊销费用属于当期费用，应调增费用总额。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执行行政单位会计制度、事业单位会计制度、高等学校会计制度、科学事业单位会计制度、彩票机构会计制度的单位，根据会计账簿“累计折旧”、“累计摊销”科目</a:t>
              </a:r>
              <a:r>
                <a:rPr lang="zh-CN" altLang="zh-CN" sz="2800" dirty="0" smtClean="0">
                  <a:solidFill>
                    <a:srgbClr val="000000"/>
                  </a:solidFill>
                  <a:latin typeface="黑体" panose="02010609060101010101" pitchFamily="49" charset="-122"/>
                  <a:ea typeface="黑体" panose="02010609060101010101" pitchFamily="49" charset="-122"/>
                </a:rPr>
                <a:t>当期贷方发生额中属于当期应计提部分</a:t>
              </a:r>
              <a:r>
                <a:rPr lang="zh-CN" altLang="en-US" sz="2800" dirty="0" smtClean="0">
                  <a:solidFill>
                    <a:srgbClr val="000000"/>
                  </a:solidFill>
                  <a:latin typeface="黑体" panose="02010609060101010101" pitchFamily="49" charset="-122"/>
                  <a:ea typeface="黑体" panose="02010609060101010101" pitchFamily="49" charset="-122"/>
                </a:rPr>
                <a:t>（</a:t>
              </a:r>
              <a:r>
                <a:rPr lang="zh-CN" altLang="en-US" sz="2800" dirty="0" smtClean="0">
                  <a:solidFill>
                    <a:srgbClr val="FF0000"/>
                  </a:solidFill>
                  <a:latin typeface="黑体" panose="02010609060101010101" pitchFamily="49" charset="-122"/>
                  <a:ea typeface="黑体" panose="02010609060101010101" pitchFamily="49" charset="-122"/>
                </a:rPr>
                <a:t>即已设置</a:t>
              </a:r>
              <a:r>
                <a:rPr lang="zh-CN" altLang="zh-CN" sz="2800" dirty="0" smtClean="0">
                  <a:solidFill>
                    <a:srgbClr val="FF0000"/>
                  </a:solidFill>
                  <a:latin typeface="黑体" panose="02010609060101010101" pitchFamily="49" charset="-122"/>
                  <a:ea typeface="黑体" panose="02010609060101010101" pitchFamily="49" charset="-122"/>
                </a:rPr>
                <a:t>“累计折旧”、“累计摊销” </a:t>
              </a:r>
              <a:r>
                <a:rPr lang="zh-CN" altLang="en-US" sz="2800" dirty="0" smtClean="0">
                  <a:solidFill>
                    <a:srgbClr val="FF0000"/>
                  </a:solidFill>
                  <a:latin typeface="黑体" panose="02010609060101010101" pitchFamily="49" charset="-122"/>
                  <a:ea typeface="黑体" panose="02010609060101010101" pitchFamily="49" charset="-122"/>
                </a:rPr>
                <a:t>科目并计提了折旧、摊销）</a:t>
              </a:r>
              <a:r>
                <a:rPr lang="zh-CN" altLang="zh-CN" sz="2800" dirty="0" smtClean="0">
                  <a:latin typeface="黑体" panose="02010609060101010101" pitchFamily="49" charset="-122"/>
                  <a:ea typeface="黑体" panose="02010609060101010101" pitchFamily="49" charset="-122"/>
                </a:rPr>
                <a:t>，编制调整分录：借记“折旧费用”、“摊销费用”，贷记“净资产”。</a:t>
              </a:r>
              <a:endParaRPr lang="en-US"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00844"/>
            <a:ext cx="11715832" cy="5814304"/>
            <a:chOff x="2664" y="645"/>
            <a:chExt cx="9788" cy="5442"/>
          </a:xfrm>
        </p:grpSpPr>
        <p:sp>
          <p:nvSpPr>
            <p:cNvPr id="3" name="矩形 2"/>
            <p:cNvSpPr/>
            <p:nvPr/>
          </p:nvSpPr>
          <p:spPr bwMode="auto">
            <a:xfrm>
              <a:off x="2724" y="912"/>
              <a:ext cx="9694" cy="517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52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执行医院会计制度的单位，对于应计提折旧、摊销额中属于由财政补助、科教项目资金形成的部分，应编制调整分录：根据“待冲基金”科目借方发生额中折旧、摊销形成的部分，借记“折旧费用”、“摊销费用”，贷记“净资产”。</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执行地质勘查单位会计制度、民间非营利组织会计制度、企业会计制度的单位，已计提折旧和摊销费用，无需调整。</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执行中小学会计制度、基层医疗卫生机构会计制度和测绘事业单位会计制度的单位，应根据权责发生制原则补提折旧、摊销，编制调整分录：属于当期发生的部分，借记“折旧费用</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、“摊销费用”，贷记“累计折旧</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 “累计摊销”；属于以前年度发生的部分，借记“净资产”，贷记“累计折旧</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、“累计摊销”。</a:t>
              </a:r>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graphicFrame>
        <p:nvGraphicFramePr>
          <p:cNvPr id="7" name="内容占位符 2"/>
          <p:cNvGraphicFramePr>
            <a:graphicFrameLocks noGrp="1"/>
          </p:cNvGraphicFramePr>
          <p:nvPr>
            <p:ph idx="1"/>
          </p:nvPr>
        </p:nvGraphicFramePr>
        <p:xfrm>
          <a:off x="1724052" y="2285992"/>
          <a:ext cx="8229600" cy="2525713"/>
        </p:xfrm>
        <a:graphic>
          <a:graphicData uri="http://schemas.openxmlformats.org/drawingml/2006/table">
            <a:tbl>
              <a:tblPr>
                <a:tableStyleId>{5C22544A-7EE6-4342-B048-85BDC9FD1C3A}</a:tableStyleId>
              </a:tblPr>
              <a:tblGrid>
                <a:gridCol w="2306111"/>
                <a:gridCol w="3421626"/>
                <a:gridCol w="2501863"/>
              </a:tblGrid>
              <a:tr h="1443265">
                <a:tc>
                  <a:txBody>
                    <a:bodyPr/>
                    <a:lstStyle/>
                    <a:p>
                      <a:pPr algn="ctr" rtl="0" fontAlgn="ctr"/>
                      <a:r>
                        <a:rPr lang="zh-CN" altLang="en-US" sz="2000" b="1" u="none" strike="noStrike" dirty="0">
                          <a:effectLst/>
                        </a:rPr>
                        <a:t>权责发生制</a:t>
                      </a:r>
                      <a:endParaRPr lang="zh-CN" altLang="en-US" sz="2000" b="1" i="0" u="none" strike="noStrike" dirty="0">
                        <a:solidFill>
                          <a:srgbClr val="000000"/>
                        </a:solidFill>
                        <a:effectLst/>
                        <a:latin typeface="宋体" panose="02010600030101010101" pitchFamily="2" charset="-122"/>
                      </a:endParaRPr>
                    </a:p>
                  </a:txBody>
                  <a:tcPr marL="8047" marR="8047" marT="8046" marB="0" anchor="ctr"/>
                </a:tc>
                <a:tc>
                  <a:txBody>
                    <a:bodyPr/>
                    <a:lstStyle/>
                    <a:p>
                      <a:pPr algn="ctr" rtl="0" fontAlgn="ctr"/>
                      <a:r>
                        <a:rPr lang="en-US" altLang="zh-CN" sz="2000" b="1" u="none" strike="noStrike" dirty="0">
                          <a:effectLst/>
                        </a:rPr>
                        <a:t>《</a:t>
                      </a:r>
                      <a:r>
                        <a:rPr lang="zh-CN" altLang="en-US" sz="2000" b="1" u="none" strike="noStrike" dirty="0">
                          <a:effectLst/>
                        </a:rPr>
                        <a:t>行政单位会计制度</a:t>
                      </a:r>
                      <a:r>
                        <a:rPr lang="en-US" altLang="zh-CN" sz="2000" b="1" u="none" strike="noStrike" dirty="0">
                          <a:effectLst/>
                        </a:rPr>
                        <a:t>》</a:t>
                      </a:r>
                      <a:r>
                        <a:rPr lang="zh-CN" altLang="en-US" sz="2000" b="1" u="none" strike="noStrike" dirty="0">
                          <a:effectLst/>
                        </a:rPr>
                        <a:t>按月计提固定资产折旧会计处理</a:t>
                      </a:r>
                      <a:endParaRPr lang="zh-CN" altLang="en-US" sz="2000" b="1" i="0" u="none" strike="noStrike" dirty="0">
                        <a:solidFill>
                          <a:srgbClr val="000000"/>
                        </a:solidFill>
                        <a:effectLst/>
                        <a:latin typeface="宋体" panose="02010600030101010101" pitchFamily="2" charset="-122"/>
                      </a:endParaRPr>
                    </a:p>
                  </a:txBody>
                  <a:tcPr marL="8047" marR="8047" marT="8046" marB="0" anchor="ctr"/>
                </a:tc>
                <a:tc>
                  <a:txBody>
                    <a:bodyPr/>
                    <a:lstStyle/>
                    <a:p>
                      <a:pPr algn="ctr" rtl="0" fontAlgn="ctr"/>
                      <a:r>
                        <a:rPr lang="zh-CN" altLang="en-US" sz="2000" b="1" u="none" strike="noStrike" dirty="0">
                          <a:effectLst/>
                        </a:rPr>
                        <a:t>当期发生调整分录</a:t>
                      </a:r>
                      <a:endParaRPr lang="zh-CN" altLang="en-US" sz="2000" b="1" i="0" u="none" strike="noStrike" dirty="0">
                        <a:solidFill>
                          <a:srgbClr val="000000"/>
                        </a:solidFill>
                        <a:effectLst/>
                        <a:latin typeface="宋体" panose="02010600030101010101" pitchFamily="2" charset="-122"/>
                      </a:endParaRPr>
                    </a:p>
                  </a:txBody>
                  <a:tcPr marL="8047" marR="8047" marT="8046" marB="0" anchor="ctr"/>
                </a:tc>
              </a:tr>
              <a:tr h="541224">
                <a:tc>
                  <a:txBody>
                    <a:bodyPr/>
                    <a:lstStyle/>
                    <a:p>
                      <a:pPr algn="l" rtl="0" fontAlgn="ctr"/>
                      <a:r>
                        <a:rPr lang="zh-CN" altLang="en-US" sz="2000" u="none" strike="noStrike">
                          <a:effectLst/>
                        </a:rPr>
                        <a:t>  借：管理费用</a:t>
                      </a:r>
                      <a:endParaRPr lang="zh-CN" altLang="en-US" sz="2000" b="0" i="0" u="none" strike="noStrike">
                        <a:solidFill>
                          <a:srgbClr val="000000"/>
                        </a:solidFill>
                        <a:effectLst/>
                        <a:latin typeface="Garamond" panose="02020404030301010803"/>
                      </a:endParaRPr>
                    </a:p>
                  </a:txBody>
                  <a:tcPr marL="8047" marR="8047" marT="8046" marB="0" anchor="ctr"/>
                </a:tc>
                <a:tc>
                  <a:txBody>
                    <a:bodyPr/>
                    <a:lstStyle/>
                    <a:p>
                      <a:pPr algn="l" rtl="0" fontAlgn="ctr"/>
                      <a:r>
                        <a:rPr lang="zh-CN" altLang="en-US" sz="2000" u="none" strike="noStrike">
                          <a:effectLst/>
                        </a:rPr>
                        <a:t>  借：资产基金</a:t>
                      </a:r>
                      <a:r>
                        <a:rPr lang="en-US" altLang="zh-CN" sz="2000" u="none" strike="noStrike">
                          <a:effectLst/>
                        </a:rPr>
                        <a:t>——</a:t>
                      </a:r>
                      <a:r>
                        <a:rPr lang="zh-CN" altLang="en-US" sz="2000" u="none" strike="noStrike">
                          <a:effectLst/>
                        </a:rPr>
                        <a:t>固定资产</a:t>
                      </a:r>
                      <a:endParaRPr lang="zh-CN" altLang="en-US" sz="2000" b="0" i="0" u="none" strike="noStrike">
                        <a:solidFill>
                          <a:srgbClr val="000000"/>
                        </a:solidFill>
                        <a:effectLst/>
                        <a:latin typeface="Garamond" panose="02020404030301010803"/>
                      </a:endParaRPr>
                    </a:p>
                  </a:txBody>
                  <a:tcPr marL="8047" marR="8047" marT="8046" marB="0" anchor="ctr"/>
                </a:tc>
                <a:tc>
                  <a:txBody>
                    <a:bodyPr/>
                    <a:lstStyle/>
                    <a:p>
                      <a:pPr algn="l" rtl="0" fontAlgn="ctr"/>
                      <a:r>
                        <a:rPr lang="zh-CN" altLang="en-US" sz="2000" u="none" strike="noStrike" dirty="0">
                          <a:solidFill>
                            <a:srgbClr val="FF0000"/>
                          </a:solidFill>
                          <a:effectLst/>
                        </a:rPr>
                        <a:t>借：折旧费用</a:t>
                      </a:r>
                      <a:r>
                        <a:rPr lang="en-US" altLang="zh-CN" sz="2000" u="none" strike="noStrike" dirty="0">
                          <a:solidFill>
                            <a:srgbClr val="FF0000"/>
                          </a:solidFill>
                          <a:effectLst/>
                        </a:rPr>
                        <a:t>30</a:t>
                      </a:r>
                      <a:r>
                        <a:rPr lang="zh-CN" altLang="en-US" sz="2000" u="none" strike="noStrike" dirty="0">
                          <a:solidFill>
                            <a:srgbClr val="FF0000"/>
                          </a:solidFill>
                          <a:effectLst/>
                        </a:rPr>
                        <a:t>万</a:t>
                      </a:r>
                      <a:endParaRPr lang="zh-CN" altLang="en-US" sz="2000" b="1" i="0" u="none" strike="noStrike" dirty="0">
                        <a:solidFill>
                          <a:srgbClr val="FF0000"/>
                        </a:solidFill>
                        <a:effectLst/>
                        <a:latin typeface="宋体" panose="02010600030101010101" pitchFamily="2" charset="-122"/>
                      </a:endParaRPr>
                    </a:p>
                  </a:txBody>
                  <a:tcPr marL="8047" marR="8047" marT="8046" marB="0" anchor="ctr"/>
                </a:tc>
              </a:tr>
              <a:tr h="541224">
                <a:tc>
                  <a:txBody>
                    <a:bodyPr/>
                    <a:lstStyle/>
                    <a:p>
                      <a:pPr algn="l" rtl="0" fontAlgn="ctr"/>
                      <a:r>
                        <a:rPr lang="zh-CN" altLang="en-US" sz="2000" u="none" strike="noStrike" dirty="0">
                          <a:solidFill>
                            <a:srgbClr val="00B050"/>
                          </a:solidFill>
                          <a:effectLst/>
                        </a:rPr>
                        <a:t>         贷：累计折旧</a:t>
                      </a:r>
                      <a:endParaRPr lang="zh-CN" altLang="en-US" sz="2000" b="0" i="0" u="none" strike="noStrike" dirty="0">
                        <a:solidFill>
                          <a:srgbClr val="00B050"/>
                        </a:solidFill>
                        <a:effectLst/>
                        <a:latin typeface="Garamond" panose="02020404030301010803"/>
                      </a:endParaRPr>
                    </a:p>
                  </a:txBody>
                  <a:tcPr marL="8047" marR="8047" marT="8046" marB="0" anchor="ctr">
                    <a:solidFill>
                      <a:srgbClr val="FFFF00"/>
                    </a:solidFill>
                  </a:tcPr>
                </a:tc>
                <a:tc>
                  <a:txBody>
                    <a:bodyPr/>
                    <a:lstStyle/>
                    <a:p>
                      <a:pPr algn="l" rtl="0" fontAlgn="ctr"/>
                      <a:r>
                        <a:rPr lang="zh-CN" altLang="en-US" sz="2000" u="none" strike="noStrike" dirty="0">
                          <a:solidFill>
                            <a:srgbClr val="00B050"/>
                          </a:solidFill>
                          <a:effectLst/>
                        </a:rPr>
                        <a:t>         贷：累计折旧</a:t>
                      </a:r>
                      <a:endParaRPr lang="zh-CN" altLang="en-US" sz="2000" b="0" i="0" u="none" strike="noStrike" dirty="0">
                        <a:solidFill>
                          <a:srgbClr val="00B050"/>
                        </a:solidFill>
                        <a:effectLst/>
                        <a:latin typeface="Garamond" panose="02020404030301010803"/>
                      </a:endParaRPr>
                    </a:p>
                  </a:txBody>
                  <a:tcPr marL="8047" marR="8047" marT="8046" marB="0" anchor="ctr">
                    <a:solidFill>
                      <a:srgbClr val="FFFF00"/>
                    </a:solidFill>
                  </a:tcPr>
                </a:tc>
                <a:tc>
                  <a:txBody>
                    <a:bodyPr/>
                    <a:lstStyle/>
                    <a:p>
                      <a:pPr algn="l" rtl="0" fontAlgn="ctr"/>
                      <a:r>
                        <a:rPr lang="zh-CN" altLang="en-US" sz="2000" u="none" strike="noStrike" dirty="0">
                          <a:solidFill>
                            <a:srgbClr val="FF0000"/>
                          </a:solidFill>
                          <a:effectLst/>
                        </a:rPr>
                        <a:t>      贷：净资产</a:t>
                      </a:r>
                      <a:r>
                        <a:rPr lang="en-US" altLang="zh-CN" sz="2000" u="none" strike="noStrike" dirty="0">
                          <a:solidFill>
                            <a:srgbClr val="FF0000"/>
                          </a:solidFill>
                          <a:effectLst/>
                        </a:rPr>
                        <a:t>30</a:t>
                      </a:r>
                      <a:r>
                        <a:rPr lang="zh-CN" altLang="en-US" sz="2000" u="none" strike="noStrike" dirty="0">
                          <a:solidFill>
                            <a:srgbClr val="FF0000"/>
                          </a:solidFill>
                          <a:effectLst/>
                        </a:rPr>
                        <a:t>万</a:t>
                      </a:r>
                      <a:endParaRPr lang="zh-CN" altLang="en-US" sz="2000" b="1" i="0" u="none" strike="noStrike" dirty="0">
                        <a:solidFill>
                          <a:srgbClr val="FF0000"/>
                        </a:solidFill>
                        <a:effectLst/>
                        <a:latin typeface="Arial" panose="020B0604020202020204"/>
                      </a:endParaRPr>
                    </a:p>
                  </a:txBody>
                  <a:tcPr marL="8047" marR="8047" marT="8046" marB="0" anchor="ctr"/>
                </a:tc>
              </a:tr>
            </a:tbl>
          </a:graphicData>
        </a:graphic>
      </p:graphicFrame>
    </p:spTree>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900844"/>
            <a:ext cx="11715832" cy="5814304"/>
            <a:chOff x="2664" y="645"/>
            <a:chExt cx="9788" cy="5442"/>
          </a:xfrm>
        </p:grpSpPr>
        <p:sp>
          <p:nvSpPr>
            <p:cNvPr id="3" name="矩形 2"/>
            <p:cNvSpPr/>
            <p:nvPr/>
          </p:nvSpPr>
          <p:spPr bwMode="auto">
            <a:xfrm>
              <a:off x="2724" y="912"/>
              <a:ext cx="9694" cy="5175"/>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103"/>
            </a:xfrm>
            <a:prstGeom prst="rect">
              <a:avLst/>
            </a:prstGeom>
          </p:spPr>
          <p:txBody>
            <a:bodyPr wrap="square">
              <a:spAutoFit/>
            </a:bodyPr>
            <a:lstStyle/>
            <a:p>
              <a:pPr marL="0" indent="0">
                <a:buFont typeface="Wingdings" panose="05000000000000000000" pitchFamily="2" charset="2"/>
                <a:buNone/>
              </a:pPr>
              <a:r>
                <a:rPr lang="zh-CN" altLang="en-US" sz="2800" dirty="0" smtClean="0">
                  <a:ea typeface="宋体" panose="02010600030101010101" pitchFamily="2" charset="-122"/>
                </a:rPr>
                <a:t>例：某事业单位当期计提固定资产折旧</a:t>
              </a:r>
              <a:r>
                <a:rPr lang="en-US" altLang="zh-CN" sz="2800" dirty="0" smtClean="0">
                  <a:ea typeface="宋体" panose="02010600030101010101" pitchFamily="2" charset="-122"/>
                </a:rPr>
                <a:t>30</a:t>
              </a:r>
              <a:r>
                <a:rPr lang="zh-CN" altLang="en-US" sz="2800" dirty="0" smtClean="0">
                  <a:ea typeface="宋体" panose="02010600030101010101" pitchFamily="2" charset="-122"/>
                </a:rPr>
                <a:t>万元，无形资产摊销</a:t>
              </a:r>
              <a:r>
                <a:rPr lang="en-US" altLang="zh-CN" sz="2800" dirty="0" smtClean="0">
                  <a:ea typeface="宋体" panose="02010600030101010101" pitchFamily="2" charset="-122"/>
                </a:rPr>
                <a:t>5</a:t>
              </a:r>
              <a:r>
                <a:rPr lang="zh-CN" altLang="en-US" sz="2800" dirty="0" smtClean="0">
                  <a:ea typeface="宋体" panose="02010600030101010101" pitchFamily="2" charset="-122"/>
                </a:rPr>
                <a:t>万元。调整分录如下：</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en-US" sz="2800" dirty="0" smtClean="0">
                  <a:ea typeface="宋体" panose="02010600030101010101" pitchFamily="2" charset="-122"/>
                </a:rPr>
                <a:t>借：折旧费用</a:t>
              </a:r>
              <a:r>
                <a:rPr lang="en-US" altLang="zh-CN" sz="2800" dirty="0" smtClean="0">
                  <a:ea typeface="宋体" panose="02010600030101010101" pitchFamily="2" charset="-122"/>
                </a:rPr>
                <a:t>30</a:t>
              </a:r>
              <a:r>
                <a:rPr lang="zh-CN" altLang="en-US" sz="2800" dirty="0" smtClean="0">
                  <a:ea typeface="宋体" panose="02010600030101010101" pitchFamily="2" charset="-122"/>
                </a:rPr>
                <a:t>万</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en-US" sz="2800" dirty="0" smtClean="0">
                  <a:ea typeface="宋体" panose="02010600030101010101" pitchFamily="2" charset="-122"/>
                </a:rPr>
                <a:t>摊销费用</a:t>
              </a:r>
              <a:r>
                <a:rPr lang="en-US" altLang="zh-CN" sz="2800" dirty="0" smtClean="0">
                  <a:ea typeface="宋体" panose="02010600030101010101" pitchFamily="2" charset="-122"/>
                </a:rPr>
                <a:t>5</a:t>
              </a:r>
              <a:r>
                <a:rPr lang="zh-CN" altLang="en-US" sz="2800" dirty="0" smtClean="0">
                  <a:ea typeface="宋体" panose="02010600030101010101" pitchFamily="2" charset="-122"/>
                </a:rPr>
                <a:t>万</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en-US" sz="2800" dirty="0" smtClean="0">
                  <a:ea typeface="宋体" panose="02010600030101010101" pitchFamily="2" charset="-122"/>
                </a:rPr>
                <a:t>贷：净资产</a:t>
              </a:r>
              <a:r>
                <a:rPr lang="en-US" altLang="zh-CN" sz="2800" dirty="0" smtClean="0">
                  <a:ea typeface="宋体" panose="02010600030101010101" pitchFamily="2" charset="-122"/>
                </a:rPr>
                <a:t>35</a:t>
              </a:r>
              <a:r>
                <a:rPr lang="zh-CN" altLang="en-US" sz="2800" dirty="0" smtClean="0">
                  <a:ea typeface="宋体" panose="02010600030101010101" pitchFamily="2" charset="-122"/>
                </a:rPr>
                <a:t>万</a:t>
              </a:r>
              <a:endParaRPr lang="en-US" altLang="zh-CN" sz="2800" dirty="0" smtClean="0">
                <a:ea typeface="宋体" panose="02010600030101010101" pitchFamily="2"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601"/>
            </a:xfrm>
            <a:prstGeom prst="rect">
              <a:avLst/>
            </a:prstGeom>
          </p:spPr>
          <p:txBody>
            <a:bodyPr wrap="square">
              <a:spAutoFit/>
            </a:bodyPr>
            <a:lstStyle/>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P164</a:t>
              </a:r>
              <a:endParaRPr lang="en-US"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en-US" sz="2400" dirty="0" smtClean="0">
                  <a:latin typeface="黑体" panose="02010609060101010101" pitchFamily="49" charset="-122"/>
                  <a:ea typeface="黑体" panose="02010609060101010101" pitchFamily="49" charset="-122"/>
                </a:rPr>
                <a:t>例：某中学电脑账面金额</a:t>
              </a:r>
              <a:r>
                <a:rPr lang="en-US" altLang="zh-CN" sz="2400" dirty="0" smtClean="0">
                  <a:latin typeface="黑体" panose="02010609060101010101" pitchFamily="49" charset="-122"/>
                  <a:ea typeface="黑体" panose="02010609060101010101" pitchFamily="49" charset="-122"/>
                </a:rPr>
                <a:t>26.5</a:t>
              </a:r>
              <a:r>
                <a:rPr lang="zh-CN" altLang="en-US" sz="2400" dirty="0" smtClean="0">
                  <a:latin typeface="黑体" panose="02010609060101010101" pitchFamily="49" charset="-122"/>
                  <a:ea typeface="黑体" panose="02010609060101010101" pitchFamily="49" charset="-122"/>
                </a:rPr>
                <a:t>万元，</a:t>
              </a:r>
              <a:r>
                <a:rPr lang="zh-CN" altLang="en-US" sz="2400" dirty="0" smtClean="0">
                  <a:solidFill>
                    <a:srgbClr val="FF0000"/>
                  </a:solidFill>
                  <a:latin typeface="黑体" panose="02010609060101010101" pitchFamily="49" charset="-122"/>
                  <a:ea typeface="黑体" panose="02010609060101010101" pitchFamily="49" charset="-122"/>
                </a:rPr>
                <a:t>尚未计提折旧</a:t>
              </a:r>
              <a:r>
                <a:rPr lang="zh-CN" altLang="en-US" sz="2400" dirty="0" smtClean="0">
                  <a:latin typeface="黑体" panose="02010609060101010101" pitchFamily="49" charset="-122"/>
                  <a:ea typeface="黑体" panose="02010609060101010101" pitchFamily="49" charset="-122"/>
                </a:rPr>
                <a:t>。电脑折旧年限为</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年，截至年底已使用</a:t>
              </a:r>
              <a:r>
                <a:rPr lang="en-US" altLang="zh-CN" sz="2400" dirty="0" smtClean="0">
                  <a:latin typeface="黑体" panose="02010609060101010101" pitchFamily="49" charset="-122"/>
                  <a:ea typeface="黑体" panose="02010609060101010101" pitchFamily="49" charset="-122"/>
                </a:rPr>
                <a:t>3</a:t>
              </a:r>
              <a:r>
                <a:rPr lang="zh-CN" altLang="en-US" sz="2400" dirty="0" smtClean="0">
                  <a:latin typeface="黑体" panose="02010609060101010101" pitchFamily="49" charset="-122"/>
                  <a:ea typeface="黑体" panose="02010609060101010101" pitchFamily="49" charset="-122"/>
                </a:rPr>
                <a:t>年。一项专利使用权账面金额</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万元，尚未计提摊销。根据合同，专利使用权的使用期限为</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年，截至年底已使用</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年。调整分录如下：</a:t>
              </a:r>
              <a:endParaRPr lang="en-US"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400" dirty="0" smtClean="0">
                  <a:latin typeface="黑体" panose="02010609060101010101" pitchFamily="49" charset="-122"/>
                  <a:ea typeface="黑体" panose="02010609060101010101" pitchFamily="49" charset="-122"/>
                </a:rPr>
                <a:t>借：净资产</a:t>
              </a:r>
              <a:r>
                <a:rPr lang="en-US" altLang="zh-CN" sz="2400" dirty="0" smtClean="0">
                  <a:latin typeface="黑体" panose="02010609060101010101" pitchFamily="49" charset="-122"/>
                  <a:ea typeface="黑体" panose="02010609060101010101" pitchFamily="49" charset="-122"/>
                </a:rPr>
                <a:t>   146,000</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265,000×2/5+100,000×4/10</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折旧费用</a:t>
              </a:r>
              <a:r>
                <a:rPr lang="en-US" altLang="zh-CN" sz="2400" dirty="0" smtClean="0">
                  <a:latin typeface="黑体" panose="02010609060101010101" pitchFamily="49" charset="-122"/>
                  <a:ea typeface="黑体" panose="02010609060101010101" pitchFamily="49" charset="-122"/>
                </a:rPr>
                <a:t>      53,000</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265,000×1/5</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摊销费用</a:t>
              </a:r>
              <a:r>
                <a:rPr lang="en-US" altLang="zh-CN" sz="2400" dirty="0" smtClean="0">
                  <a:latin typeface="黑体" panose="02010609060101010101" pitchFamily="49" charset="-122"/>
                  <a:ea typeface="黑体" panose="02010609060101010101" pitchFamily="49" charset="-122"/>
                </a:rPr>
                <a:t>     10,000</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100,000×1/10</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贷：累计折旧</a:t>
              </a:r>
              <a:r>
                <a:rPr lang="en-US" altLang="zh-CN" sz="2400" dirty="0" smtClean="0">
                  <a:latin typeface="黑体" panose="02010609060101010101" pitchFamily="49" charset="-122"/>
                  <a:ea typeface="黑体" panose="02010609060101010101" pitchFamily="49" charset="-122"/>
                </a:rPr>
                <a:t>            159,000</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265,000×3/5</a:t>
              </a:r>
              <a:r>
                <a:rPr lang="zh-CN" altLang="zh-CN" sz="2400" dirty="0" smtClean="0">
                  <a:latin typeface="黑体" panose="02010609060101010101" pitchFamily="49" charset="-122"/>
                  <a:ea typeface="黑体" panose="02010609060101010101" pitchFamily="49" charset="-122"/>
                </a:rPr>
                <a:t>）</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累计摊销</a:t>
              </a:r>
              <a:r>
                <a:rPr lang="en-US" altLang="zh-CN" sz="2400" dirty="0" smtClean="0">
                  <a:latin typeface="黑体" panose="02010609060101010101" pitchFamily="49" charset="-122"/>
                  <a:ea typeface="黑体" panose="02010609060101010101" pitchFamily="49" charset="-122"/>
                </a:rPr>
                <a:t>               50,000(100,000×5/10)</a:t>
              </a:r>
              <a:endParaRPr lang="zh-CN" altLang="zh-CN" sz="24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0662" y="1357303"/>
            <a:ext cx="11721816" cy="5238977"/>
            <a:chOff x="2659" y="645"/>
            <a:chExt cx="9793" cy="5964"/>
          </a:xfrm>
        </p:grpSpPr>
        <p:sp>
          <p:nvSpPr>
            <p:cNvPr id="3" name="矩形 2"/>
            <p:cNvSpPr/>
            <p:nvPr/>
          </p:nvSpPr>
          <p:spPr bwMode="auto">
            <a:xfrm>
              <a:off x="2664" y="1019"/>
              <a:ext cx="9694" cy="4993"/>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59"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946"/>
            </a:xfrm>
            <a:prstGeom prst="rect">
              <a:avLst/>
            </a:prstGeom>
            <a:noFill/>
          </p:spPr>
          <p:txBody>
            <a:bodyPr wrap="square">
              <a:spAutoFit/>
            </a:bodyPr>
            <a:lstStyle/>
            <a:p>
              <a:pPr>
                <a:spcBef>
                  <a:spcPts val="0"/>
                </a:spcBef>
                <a:spcAft>
                  <a:spcPts val="0"/>
                </a:spcAft>
                <a:defRPr/>
              </a:pPr>
              <a:r>
                <a:rPr lang="en-US" altLang="zh-CN" sz="2400" b="1" dirty="0" smtClean="0">
                  <a:solidFill>
                    <a:schemeClr val="bg1"/>
                  </a:solidFill>
                  <a:latin typeface="黑体" panose="02010609060101010101" pitchFamily="49" charset="-122"/>
                  <a:ea typeface="黑体" panose="02010609060101010101" pitchFamily="49" charset="-122"/>
                  <a:sym typeface="+mn-ea"/>
                </a:rPr>
                <a:t>2015</a:t>
              </a:r>
              <a:r>
                <a:rPr lang="zh-CN" altLang="en-US" sz="2400" b="1" dirty="0" smtClean="0">
                  <a:solidFill>
                    <a:schemeClr val="bg1"/>
                  </a:solidFill>
                  <a:latin typeface="黑体" panose="02010609060101010101" pitchFamily="49" charset="-122"/>
                  <a:ea typeface="黑体" panose="02010609060101010101" pitchFamily="49" charset="-122"/>
                  <a:sym typeface="+mn-ea"/>
                </a:rPr>
                <a:t>年底出台政府财务报告编制办法及操作指南</a:t>
              </a:r>
              <a:endParaRPr lang="en-US" altLang="zh-CN" sz="2400" b="1" dirty="0" smtClean="0">
                <a:solidFill>
                  <a:schemeClr val="bg1"/>
                </a:solidFill>
                <a:latin typeface="黑体" panose="02010609060101010101" pitchFamily="49" charset="-122"/>
                <a:ea typeface="黑体" panose="02010609060101010101" pitchFamily="49" charset="-122"/>
                <a:sym typeface="+mn-ea"/>
              </a:endParaRPr>
            </a:p>
            <a:p>
              <a:pPr algn="ctr">
                <a:spcBef>
                  <a:spcPts val="0"/>
                </a:spcBef>
                <a:spcAft>
                  <a:spcPts val="0"/>
                </a:spcAft>
                <a:defRPr/>
              </a:pPr>
              <a:endParaRPr lang="zh-CN" altLang="en-US" sz="24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5045"/>
            </a:xfrm>
            <a:prstGeom prst="rect">
              <a:avLst/>
            </a:prstGeom>
          </p:spPr>
          <p:txBody>
            <a:bodyPr wrap="square">
              <a:spAutoFit/>
            </a:bodyPr>
            <a:lstStyle/>
            <a:p>
              <a:pPr marL="342900" lvl="1" indent="-342900" algn="just">
                <a:lnSpc>
                  <a:spcPct val="150000"/>
                </a:lnSpc>
                <a:buFont typeface="Wingdings" panose="05000000000000000000" charset="0"/>
                <a:buChar char=""/>
              </a:pPr>
              <a:r>
                <a:rPr lang="zh-CN" altLang="zh-CN" sz="2200" dirty="0" smtClean="0">
                  <a:latin typeface="黑体" panose="02010609060101010101" pitchFamily="49" charset="-122"/>
                  <a:ea typeface="黑体" panose="02010609060101010101" pitchFamily="49" charset="-122"/>
                </a:rPr>
                <a:t>财政部关于印发</a:t>
              </a:r>
              <a:r>
                <a:rPr lang="zh-CN" altLang="zh-CN" sz="2200" dirty="0" smtClean="0">
                  <a:solidFill>
                    <a:srgbClr val="FF0000"/>
                  </a:solidFill>
                  <a:latin typeface="黑体" panose="02010609060101010101" pitchFamily="49" charset="-122"/>
                  <a:ea typeface="黑体" panose="02010609060101010101" pitchFamily="49" charset="-122"/>
                </a:rPr>
                <a:t>《政府财务报告编制办法（试行）》</a:t>
              </a:r>
              <a:r>
                <a:rPr lang="zh-CN" altLang="zh-CN" sz="2200" dirty="0" smtClean="0">
                  <a:latin typeface="黑体" panose="02010609060101010101" pitchFamily="49" charset="-122"/>
                  <a:ea typeface="黑体" panose="02010609060101010101" pitchFamily="49" charset="-122"/>
                </a:rPr>
                <a:t>的通知 </a:t>
              </a:r>
              <a:endParaRPr lang="en-US" altLang="zh-CN" sz="2200" dirty="0" smtClean="0">
                <a:latin typeface="黑体" panose="02010609060101010101" pitchFamily="49" charset="-122"/>
                <a:ea typeface="黑体" panose="02010609060101010101" pitchFamily="49" charset="-122"/>
              </a:endParaRPr>
            </a:p>
            <a:p>
              <a:pPr lvl="1">
                <a:lnSpc>
                  <a:spcPct val="150000"/>
                </a:lnSpc>
                <a:spcBef>
                  <a:spcPts val="0"/>
                </a:spcBef>
                <a:buClr>
                  <a:srgbClr val="C00000"/>
                </a:buClr>
                <a:buFont typeface="Wingdings" panose="05000000000000000000" pitchFamily="2" charset="2"/>
                <a:buChar char="ü"/>
                <a:defRPr/>
              </a:pPr>
              <a:r>
                <a:rPr lang="en-US" altLang="zh-CN" sz="2000" dirty="0" smtClean="0">
                  <a:latin typeface="+mj-ea"/>
                </a:rPr>
                <a:t>2015</a:t>
              </a:r>
              <a:r>
                <a:rPr lang="zh-CN" altLang="zh-CN" sz="2000" dirty="0" smtClean="0">
                  <a:latin typeface="+mj-ea"/>
                </a:rPr>
                <a:t>年</a:t>
              </a:r>
              <a:r>
                <a:rPr lang="en-US" altLang="zh-CN" sz="2000" dirty="0" smtClean="0">
                  <a:latin typeface="+mj-ea"/>
                </a:rPr>
                <a:t>11</a:t>
              </a:r>
              <a:r>
                <a:rPr lang="zh-CN" altLang="zh-CN" sz="2000" dirty="0" smtClean="0">
                  <a:latin typeface="+mj-ea"/>
                </a:rPr>
                <a:t>月</a:t>
              </a:r>
              <a:r>
                <a:rPr lang="en-US" altLang="zh-CN" sz="2000" dirty="0" smtClean="0">
                  <a:latin typeface="+mj-ea"/>
                </a:rPr>
                <a:t>16</a:t>
              </a:r>
              <a:r>
                <a:rPr lang="zh-CN" altLang="zh-CN" sz="2000" dirty="0" smtClean="0">
                  <a:latin typeface="+mj-ea"/>
                </a:rPr>
                <a:t>日</a:t>
              </a:r>
              <a:r>
                <a:rPr lang="en-US" altLang="zh-CN" sz="2000" dirty="0" smtClean="0">
                  <a:latin typeface="+mj-ea"/>
                </a:rPr>
                <a:t> </a:t>
              </a:r>
              <a:r>
                <a:rPr lang="zh-CN" altLang="zh-CN" sz="2000" dirty="0" smtClean="0">
                  <a:latin typeface="+mj-ea"/>
                </a:rPr>
                <a:t>财库〔</a:t>
              </a:r>
              <a:r>
                <a:rPr lang="en-US" altLang="zh-CN" sz="2000" dirty="0" smtClean="0">
                  <a:latin typeface="+mj-ea"/>
                </a:rPr>
                <a:t>2015</a:t>
              </a:r>
              <a:r>
                <a:rPr lang="zh-CN" altLang="zh-CN" sz="2000" dirty="0" smtClean="0">
                  <a:latin typeface="+mj-ea"/>
                </a:rPr>
                <a:t>〕</a:t>
              </a:r>
              <a:r>
                <a:rPr lang="en-US" altLang="zh-CN" sz="2000" dirty="0" smtClean="0">
                  <a:latin typeface="+mj-ea"/>
                </a:rPr>
                <a:t>212</a:t>
              </a:r>
              <a:r>
                <a:rPr lang="zh-CN" altLang="zh-CN" sz="2000" dirty="0" smtClean="0">
                  <a:latin typeface="+mj-ea"/>
                </a:rPr>
                <a:t>号</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财政部</a:t>
              </a:r>
              <a:r>
                <a:rPr lang="zh-CN" altLang="zh-CN" sz="2200" dirty="0" smtClean="0">
                  <a:latin typeface="黑体" panose="02010609060101010101" pitchFamily="49" charset="-122"/>
                  <a:ea typeface="黑体" panose="02010609060101010101" pitchFamily="49" charset="-122"/>
                </a:rPr>
                <a:t>关于印发</a:t>
              </a:r>
              <a:r>
                <a:rPr lang="zh-CN" altLang="zh-CN" sz="2200" dirty="0" smtClean="0">
                  <a:solidFill>
                    <a:srgbClr val="FF0000"/>
                  </a:solidFill>
                  <a:latin typeface="黑体" panose="02010609060101010101" pitchFamily="49" charset="-122"/>
                  <a:ea typeface="黑体" panose="02010609060101010101" pitchFamily="49" charset="-122"/>
                </a:rPr>
                <a:t>《政府部门财务报告编制操作指南（试行）》</a:t>
              </a:r>
              <a:r>
                <a:rPr lang="zh-CN" altLang="zh-CN" sz="2200" dirty="0" smtClean="0">
                  <a:latin typeface="黑体" panose="02010609060101010101" pitchFamily="49" charset="-122"/>
                  <a:ea typeface="黑体" panose="02010609060101010101" pitchFamily="49" charset="-122"/>
                </a:rPr>
                <a:t>的通知</a:t>
              </a:r>
              <a:endParaRPr lang="en-US" altLang="zh-CN" sz="2200" dirty="0" smtClean="0">
                <a:latin typeface="黑体" panose="02010609060101010101" pitchFamily="49" charset="-122"/>
                <a:ea typeface="黑体" panose="02010609060101010101" pitchFamily="49" charset="-122"/>
              </a:endParaRPr>
            </a:p>
            <a:p>
              <a:pPr lvl="1">
                <a:lnSpc>
                  <a:spcPct val="150000"/>
                </a:lnSpc>
                <a:spcBef>
                  <a:spcPts val="0"/>
                </a:spcBef>
                <a:buClr>
                  <a:srgbClr val="C00000"/>
                </a:buClr>
                <a:buFont typeface="Wingdings" panose="05000000000000000000" pitchFamily="2" charset="2"/>
                <a:buChar char="ü"/>
                <a:defRPr/>
              </a:pPr>
              <a:r>
                <a:rPr lang="en-US" altLang="zh-CN" sz="2000" dirty="0" smtClean="0">
                  <a:latin typeface="+mj-ea"/>
                </a:rPr>
                <a:t>2015</a:t>
              </a:r>
              <a:r>
                <a:rPr lang="zh-CN" altLang="zh-CN" sz="2000" dirty="0" smtClean="0">
                  <a:latin typeface="+mj-ea"/>
                </a:rPr>
                <a:t>年</a:t>
              </a:r>
              <a:r>
                <a:rPr lang="en-US" altLang="zh-CN" sz="2000" dirty="0" smtClean="0">
                  <a:latin typeface="+mj-ea"/>
                </a:rPr>
                <a:t>12</a:t>
              </a:r>
              <a:r>
                <a:rPr lang="zh-CN" altLang="zh-CN" sz="2000" dirty="0" smtClean="0">
                  <a:latin typeface="+mj-ea"/>
                </a:rPr>
                <a:t>月</a:t>
              </a:r>
              <a:r>
                <a:rPr lang="en-US" altLang="zh-CN" sz="2000" dirty="0" smtClean="0">
                  <a:latin typeface="+mj-ea"/>
                </a:rPr>
                <a:t>2</a:t>
              </a:r>
              <a:r>
                <a:rPr lang="zh-CN" altLang="zh-CN" sz="2000" dirty="0" smtClean="0">
                  <a:latin typeface="+mj-ea"/>
                </a:rPr>
                <a:t>日</a:t>
              </a:r>
              <a:r>
                <a:rPr lang="en-US" altLang="zh-CN" sz="2000" dirty="0" smtClean="0">
                  <a:latin typeface="+mj-ea"/>
                </a:rPr>
                <a:t> </a:t>
              </a:r>
              <a:r>
                <a:rPr lang="zh-CN" altLang="zh-CN" sz="2000" dirty="0" smtClean="0">
                  <a:latin typeface="+mj-ea"/>
                </a:rPr>
                <a:t>财库〔</a:t>
              </a:r>
              <a:r>
                <a:rPr lang="en-US" altLang="zh-CN" sz="2000" dirty="0" smtClean="0">
                  <a:latin typeface="+mj-ea"/>
                </a:rPr>
                <a:t>2015</a:t>
              </a:r>
              <a:r>
                <a:rPr lang="zh-CN" altLang="zh-CN" sz="2000" dirty="0" smtClean="0">
                  <a:latin typeface="+mj-ea"/>
                </a:rPr>
                <a:t>〕 </a:t>
              </a:r>
              <a:r>
                <a:rPr lang="en-US" altLang="zh-CN" sz="2000" dirty="0" smtClean="0">
                  <a:latin typeface="+mj-ea"/>
                </a:rPr>
                <a:t>223</a:t>
              </a:r>
              <a:r>
                <a:rPr lang="zh-CN" altLang="zh-CN" sz="2000" dirty="0" smtClean="0">
                  <a:latin typeface="+mj-ea"/>
                </a:rPr>
                <a:t>号</a:t>
              </a:r>
              <a:endParaRPr lang="en-US" altLang="zh-CN" sz="2000" dirty="0" smtClean="0">
                <a:latin typeface="+mj-ea"/>
              </a:endParaRPr>
            </a:p>
            <a:p>
              <a:pPr lvl="1">
                <a:lnSpc>
                  <a:spcPct val="150000"/>
                </a:lnSpc>
                <a:spcBef>
                  <a:spcPts val="0"/>
                </a:spcBef>
                <a:buClr>
                  <a:srgbClr val="C00000"/>
                </a:buClr>
                <a:buFont typeface="Wingdings" panose="05000000000000000000" pitchFamily="2" charset="2"/>
                <a:buChar char="ü"/>
                <a:defRPr/>
              </a:pPr>
              <a:r>
                <a:rPr lang="en-US" altLang="zh-CN" sz="2000" dirty="0" smtClean="0">
                  <a:latin typeface="+mj-ea"/>
                </a:rPr>
                <a:t>2018</a:t>
              </a:r>
              <a:r>
                <a:rPr lang="zh-CN" altLang="en-US" sz="2000" dirty="0" smtClean="0">
                  <a:latin typeface="+mj-ea"/>
                </a:rPr>
                <a:t>年修订</a:t>
              </a:r>
              <a:endParaRPr lang="en-US" altLang="zh-CN" sz="2000" dirty="0" smtClean="0">
                <a:latin typeface="+mj-ea"/>
              </a:endParaRPr>
            </a:p>
            <a:p>
              <a:pPr marL="342900" lvl="1" indent="-342900" algn="just">
                <a:lnSpc>
                  <a:spcPct val="150000"/>
                </a:lnSpc>
                <a:buFont typeface="Wingdings" panose="05000000000000000000" charset="0"/>
                <a:buChar char=""/>
              </a:pPr>
              <a:r>
                <a:rPr lang="zh-CN" altLang="en-US" sz="2200" dirty="0" smtClean="0">
                  <a:latin typeface="黑体" panose="02010609060101010101" pitchFamily="49" charset="-122"/>
                  <a:ea typeface="黑体" panose="02010609060101010101" pitchFamily="49" charset="-122"/>
                </a:rPr>
                <a:t>财政部</a:t>
              </a:r>
              <a:r>
                <a:rPr lang="zh-CN" altLang="zh-CN" sz="2200" dirty="0" smtClean="0">
                  <a:latin typeface="黑体" panose="02010609060101010101" pitchFamily="49" charset="-122"/>
                  <a:ea typeface="黑体" panose="02010609060101010101" pitchFamily="49" charset="-122"/>
                </a:rPr>
                <a:t>关于印发</a:t>
              </a:r>
              <a:r>
                <a:rPr lang="zh-CN" altLang="zh-CN" sz="2200" dirty="0" smtClean="0">
                  <a:solidFill>
                    <a:srgbClr val="FF0000"/>
                  </a:solidFill>
                  <a:latin typeface="黑体" panose="02010609060101010101" pitchFamily="49" charset="-122"/>
                  <a:ea typeface="黑体" panose="02010609060101010101" pitchFamily="49" charset="-122"/>
                </a:rPr>
                <a:t>《政府综合财务报告编制操作指南（试行）》</a:t>
              </a:r>
              <a:r>
                <a:rPr lang="zh-CN" altLang="zh-CN" sz="2200" dirty="0" smtClean="0">
                  <a:latin typeface="黑体" panose="02010609060101010101" pitchFamily="49" charset="-122"/>
                  <a:ea typeface="黑体" panose="02010609060101010101" pitchFamily="49" charset="-122"/>
                </a:rPr>
                <a:t>的通知</a:t>
              </a:r>
              <a:endParaRPr lang="en-US" altLang="zh-CN" sz="2200" dirty="0" smtClean="0">
                <a:latin typeface="黑体" panose="02010609060101010101" pitchFamily="49" charset="-122"/>
                <a:ea typeface="黑体" panose="02010609060101010101" pitchFamily="49" charset="-122"/>
              </a:endParaRPr>
            </a:p>
            <a:p>
              <a:pPr lvl="1">
                <a:lnSpc>
                  <a:spcPct val="150000"/>
                </a:lnSpc>
                <a:spcBef>
                  <a:spcPts val="0"/>
                </a:spcBef>
                <a:buClr>
                  <a:srgbClr val="C00000"/>
                </a:buClr>
                <a:buFont typeface="Wingdings" panose="05000000000000000000" pitchFamily="2" charset="2"/>
                <a:buChar char="ü"/>
                <a:defRPr/>
              </a:pPr>
              <a:r>
                <a:rPr lang="en-US" altLang="zh-CN" sz="2000" dirty="0" smtClean="0">
                  <a:latin typeface="+mj-ea"/>
                </a:rPr>
                <a:t>2015</a:t>
              </a:r>
              <a:r>
                <a:rPr lang="zh-CN" altLang="zh-CN" sz="2000" dirty="0" smtClean="0">
                  <a:latin typeface="+mj-ea"/>
                </a:rPr>
                <a:t>年</a:t>
              </a:r>
              <a:r>
                <a:rPr lang="en-US" altLang="zh-CN" sz="2000" dirty="0" smtClean="0">
                  <a:latin typeface="+mj-ea"/>
                </a:rPr>
                <a:t>12</a:t>
              </a:r>
              <a:r>
                <a:rPr lang="zh-CN" altLang="zh-CN" sz="2000" dirty="0" smtClean="0">
                  <a:latin typeface="+mj-ea"/>
                </a:rPr>
                <a:t>月</a:t>
              </a:r>
              <a:r>
                <a:rPr lang="en-US" altLang="zh-CN" sz="2000" dirty="0" smtClean="0">
                  <a:latin typeface="+mj-ea"/>
                </a:rPr>
                <a:t>2</a:t>
              </a:r>
              <a:r>
                <a:rPr lang="zh-CN" altLang="zh-CN" sz="2000" dirty="0" smtClean="0">
                  <a:latin typeface="+mj-ea"/>
                </a:rPr>
                <a:t>日</a:t>
              </a:r>
              <a:r>
                <a:rPr lang="en-US" altLang="zh-CN" sz="2000" dirty="0" smtClean="0">
                  <a:latin typeface="+mj-ea"/>
                </a:rPr>
                <a:t> </a:t>
              </a:r>
              <a:r>
                <a:rPr lang="zh-CN" altLang="zh-CN" sz="2000" dirty="0" smtClean="0">
                  <a:latin typeface="+mj-ea"/>
                </a:rPr>
                <a:t>财库〔</a:t>
              </a:r>
              <a:r>
                <a:rPr lang="en-US" altLang="zh-CN" sz="2000" dirty="0" smtClean="0">
                  <a:latin typeface="+mj-ea"/>
                </a:rPr>
                <a:t>2015</a:t>
              </a:r>
              <a:r>
                <a:rPr lang="zh-CN" altLang="zh-CN" sz="2000" dirty="0" smtClean="0">
                  <a:latin typeface="+mj-ea"/>
                </a:rPr>
                <a:t>〕 </a:t>
              </a:r>
              <a:r>
                <a:rPr lang="en-US" altLang="zh-CN" sz="2000" dirty="0" smtClean="0">
                  <a:latin typeface="+mj-ea"/>
                </a:rPr>
                <a:t>224</a:t>
              </a:r>
              <a:r>
                <a:rPr lang="zh-CN" altLang="zh-CN" sz="2000" dirty="0" smtClean="0">
                  <a:latin typeface="+mj-ea"/>
                </a:rPr>
                <a:t>号</a:t>
              </a:r>
              <a:r>
                <a:rPr lang="en-US" altLang="zh-CN" sz="2000" dirty="0" smtClean="0">
                  <a:latin typeface="+mj-ea"/>
                </a:rPr>
                <a:t>2018</a:t>
              </a:r>
              <a:r>
                <a:rPr lang="zh-CN" altLang="en-US" sz="2000" dirty="0" smtClean="0">
                  <a:latin typeface="+mj-ea"/>
                </a:rPr>
                <a:t>年修订</a:t>
              </a:r>
              <a:endParaRPr lang="en-US" altLang="zh-CN" sz="2000" dirty="0" smtClean="0">
                <a:latin typeface="+mj-ea"/>
              </a:endParaRPr>
            </a:p>
            <a:p>
              <a:pPr lvl="1">
                <a:lnSpc>
                  <a:spcPct val="150000"/>
                </a:lnSpc>
                <a:spcBef>
                  <a:spcPts val="0"/>
                </a:spcBef>
                <a:buClr>
                  <a:srgbClr val="C00000"/>
                </a:buClr>
                <a:buFont typeface="Wingdings" panose="05000000000000000000" pitchFamily="2" charset="2"/>
                <a:buChar char="ü"/>
                <a:defRPr/>
              </a:pPr>
              <a:r>
                <a:rPr lang="en-US" altLang="zh-CN" sz="2000" dirty="0" smtClean="0">
                  <a:latin typeface="+mj-ea"/>
                </a:rPr>
                <a:t>2018</a:t>
              </a:r>
              <a:r>
                <a:rPr lang="zh-CN" altLang="en-US" sz="2000" dirty="0" smtClean="0">
                  <a:latin typeface="+mj-ea"/>
                </a:rPr>
                <a:t>年修订</a:t>
              </a:r>
              <a:endParaRPr lang="en-US" altLang="zh-CN" sz="2200" dirty="0" smtClean="0">
                <a:latin typeface="黑体" panose="02010609060101010101" pitchFamily="49" charset="-122"/>
                <a:ea typeface="黑体" panose="02010609060101010101" pitchFamily="49" charset="-122"/>
              </a:endParaRPr>
            </a:p>
            <a:p>
              <a:pPr marL="342900" lvl="1" indent="-342900" algn="just">
                <a:lnSpc>
                  <a:spcPct val="150000"/>
                </a:lnSpc>
                <a:buFont typeface="Wingdings" panose="05000000000000000000" charset="0"/>
                <a:buChar char=""/>
              </a:pPr>
              <a:endParaRPr lang="en-US" altLang="zh-CN" sz="2200" dirty="0" smtClean="0">
                <a:latin typeface="黑体" panose="02010609060101010101" pitchFamily="49" charset="-122"/>
                <a:ea typeface="黑体" panose="02010609060101010101" pitchFamily="49" charset="-122"/>
                <a:sym typeface="+mn-ea"/>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506"/>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3.</a:t>
              </a:r>
              <a:r>
                <a:rPr lang="zh-CN" altLang="zh-CN" sz="2800" dirty="0" smtClean="0">
                  <a:latin typeface="黑体" panose="02010609060101010101" pitchFamily="49" charset="-122"/>
                  <a:ea typeface="黑体" panose="02010609060101010101" pitchFamily="49" charset="-122"/>
                </a:rPr>
                <a:t>根据“预付账款”科目发生额调整“商品和服务费用”的处理方法。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）根据“预付账款”科目借方发生额中属于购买商品和服务预付的金额，编制调整分录：借记“净资产”，贷记“商品和服务费用”。</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）根据“预付账款”科目贷方发生额中因收到商品和服务而冲销的金额，编制调整分录：借记“商品和服务费用”，贷记“净资产”。</a:t>
              </a:r>
              <a:endParaRPr lang="zh-CN" altLang="zh-CN" sz="2800" dirty="0" smtClean="0">
                <a:latin typeface="黑体" panose="02010609060101010101" pitchFamily="49" charset="-122"/>
                <a:ea typeface="黑体" panose="02010609060101010101" pitchFamily="49" charset="-122"/>
              </a:endParaRPr>
            </a:p>
            <a:p>
              <a:endParaRPr lang="en-US"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382665"/>
            <a:chOff x="2664" y="645"/>
            <a:chExt cx="9788" cy="5038"/>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95"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例：</a:t>
              </a:r>
              <a:r>
                <a:rPr lang="en-US" altLang="zh-CN" sz="2800" dirty="0" smtClean="0">
                  <a:latin typeface="黑体" panose="02010609060101010101" pitchFamily="49" charset="-122"/>
                  <a:ea typeface="黑体" panose="02010609060101010101" pitchFamily="49" charset="-122"/>
                </a:rPr>
                <a:t>2014</a:t>
              </a:r>
              <a:r>
                <a:rPr lang="zh-CN" altLang="zh-CN" sz="2800" dirty="0" smtClean="0">
                  <a:latin typeface="黑体" panose="02010609060101010101" pitchFamily="49" charset="-122"/>
                  <a:ea typeface="黑体" panose="02010609060101010101" pitchFamily="49" charset="-122"/>
                </a:rPr>
                <a:t>年</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月</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日，某行政单位租赁办公用房一栋，租金为</a:t>
              </a:r>
              <a:r>
                <a:rPr lang="en-US" altLang="zh-CN" sz="2800" dirty="0" smtClean="0">
                  <a:latin typeface="黑体" panose="02010609060101010101" pitchFamily="49" charset="-122"/>
                  <a:ea typeface="黑体" panose="02010609060101010101" pitchFamily="49" charset="-122"/>
                </a:rPr>
                <a:t>20</a:t>
              </a:r>
              <a:r>
                <a:rPr lang="zh-CN" altLang="zh-CN" sz="2800" dirty="0" smtClean="0">
                  <a:latin typeface="黑体" panose="02010609060101010101" pitchFamily="49" charset="-122"/>
                  <a:ea typeface="黑体" panose="02010609060101010101" pitchFamily="49" charset="-122"/>
                </a:rPr>
                <a:t>万元</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年。根据出租方要求，该单位于年初一次性支付</a:t>
              </a:r>
              <a:r>
                <a:rPr lang="en-US" altLang="zh-CN" sz="2800" dirty="0" smtClean="0">
                  <a:latin typeface="黑体" panose="02010609060101010101" pitchFamily="49" charset="-122"/>
                  <a:ea typeface="黑体" panose="02010609060101010101" pitchFamily="49" charset="-122"/>
                </a:rPr>
                <a:t>3</a:t>
              </a:r>
              <a:r>
                <a:rPr lang="zh-CN" altLang="zh-CN" sz="2800" dirty="0" smtClean="0">
                  <a:latin typeface="黑体" panose="02010609060101010101" pitchFamily="49" charset="-122"/>
                  <a:ea typeface="黑体" panose="02010609060101010101" pitchFamily="49" charset="-122"/>
                </a:rPr>
                <a:t>年租金</a:t>
              </a:r>
              <a:r>
                <a:rPr lang="en-US" altLang="zh-CN" sz="2800" dirty="0" smtClean="0">
                  <a:latin typeface="黑体" panose="02010609060101010101" pitchFamily="49" charset="-122"/>
                  <a:ea typeface="黑体" panose="02010609060101010101" pitchFamily="49" charset="-122"/>
                </a:rPr>
                <a:t>60</a:t>
              </a:r>
              <a:r>
                <a:rPr lang="zh-CN" altLang="zh-CN" sz="2800" dirty="0" smtClean="0">
                  <a:latin typeface="黑体" panose="02010609060101010101" pitchFamily="49" charset="-122"/>
                  <a:ea typeface="黑体" panose="02010609060101010101" pitchFamily="49" charset="-122"/>
                </a:rPr>
                <a:t>万元，已列当期支出。年末，按照权责发生制原则，应按照本期收到商品和服务对应的预付账款金额确认费用。该单位当期“预付账款”科目借方发生额</a:t>
              </a:r>
              <a:r>
                <a:rPr lang="en-US" altLang="zh-CN" sz="2800" dirty="0" smtClean="0">
                  <a:latin typeface="黑体" panose="02010609060101010101" pitchFamily="49" charset="-122"/>
                  <a:ea typeface="黑体" panose="02010609060101010101" pitchFamily="49" charset="-122"/>
                </a:rPr>
                <a:t>60</a:t>
              </a:r>
              <a:r>
                <a:rPr lang="zh-CN" altLang="zh-CN" sz="2800" dirty="0" smtClean="0">
                  <a:latin typeface="黑体" panose="02010609060101010101" pitchFamily="49" charset="-122"/>
                  <a:ea typeface="黑体" panose="02010609060101010101" pitchFamily="49" charset="-122"/>
                </a:rPr>
                <a:t>万元</a:t>
              </a:r>
              <a:r>
                <a:rPr lang="zh-CN" altLang="en-US"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贷方发生额</a:t>
              </a:r>
              <a:r>
                <a:rPr lang="en-US" altLang="zh-CN" sz="2800" dirty="0" smtClean="0">
                  <a:latin typeface="黑体" panose="02010609060101010101" pitchFamily="49" charset="-122"/>
                  <a:ea typeface="黑体" panose="02010609060101010101" pitchFamily="49" charset="-122"/>
                </a:rPr>
                <a:t>20</a:t>
              </a:r>
              <a:r>
                <a:rPr lang="zh-CN" altLang="zh-CN" sz="2800" dirty="0" smtClean="0">
                  <a:latin typeface="黑体" panose="02010609060101010101" pitchFamily="49" charset="-122"/>
                  <a:ea typeface="黑体" panose="02010609060101010101" pitchFamily="49" charset="-122"/>
                </a:rPr>
                <a:t>万元。调整分录如下：</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借：净资产</a:t>
              </a:r>
              <a:r>
                <a:rPr lang="en-US" altLang="zh-CN" sz="2800" dirty="0" smtClean="0">
                  <a:latin typeface="黑体" panose="02010609060101010101" pitchFamily="49" charset="-122"/>
                  <a:ea typeface="黑体" panose="02010609060101010101" pitchFamily="49" charset="-122"/>
                </a:rPr>
                <a:t>  600,000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贷：商品和服务费用</a:t>
              </a:r>
              <a:r>
                <a:rPr lang="en-US" altLang="zh-CN" sz="2800" dirty="0" smtClean="0">
                  <a:latin typeface="黑体" panose="02010609060101010101" pitchFamily="49" charset="-122"/>
                  <a:ea typeface="黑体" panose="02010609060101010101" pitchFamily="49" charset="-122"/>
                </a:rPr>
                <a:t>  600,000</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借：商品和服务费用</a:t>
              </a:r>
              <a:r>
                <a:rPr lang="en-US" altLang="zh-CN" sz="2800" dirty="0" smtClean="0">
                  <a:latin typeface="黑体" panose="02010609060101010101" pitchFamily="49" charset="-122"/>
                  <a:ea typeface="黑体" panose="02010609060101010101" pitchFamily="49" charset="-122"/>
                </a:rPr>
                <a:t>  200,000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贷：净资产</a:t>
              </a:r>
              <a:r>
                <a:rPr lang="en-US" altLang="zh-CN" sz="2800" dirty="0" smtClean="0">
                  <a:latin typeface="黑体" panose="02010609060101010101" pitchFamily="49" charset="-122"/>
                  <a:ea typeface="黑体" panose="02010609060101010101" pitchFamily="49" charset="-122"/>
                </a:rPr>
                <a:t>  200,000</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graphicFrame>
        <p:nvGraphicFramePr>
          <p:cNvPr id="8" name="内容占位符 1"/>
          <p:cNvGraphicFramePr>
            <a:graphicFrameLocks noGrp="1"/>
          </p:cNvGraphicFramePr>
          <p:nvPr>
            <p:ph idx="1"/>
          </p:nvPr>
        </p:nvGraphicFramePr>
        <p:xfrm>
          <a:off x="1390672" y="1771671"/>
          <a:ext cx="8705856" cy="4800601"/>
        </p:xfrm>
        <a:graphic>
          <a:graphicData uri="http://schemas.openxmlformats.org/drawingml/2006/table">
            <a:tbl>
              <a:tblPr>
                <a:tableStyleId>{5C22544A-7EE6-4342-B048-85BDC9FD1C3A}</a:tableStyleId>
              </a:tblPr>
              <a:tblGrid>
                <a:gridCol w="3039413"/>
                <a:gridCol w="3115780"/>
                <a:gridCol w="2550663"/>
              </a:tblGrid>
              <a:tr h="1899517">
                <a:tc>
                  <a:txBody>
                    <a:bodyPr/>
                    <a:lstStyle/>
                    <a:p>
                      <a:pPr algn="ctr" fontAlgn="ctr"/>
                      <a:r>
                        <a:rPr lang="zh-CN" altLang="en-US" sz="3200" b="1" u="none" strike="noStrike" dirty="0">
                          <a:effectLst/>
                        </a:rPr>
                        <a:t>权责发生制</a:t>
                      </a:r>
                      <a:endParaRPr lang="zh-CN" altLang="en-US" sz="3200" b="1" i="0" u="none" strike="noStrike" dirty="0">
                        <a:solidFill>
                          <a:srgbClr val="000000"/>
                        </a:solidFill>
                        <a:effectLst/>
                        <a:latin typeface="宋体" panose="02010600030101010101" pitchFamily="2" charset="-122"/>
                      </a:endParaRPr>
                    </a:p>
                  </a:txBody>
                  <a:tcPr marL="8276" marR="8276" marT="8276" marB="0" anchor="ctr"/>
                </a:tc>
                <a:tc>
                  <a:txBody>
                    <a:bodyPr/>
                    <a:lstStyle/>
                    <a:p>
                      <a:pPr algn="ctr" fontAlgn="ctr"/>
                      <a:r>
                        <a:rPr lang="zh-CN" altLang="en-US" sz="3200" b="1" u="none" strike="noStrike" dirty="0">
                          <a:effectLst/>
                        </a:rPr>
                        <a:t>行政单位会计制度（双分录）</a:t>
                      </a:r>
                      <a:endParaRPr lang="zh-CN" altLang="en-US" sz="3200" b="1" i="0" u="none" strike="noStrike" dirty="0">
                        <a:solidFill>
                          <a:srgbClr val="000000"/>
                        </a:solidFill>
                        <a:effectLst/>
                        <a:latin typeface="宋体" panose="02010600030101010101" pitchFamily="2" charset="-122"/>
                      </a:endParaRPr>
                    </a:p>
                  </a:txBody>
                  <a:tcPr marL="8276" marR="8276" marT="8276" marB="0" anchor="ctr"/>
                </a:tc>
                <a:tc>
                  <a:txBody>
                    <a:bodyPr/>
                    <a:lstStyle/>
                    <a:p>
                      <a:pPr algn="ctr" fontAlgn="ctr"/>
                      <a:r>
                        <a:rPr lang="zh-CN" altLang="en-US" sz="3200" b="1" u="none" strike="noStrike" dirty="0" smtClean="0">
                          <a:effectLst/>
                        </a:rPr>
                        <a:t>政府部门财务报告调整</a:t>
                      </a:r>
                      <a:r>
                        <a:rPr lang="zh-CN" altLang="en-US" sz="3200" b="1" u="none" strike="noStrike" dirty="0">
                          <a:effectLst/>
                        </a:rPr>
                        <a:t>分录</a:t>
                      </a:r>
                      <a:endParaRPr lang="zh-CN" altLang="en-US" sz="3200" b="1" i="0" u="none" strike="noStrike" dirty="0">
                        <a:solidFill>
                          <a:srgbClr val="000000"/>
                        </a:solidFill>
                        <a:effectLst/>
                        <a:latin typeface="宋体" panose="02010600030101010101" pitchFamily="2" charset="-122"/>
                      </a:endParaRPr>
                    </a:p>
                  </a:txBody>
                  <a:tcPr marL="8276" marR="8276" marT="8276" marB="0" anchor="ctr"/>
                </a:tc>
              </a:tr>
              <a:tr h="725271">
                <a:tc>
                  <a:txBody>
                    <a:bodyPr/>
                    <a:lstStyle/>
                    <a:p>
                      <a:pPr algn="l" rtl="0" fontAlgn="ctr"/>
                      <a:r>
                        <a:rPr lang="zh-CN" altLang="en-US" sz="1800" u="none" strike="noStrike" dirty="0">
                          <a:effectLst/>
                        </a:rPr>
                        <a:t>     借</a:t>
                      </a:r>
                      <a:r>
                        <a:rPr lang="zh-CN" altLang="en-US" sz="1800" u="none" strike="noStrike" dirty="0" smtClean="0">
                          <a:effectLst/>
                        </a:rPr>
                        <a:t>：预付账款</a:t>
                      </a:r>
                      <a:endParaRPr lang="zh-CN" altLang="en-US" sz="1800" b="1" i="0" u="none" strike="noStrike" dirty="0">
                        <a:solidFill>
                          <a:srgbClr val="212165"/>
                        </a:solidFill>
                        <a:effectLst/>
                        <a:latin typeface="Arial" panose="020B0604020202020204"/>
                      </a:endParaRPr>
                    </a:p>
                  </a:txBody>
                  <a:tcPr marL="8276" marR="8276" marT="8276" marB="0" anchor="ctr">
                    <a:solidFill>
                      <a:srgbClr val="FFFF00"/>
                    </a:solidFill>
                  </a:tcPr>
                </a:tc>
                <a:tc>
                  <a:txBody>
                    <a:bodyPr/>
                    <a:lstStyle/>
                    <a:p>
                      <a:pPr algn="l" rtl="0" fontAlgn="ctr"/>
                      <a:r>
                        <a:rPr lang="zh-CN" altLang="en-US" sz="1800" u="none" strike="noStrike" dirty="0">
                          <a:effectLst/>
                        </a:rPr>
                        <a:t>     借</a:t>
                      </a:r>
                      <a:r>
                        <a:rPr lang="zh-CN" altLang="en-US" sz="1800" u="none" strike="noStrike" dirty="0" smtClean="0">
                          <a:effectLst/>
                        </a:rPr>
                        <a:t>：预付账款</a:t>
                      </a:r>
                      <a:endParaRPr lang="zh-CN" altLang="en-US" sz="1800" b="1" i="0" u="none" strike="noStrike" dirty="0">
                        <a:solidFill>
                          <a:srgbClr val="212165"/>
                        </a:solidFill>
                        <a:effectLst/>
                        <a:latin typeface="Arial" panose="020B0604020202020204"/>
                      </a:endParaRPr>
                    </a:p>
                  </a:txBody>
                  <a:tcPr marL="8276" marR="8276" marT="8276" marB="0" anchor="ctr">
                    <a:solidFill>
                      <a:srgbClr val="FFFF00"/>
                    </a:solidFill>
                  </a:tcPr>
                </a:tc>
                <a:tc>
                  <a:txBody>
                    <a:bodyPr/>
                    <a:lstStyle/>
                    <a:p>
                      <a:pPr algn="l" rtl="0" fontAlgn="ctr"/>
                      <a:r>
                        <a:rPr lang="zh-CN" altLang="en-US" sz="1800" u="none" strike="noStrike" dirty="0">
                          <a:solidFill>
                            <a:srgbClr val="FF0000"/>
                          </a:solidFill>
                          <a:effectLst/>
                        </a:rPr>
                        <a:t>   借：</a:t>
                      </a:r>
                      <a:r>
                        <a:rPr lang="zh-CN" altLang="en-US" sz="1800" u="none" strike="noStrike" dirty="0" smtClean="0">
                          <a:solidFill>
                            <a:srgbClr val="FF0000"/>
                          </a:solidFill>
                          <a:effectLst/>
                        </a:rPr>
                        <a:t>净资产</a:t>
                      </a:r>
                      <a:endParaRPr lang="zh-CN" altLang="en-US" sz="1800" b="1" i="0" u="none" strike="noStrike" dirty="0">
                        <a:solidFill>
                          <a:srgbClr val="FF0000"/>
                        </a:solidFill>
                        <a:effectLst/>
                        <a:latin typeface="Arial" panose="020B0604020202020204"/>
                      </a:endParaRPr>
                    </a:p>
                  </a:txBody>
                  <a:tcPr marL="8276" marR="8276" marT="8276" marB="0" anchor="ctr"/>
                </a:tc>
              </a:tr>
              <a:tr h="725271">
                <a:tc>
                  <a:txBody>
                    <a:bodyPr/>
                    <a:lstStyle/>
                    <a:p>
                      <a:pPr algn="l" rtl="0" fontAlgn="ctr"/>
                      <a:r>
                        <a:rPr lang="zh-CN" altLang="en-US" sz="1800" u="none" strike="noStrike" dirty="0">
                          <a:effectLst/>
                        </a:rPr>
                        <a:t>           贷：零余额账户用款额度等 </a:t>
                      </a:r>
                      <a:endParaRPr lang="zh-CN" altLang="en-US" sz="1800" b="1" i="0" u="none" strike="noStrike" dirty="0">
                        <a:solidFill>
                          <a:srgbClr val="212165"/>
                        </a:solidFill>
                        <a:effectLst/>
                        <a:latin typeface="Arial" panose="020B0604020202020204"/>
                      </a:endParaRPr>
                    </a:p>
                  </a:txBody>
                  <a:tcPr marL="8276" marR="8276" marT="8276" marB="0" anchor="ctr">
                    <a:solidFill>
                      <a:srgbClr val="FFFF00"/>
                    </a:solidFill>
                  </a:tcPr>
                </a:tc>
                <a:tc>
                  <a:txBody>
                    <a:bodyPr/>
                    <a:lstStyle/>
                    <a:p>
                      <a:pPr algn="l" rtl="0" fontAlgn="ctr"/>
                      <a:r>
                        <a:rPr lang="zh-CN" altLang="en-US" sz="1800" u="none" strike="noStrike" dirty="0">
                          <a:solidFill>
                            <a:srgbClr val="008000"/>
                          </a:solidFill>
                          <a:effectLst/>
                        </a:rPr>
                        <a:t>         贷：资产基金</a:t>
                      </a:r>
                      <a:endParaRPr lang="zh-CN" altLang="en-US" sz="1800" b="1" i="0" u="none" strike="noStrike" dirty="0">
                        <a:solidFill>
                          <a:srgbClr val="008000"/>
                        </a:solidFill>
                        <a:effectLst/>
                        <a:latin typeface="Arial" panose="020B0604020202020204"/>
                      </a:endParaRPr>
                    </a:p>
                  </a:txBody>
                  <a:tcPr marL="8276" marR="8276" marT="8276" marB="0" anchor="ctr"/>
                </a:tc>
                <a:tc>
                  <a:txBody>
                    <a:bodyPr/>
                    <a:lstStyle/>
                    <a:p>
                      <a:pPr algn="l" rtl="0" fontAlgn="ctr"/>
                      <a:r>
                        <a:rPr lang="zh-CN" altLang="en-US" sz="1800" u="none" strike="noStrike" dirty="0">
                          <a:solidFill>
                            <a:srgbClr val="FF0000"/>
                          </a:solidFill>
                          <a:effectLst/>
                        </a:rPr>
                        <a:t>      贷</a:t>
                      </a:r>
                      <a:r>
                        <a:rPr lang="zh-CN" altLang="en-US" sz="1800" u="none" strike="noStrike" dirty="0" smtClean="0">
                          <a:solidFill>
                            <a:srgbClr val="FF0000"/>
                          </a:solidFill>
                          <a:effectLst/>
                        </a:rPr>
                        <a:t>：商品服务费用</a:t>
                      </a:r>
                      <a:endParaRPr lang="zh-CN" altLang="en-US" sz="1800" b="1" i="0" u="none" strike="noStrike" dirty="0">
                        <a:solidFill>
                          <a:srgbClr val="FF0000"/>
                        </a:solidFill>
                        <a:effectLst/>
                        <a:latin typeface="Arial" panose="020B0604020202020204"/>
                      </a:endParaRPr>
                    </a:p>
                  </a:txBody>
                  <a:tcPr marL="8276" marR="8276" marT="8276" marB="0" anchor="ctr"/>
                </a:tc>
              </a:tr>
              <a:tr h="725271">
                <a:tc>
                  <a:txBody>
                    <a:bodyPr/>
                    <a:lstStyle/>
                    <a:p>
                      <a:pPr algn="l" fontAlgn="ctr"/>
                      <a:r>
                        <a:rPr lang="zh-CN" altLang="en-US" sz="1800" u="none" strike="noStrike" dirty="0">
                          <a:effectLst/>
                        </a:rPr>
                        <a:t>　</a:t>
                      </a:r>
                      <a:endParaRPr lang="zh-CN" altLang="en-US" sz="1800" b="0" i="0" u="none" strike="noStrike" dirty="0">
                        <a:solidFill>
                          <a:srgbClr val="000000"/>
                        </a:solidFill>
                        <a:effectLst/>
                        <a:latin typeface="宋体" panose="02010600030101010101" pitchFamily="2" charset="-122"/>
                      </a:endParaRPr>
                    </a:p>
                  </a:txBody>
                  <a:tcPr marL="8276" marR="8276" marT="8276" marB="0" anchor="ctr"/>
                </a:tc>
                <a:tc>
                  <a:txBody>
                    <a:bodyPr/>
                    <a:lstStyle/>
                    <a:p>
                      <a:pPr algn="l" rtl="0" fontAlgn="ctr"/>
                      <a:r>
                        <a:rPr lang="zh-CN" altLang="en-US" sz="1800" u="none" strike="noStrike" dirty="0">
                          <a:solidFill>
                            <a:srgbClr val="008000"/>
                          </a:solidFill>
                          <a:effectLst/>
                        </a:rPr>
                        <a:t>      借：经费支出</a:t>
                      </a:r>
                      <a:endParaRPr lang="zh-CN" altLang="en-US" sz="1800" b="1" i="0" u="none" strike="noStrike" dirty="0">
                        <a:solidFill>
                          <a:srgbClr val="008000"/>
                        </a:solidFill>
                        <a:effectLst/>
                        <a:latin typeface="Arial" panose="020B0604020202020204"/>
                      </a:endParaRPr>
                    </a:p>
                  </a:txBody>
                  <a:tcPr marL="8276" marR="8276" marT="8276" marB="0" anchor="ctr"/>
                </a:tc>
                <a:tc>
                  <a:txBody>
                    <a:bodyPr/>
                    <a:lstStyle/>
                    <a:p>
                      <a:pPr algn="l" fontAlgn="ctr"/>
                      <a:r>
                        <a:rPr lang="zh-CN" altLang="en-US" sz="1800" u="none" strike="noStrike" dirty="0">
                          <a:effectLst/>
                        </a:rPr>
                        <a:t>　</a:t>
                      </a:r>
                      <a:endParaRPr lang="zh-CN" altLang="en-US" sz="1800" b="0" i="0" u="none" strike="noStrike" dirty="0">
                        <a:solidFill>
                          <a:srgbClr val="000000"/>
                        </a:solidFill>
                        <a:effectLst/>
                        <a:latin typeface="宋体" panose="02010600030101010101" pitchFamily="2" charset="-122"/>
                      </a:endParaRPr>
                    </a:p>
                  </a:txBody>
                  <a:tcPr marL="8276" marR="8276" marT="8276" marB="0" anchor="ctr"/>
                </a:tc>
              </a:tr>
              <a:tr h="725271">
                <a:tc>
                  <a:txBody>
                    <a:bodyPr/>
                    <a:lstStyle/>
                    <a:p>
                      <a:pPr algn="l" fontAlgn="ctr"/>
                      <a:r>
                        <a:rPr lang="zh-CN" altLang="en-US" sz="1800" u="none" strike="noStrike" dirty="0">
                          <a:effectLst/>
                        </a:rPr>
                        <a:t>　</a:t>
                      </a:r>
                      <a:endParaRPr lang="zh-CN" altLang="en-US" sz="1800" b="0" i="0" u="none" strike="noStrike" dirty="0">
                        <a:solidFill>
                          <a:srgbClr val="000000"/>
                        </a:solidFill>
                        <a:effectLst/>
                        <a:latin typeface="宋体" panose="02010600030101010101" pitchFamily="2" charset="-122"/>
                      </a:endParaRPr>
                    </a:p>
                  </a:txBody>
                  <a:tcPr marL="8276" marR="8276" marT="8276" marB="0" anchor="ctr"/>
                </a:tc>
                <a:tc>
                  <a:txBody>
                    <a:bodyPr/>
                    <a:lstStyle/>
                    <a:p>
                      <a:pPr algn="l" rtl="0" fontAlgn="ctr"/>
                      <a:r>
                        <a:rPr lang="zh-CN" altLang="en-US" sz="1800" u="none" strike="noStrike" dirty="0">
                          <a:effectLst/>
                        </a:rPr>
                        <a:t>           贷：零余额账户用款额度等 </a:t>
                      </a:r>
                      <a:endParaRPr lang="zh-CN" altLang="en-US" sz="1800" b="1" i="0" u="none" strike="noStrike" dirty="0">
                        <a:solidFill>
                          <a:srgbClr val="212165"/>
                        </a:solidFill>
                        <a:effectLst/>
                        <a:latin typeface="Arial" panose="020B0604020202020204"/>
                      </a:endParaRPr>
                    </a:p>
                  </a:txBody>
                  <a:tcPr marL="8276" marR="8276" marT="8276" marB="0" anchor="ctr">
                    <a:solidFill>
                      <a:srgbClr val="FFFF00"/>
                    </a:solidFill>
                  </a:tcPr>
                </a:tc>
                <a:tc>
                  <a:txBody>
                    <a:bodyPr/>
                    <a:lstStyle/>
                    <a:p>
                      <a:pPr algn="l" fontAlgn="ctr"/>
                      <a:r>
                        <a:rPr lang="zh-CN" altLang="en-US" sz="1800" u="none" strike="noStrike" dirty="0">
                          <a:effectLst/>
                        </a:rPr>
                        <a:t>　</a:t>
                      </a:r>
                      <a:endParaRPr lang="zh-CN" altLang="en-US" sz="1800" b="0" i="0" u="none" strike="noStrike" dirty="0">
                        <a:solidFill>
                          <a:srgbClr val="000000"/>
                        </a:solidFill>
                        <a:effectLst/>
                        <a:latin typeface="宋体" panose="02010600030101010101" pitchFamily="2" charset="-122"/>
                      </a:endParaRPr>
                    </a:p>
                  </a:txBody>
                  <a:tcPr marL="8276" marR="8276" marT="8276" marB="0" anchor="ctr"/>
                </a:tc>
              </a:tr>
            </a:tbl>
          </a:graphicData>
        </a:graphic>
      </p:graphicFrame>
    </p:spTree>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4.</a:t>
              </a:r>
              <a:r>
                <a:rPr lang="zh-CN" altLang="zh-CN" sz="2800" dirty="0" smtClean="0">
                  <a:latin typeface="黑体" panose="02010609060101010101" pitchFamily="49" charset="-122"/>
                  <a:ea typeface="黑体" panose="02010609060101010101" pitchFamily="49" charset="-122"/>
                </a:rPr>
                <a:t>根据“应付账款”、“长期应付款”科目发生额调整“商品和服务费用”的处理方法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）根据“应付账款”、“长期应付款”科目贷方发生额中因购买商品和服务发生的金额，编制调整分录，借记“商品和服务费用”，贷记“净资产”。</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）根据“应付账款”、“长期应付款”科目借方发生额中属于偿还因购买商品和服务的金额，编制调整分录，借记“净资产”，贷记“商品和服务费用”。</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382665"/>
            <a:chOff x="2664" y="645"/>
            <a:chExt cx="9788" cy="5038"/>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119"/>
            </a:xfrm>
            <a:prstGeom prst="rect">
              <a:avLst/>
            </a:prstGeom>
          </p:spPr>
          <p:txBody>
            <a:bodyPr wrap="square">
              <a:spAutoFit/>
            </a:bodyPr>
            <a:lstStyle/>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例：</a:t>
              </a:r>
              <a:r>
                <a:rPr lang="en-US" altLang="zh-CN" sz="2800" dirty="0" smtClean="0">
                  <a:ea typeface="宋体" panose="02010600030101010101" pitchFamily="2" charset="-122"/>
                </a:rPr>
                <a:t>2014</a:t>
              </a:r>
              <a:r>
                <a:rPr lang="zh-CN" altLang="zh-CN" sz="2800" dirty="0" smtClean="0">
                  <a:ea typeface="宋体" panose="02010600030101010101" pitchFamily="2" charset="-122"/>
                </a:rPr>
                <a:t>年末，某行政单位召开会议，已取得会议费发票</a:t>
              </a:r>
              <a:r>
                <a:rPr lang="en-US" altLang="zh-CN" sz="2800" dirty="0" smtClean="0">
                  <a:ea typeface="宋体" panose="02010600030101010101" pitchFamily="2" charset="-122"/>
                </a:rPr>
                <a:t>10</a:t>
              </a:r>
              <a:r>
                <a:rPr lang="zh-CN" altLang="zh-CN" sz="2800" dirty="0" smtClean="0">
                  <a:ea typeface="宋体" panose="02010600030101010101" pitchFamily="2" charset="-122"/>
                </a:rPr>
                <a:t>万元，因年终轧账，当期未能支付至收款方，单位已记入“应付账款”。该单位当期“应付账款”科目贷方发生额</a:t>
              </a:r>
              <a:r>
                <a:rPr lang="en-US" altLang="zh-CN" sz="2800" dirty="0" smtClean="0">
                  <a:ea typeface="宋体" panose="02010600030101010101" pitchFamily="2" charset="-122"/>
                </a:rPr>
                <a:t>10</a:t>
              </a:r>
              <a:r>
                <a:rPr lang="zh-CN" altLang="zh-CN" sz="2800" dirty="0" smtClean="0">
                  <a:ea typeface="宋体" panose="02010600030101010101" pitchFamily="2" charset="-122"/>
                </a:rPr>
                <a:t>万元。调整分录如下：</a:t>
              </a:r>
              <a:endParaRPr lang="zh-CN" altLang="zh-CN" sz="2800" dirty="0" smtClean="0">
                <a:ea typeface="宋体" panose="02010600030101010101" pitchFamily="2" charset="-122"/>
              </a:endParaRPr>
            </a:p>
            <a:p>
              <a:pPr marL="0" indent="0">
                <a:buFont typeface="Wingdings" panose="05000000000000000000" pitchFamily="2" charset="2"/>
                <a:buNone/>
              </a:pPr>
              <a:r>
                <a:rPr lang="zh-CN" altLang="zh-CN" sz="2800" dirty="0" smtClean="0">
                  <a:ea typeface="宋体" panose="02010600030101010101" pitchFamily="2" charset="-122"/>
                </a:rPr>
                <a:t>借：商品和服务费用</a:t>
              </a:r>
              <a:r>
                <a:rPr lang="en-US" altLang="zh-CN" sz="2800" dirty="0" smtClean="0">
                  <a:ea typeface="宋体" panose="02010600030101010101" pitchFamily="2" charset="-122"/>
                </a:rPr>
                <a:t>  100,000</a:t>
              </a:r>
              <a:endParaRPr lang="zh-CN"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贷：净资产</a:t>
              </a:r>
              <a:r>
                <a:rPr lang="en-US" altLang="zh-CN" sz="2800" dirty="0" smtClean="0">
                  <a:ea typeface="宋体" panose="02010600030101010101" pitchFamily="2" charset="-122"/>
                </a:rPr>
                <a:t>  100,000</a:t>
              </a:r>
              <a:endParaRPr lang="en-US" altLang="zh-CN" sz="2800" dirty="0" smtClean="0">
                <a:ea typeface="宋体" panose="02010600030101010101" pitchFamily="2" charset="-122"/>
              </a:endParaRPr>
            </a:p>
            <a:p>
              <a:pPr marL="0" indent="0">
                <a:buFont typeface="Wingdings" panose="05000000000000000000" pitchFamily="2" charset="2"/>
                <a:buNone/>
              </a:pP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例：</a:t>
              </a:r>
              <a:r>
                <a:rPr lang="en-US" altLang="zh-CN" sz="2800" dirty="0" smtClean="0">
                  <a:ea typeface="宋体" panose="02010600030101010101" pitchFamily="2" charset="-122"/>
                </a:rPr>
                <a:t>2015</a:t>
              </a:r>
              <a:r>
                <a:rPr lang="zh-CN" altLang="zh-CN" sz="2800" dirty="0" smtClean="0">
                  <a:ea typeface="宋体" panose="02010600030101010101" pitchFamily="2" charset="-122"/>
                </a:rPr>
                <a:t>年，某行政单位偿还的应付账款中，属于偿还因购买商品和服务的应付账款</a:t>
              </a:r>
              <a:r>
                <a:rPr lang="en-US" altLang="zh-CN" sz="2800" dirty="0" smtClean="0">
                  <a:ea typeface="宋体" panose="02010600030101010101" pitchFamily="2" charset="-122"/>
                </a:rPr>
                <a:t>10</a:t>
              </a:r>
              <a:r>
                <a:rPr lang="zh-CN" altLang="zh-CN" sz="2800" dirty="0" smtClean="0">
                  <a:ea typeface="宋体" panose="02010600030101010101" pitchFamily="2" charset="-122"/>
                </a:rPr>
                <a:t>万元。该单位编制当期财务报告时，调整分录如下：</a:t>
              </a:r>
              <a:endParaRPr lang="zh-CN" altLang="zh-CN" sz="2800" dirty="0" smtClean="0">
                <a:ea typeface="宋体" panose="02010600030101010101" pitchFamily="2" charset="-122"/>
              </a:endParaRPr>
            </a:p>
            <a:p>
              <a:pPr marL="0" indent="0">
                <a:buFont typeface="Wingdings" panose="05000000000000000000" pitchFamily="2" charset="2"/>
                <a:buNone/>
              </a:pPr>
              <a:r>
                <a:rPr lang="zh-CN" altLang="zh-CN" sz="2800" dirty="0" smtClean="0">
                  <a:ea typeface="宋体" panose="02010600030101010101" pitchFamily="2" charset="-122"/>
                </a:rPr>
                <a:t>借：净资产</a:t>
              </a:r>
              <a:r>
                <a:rPr lang="en-US" altLang="zh-CN" sz="2800" dirty="0" smtClean="0">
                  <a:ea typeface="宋体" panose="02010600030101010101" pitchFamily="2" charset="-122"/>
                </a:rPr>
                <a:t>  100,000</a:t>
              </a:r>
              <a:endParaRPr lang="zh-CN"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贷：商品和服务费用</a:t>
              </a:r>
              <a:r>
                <a:rPr lang="en-US" altLang="zh-CN" sz="2800" dirty="0" smtClean="0">
                  <a:ea typeface="宋体" panose="02010600030101010101" pitchFamily="2" charset="-122"/>
                </a:rPr>
                <a:t>  100,000</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pic>
        <p:nvPicPr>
          <p:cNvPr id="120834" name="Picture 2"/>
          <p:cNvPicPr>
            <a:picLocks noChangeAspect="1" noChangeArrowheads="1"/>
          </p:cNvPicPr>
          <p:nvPr/>
        </p:nvPicPr>
        <p:blipFill>
          <a:blip r:embed="rId1" cstate="print"/>
          <a:srcRect/>
          <a:stretch>
            <a:fillRect/>
          </a:stretch>
        </p:blipFill>
        <p:spPr bwMode="auto">
          <a:xfrm>
            <a:off x="881026" y="1571612"/>
            <a:ext cx="9001188" cy="5143536"/>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pic>
        <p:nvPicPr>
          <p:cNvPr id="121858" name="Picture 2"/>
          <p:cNvPicPr>
            <a:picLocks noChangeAspect="1" noChangeArrowheads="1"/>
          </p:cNvPicPr>
          <p:nvPr/>
        </p:nvPicPr>
        <p:blipFill>
          <a:blip r:embed="rId1" cstate="print"/>
          <a:srcRect/>
          <a:stretch>
            <a:fillRect/>
          </a:stretch>
        </p:blipFill>
        <p:spPr bwMode="auto">
          <a:xfrm>
            <a:off x="1238216" y="1500174"/>
            <a:ext cx="8643998" cy="5073811"/>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5.</a:t>
              </a:r>
              <a:r>
                <a:rPr lang="zh-CN" altLang="zh-CN" sz="2800" dirty="0" smtClean="0">
                  <a:latin typeface="黑体" panose="02010609060101010101" pitchFamily="49" charset="-122"/>
                  <a:ea typeface="黑体" panose="02010609060101010101" pitchFamily="49" charset="-122"/>
                </a:rPr>
                <a:t>根据“存货”、“政府储备物资”科目发生额调整“商品和服务费用”的处理方法。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执行行政单位会计制度的单位，应根据领用和发出存货、政府储备资产情况调整“商品和服务费用”，编制调整分录。按照“存货”、“政府储备资产”科目当期借方发生额（减去当期盘盈）编制调整分录，借记“净资产”，贷记“商品和服务费用”。按照“存货”、“政府储备资产”科目当期贷方发生额（减去当期盘亏）编制调整分录，借记“商品和服务费用”，贷记“净资产”。</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09"/>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en-US" altLang="zh-CN" sz="2800" dirty="0" smtClean="0">
                  <a:ea typeface="宋体" panose="02010600030101010101" pitchFamily="2" charset="-122"/>
                </a:rPr>
                <a:t> </a:t>
              </a:r>
              <a:r>
                <a:rPr lang="zh-CN" altLang="zh-CN" sz="2800" dirty="0" smtClean="0">
                  <a:latin typeface="黑体" panose="02010609060101010101" pitchFamily="49" charset="-122"/>
                  <a:ea typeface="黑体" panose="02010609060101010101" pitchFamily="49" charset="-122"/>
                </a:rPr>
                <a:t>例：某行政单位</a:t>
              </a:r>
              <a:r>
                <a:rPr lang="en-US" altLang="zh-CN" sz="2800" dirty="0" smtClean="0">
                  <a:latin typeface="黑体" panose="02010609060101010101" pitchFamily="49" charset="-122"/>
                  <a:ea typeface="黑体" panose="02010609060101010101" pitchFamily="49" charset="-122"/>
                </a:rPr>
                <a:t>2014</a:t>
              </a:r>
              <a:r>
                <a:rPr lang="zh-CN" altLang="zh-CN" sz="2800" dirty="0" smtClean="0">
                  <a:latin typeface="黑体" panose="02010609060101010101" pitchFamily="49" charset="-122"/>
                  <a:ea typeface="黑体" panose="02010609060101010101" pitchFamily="49" charset="-122"/>
                </a:rPr>
                <a:t>年购入一批自用存货，共计</a:t>
              </a:r>
              <a:r>
                <a:rPr lang="en-US" altLang="zh-CN" sz="2800" dirty="0" smtClean="0">
                  <a:latin typeface="黑体" panose="02010609060101010101" pitchFamily="49" charset="-122"/>
                  <a:ea typeface="黑体" panose="02010609060101010101" pitchFamily="49" charset="-122"/>
                </a:rPr>
                <a:t>10</a:t>
              </a:r>
              <a:r>
                <a:rPr lang="zh-CN" altLang="zh-CN" sz="2800" dirty="0" smtClean="0">
                  <a:latin typeface="黑体" panose="02010609060101010101" pitchFamily="49" charset="-122"/>
                  <a:ea typeface="黑体" panose="02010609060101010101" pitchFamily="49" charset="-122"/>
                </a:rPr>
                <a:t>万元，当期领用存货</a:t>
              </a:r>
              <a:r>
                <a:rPr lang="en-US" altLang="zh-CN" sz="2800" dirty="0" smtClean="0">
                  <a:latin typeface="黑体" panose="02010609060101010101" pitchFamily="49" charset="-122"/>
                  <a:ea typeface="黑体" panose="02010609060101010101" pitchFamily="49" charset="-122"/>
                </a:rPr>
                <a:t>6</a:t>
              </a:r>
              <a:r>
                <a:rPr lang="zh-CN" altLang="zh-CN" sz="2800" dirty="0" smtClean="0">
                  <a:latin typeface="黑体" panose="02010609060101010101" pitchFamily="49" charset="-122"/>
                  <a:ea typeface="黑体" panose="02010609060101010101" pitchFamily="49" charset="-122"/>
                </a:rPr>
                <a:t>万元。该单位编制当期财务报告时，调整分录如下：</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借：净资产</a:t>
              </a:r>
              <a:r>
                <a:rPr lang="en-US" altLang="zh-CN" sz="2800" dirty="0" smtClean="0">
                  <a:latin typeface="黑体" panose="02010609060101010101" pitchFamily="49" charset="-122"/>
                  <a:ea typeface="黑体" panose="02010609060101010101" pitchFamily="49" charset="-122"/>
                </a:rPr>
                <a:t>  100,000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贷：商品和服务费用</a:t>
              </a:r>
              <a:r>
                <a:rPr lang="en-US" altLang="zh-CN" sz="2800" dirty="0" smtClean="0">
                  <a:latin typeface="黑体" panose="02010609060101010101" pitchFamily="49" charset="-122"/>
                  <a:ea typeface="黑体" panose="02010609060101010101" pitchFamily="49" charset="-122"/>
                </a:rPr>
                <a:t>  100,000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借：商品和服务费用</a:t>
              </a:r>
              <a:r>
                <a:rPr lang="en-US" altLang="zh-CN" sz="2800" dirty="0" smtClean="0">
                  <a:latin typeface="黑体" panose="02010609060101010101" pitchFamily="49" charset="-122"/>
                  <a:ea typeface="黑体" panose="02010609060101010101" pitchFamily="49" charset="-122"/>
                </a:rPr>
                <a:t>  60,000</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贷：净资产</a:t>
              </a:r>
              <a:r>
                <a:rPr lang="en-US" altLang="zh-CN" sz="2800" dirty="0" smtClean="0">
                  <a:latin typeface="黑体" panose="02010609060101010101" pitchFamily="49" charset="-122"/>
                  <a:ea typeface="黑体" panose="02010609060101010101" pitchFamily="49" charset="-122"/>
                </a:rPr>
                <a:t>  60,000</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4" name="灯片编号占位符 3"/>
          <p:cNvSpPr>
            <a:spLocks noGrp="1"/>
          </p:cNvSpPr>
          <p:nvPr>
            <p:ph type="sldNum" sz="quarter" idx="12"/>
          </p:nvPr>
        </p:nvSpPr>
        <p:spPr>
          <a:xfrm>
            <a:off x="1" y="6640514"/>
            <a:ext cx="817033" cy="217487"/>
          </a:xfrm>
          <a:noFill/>
        </p:spPr>
        <p:txBody>
          <a:bodyPr/>
          <a:lstStyle/>
          <a:p>
            <a:pPr algn="l"/>
            <a:fld id="{F8D63138-F25A-4C8B-8031-CD9C24E09B47}"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5" name="矩形 4"/>
          <p:cNvSpPr/>
          <p:nvPr/>
        </p:nvSpPr>
        <p:spPr bwMode="auto">
          <a:xfrm>
            <a:off x="346044" y="785794"/>
            <a:ext cx="9536170" cy="642942"/>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pic>
        <p:nvPicPr>
          <p:cNvPr id="122882" name="Picture 2"/>
          <p:cNvPicPr>
            <a:picLocks noChangeAspect="1" noChangeArrowheads="1"/>
          </p:cNvPicPr>
          <p:nvPr/>
        </p:nvPicPr>
        <p:blipFill>
          <a:blip r:embed="rId1" cstate="print"/>
          <a:srcRect/>
          <a:stretch>
            <a:fillRect/>
          </a:stretch>
        </p:blipFill>
        <p:spPr bwMode="auto">
          <a:xfrm>
            <a:off x="1238216" y="1572312"/>
            <a:ext cx="8532838" cy="4928522"/>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0662" y="1000134"/>
            <a:ext cx="11721816" cy="5391510"/>
            <a:chOff x="2659" y="645"/>
            <a:chExt cx="9793" cy="5855"/>
          </a:xfrm>
        </p:grpSpPr>
        <p:sp>
          <p:nvSpPr>
            <p:cNvPr id="3" name="矩形 2"/>
            <p:cNvSpPr/>
            <p:nvPr/>
          </p:nvSpPr>
          <p:spPr bwMode="auto">
            <a:xfrm>
              <a:off x="2664" y="1019"/>
              <a:ext cx="9694" cy="5481"/>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659"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endParaRPr lang="zh-CN" altLang="en-US" sz="135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1304"/>
            </a:xfrm>
            <a:prstGeom prst="rect">
              <a:avLst/>
            </a:prstGeom>
            <a:noFill/>
          </p:spPr>
          <p:txBody>
            <a:bodyPr wrap="square">
              <a:spAutoFit/>
            </a:bodyPr>
            <a:lstStyle/>
            <a:p>
              <a:pPr>
                <a:spcBef>
                  <a:spcPts val="0"/>
                </a:spcBef>
                <a:spcAft>
                  <a:spcPts val="0"/>
                </a:spcAft>
                <a:defRPr/>
              </a:pPr>
              <a:r>
                <a:rPr lang="zh-CN" altLang="en-US" sz="2400" b="1" dirty="0" smtClean="0">
                  <a:solidFill>
                    <a:schemeClr val="bg1"/>
                  </a:solidFill>
                  <a:latin typeface="黑体" panose="02010609060101010101" pitchFamily="49" charset="-122"/>
                  <a:ea typeface="黑体" panose="02010609060101010101" pitchFamily="49" charset="-122"/>
                  <a:sym typeface="+mn-ea"/>
                </a:rPr>
                <a:t>我省试编工作开展情况</a:t>
              </a:r>
              <a:endParaRPr lang="en-US" altLang="zh-CN" sz="2400" b="1" dirty="0" smtClean="0">
                <a:solidFill>
                  <a:schemeClr val="bg1"/>
                </a:solidFill>
                <a:latin typeface="黑体" panose="02010609060101010101" pitchFamily="49" charset="-122"/>
                <a:ea typeface="黑体" panose="02010609060101010101" pitchFamily="49" charset="-122"/>
                <a:sym typeface="+mn-ea"/>
              </a:endParaRPr>
            </a:p>
            <a:p>
              <a:pPr>
                <a:spcBef>
                  <a:spcPts val="0"/>
                </a:spcBef>
                <a:spcAft>
                  <a:spcPts val="0"/>
                </a:spcAft>
                <a:defRPr/>
              </a:pPr>
              <a:endParaRPr lang="en-US" altLang="zh-CN" sz="2400" b="1" dirty="0" smtClean="0">
                <a:solidFill>
                  <a:schemeClr val="bg1"/>
                </a:solidFill>
                <a:latin typeface="黑体" panose="02010609060101010101" pitchFamily="49" charset="-122"/>
                <a:ea typeface="黑体" panose="02010609060101010101" pitchFamily="49" charset="-122"/>
                <a:sym typeface="+mn-ea"/>
              </a:endParaRPr>
            </a:p>
            <a:p>
              <a:pPr algn="ctr">
                <a:spcBef>
                  <a:spcPts val="0"/>
                </a:spcBef>
                <a:spcAft>
                  <a:spcPts val="0"/>
                </a:spcAft>
                <a:defRPr/>
              </a:pPr>
              <a:endParaRPr lang="zh-CN" altLang="en-US" sz="24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813"/>
            </a:xfrm>
            <a:prstGeom prst="rect">
              <a:avLst/>
            </a:prstGeom>
          </p:spPr>
          <p:txBody>
            <a:bodyPr wrap="square">
              <a:spAutoFit/>
            </a:bodyPr>
            <a:lstStyle/>
            <a:p>
              <a:pPr marL="469900" indent="-469900" defTabSz="0">
                <a:lnSpc>
                  <a:spcPct val="150000"/>
                </a:lnSpc>
                <a:spcBef>
                  <a:spcPct val="20000"/>
                </a:spcBef>
                <a:buClr>
                  <a:srgbClr val="C00000"/>
                </a:buClr>
                <a:buFont typeface="Wingdings" panose="05000000000000000000" pitchFamily="2" charset="2"/>
                <a:buChar char="Ø"/>
              </a:pPr>
              <a:r>
                <a:rPr lang="en-US" altLang="zh-CN" sz="2000" dirty="0" smtClean="0">
                  <a:latin typeface="黑体" panose="02010609060101010101" pitchFamily="49" charset="-122"/>
                  <a:ea typeface="黑体" panose="02010609060101010101" pitchFamily="49" charset="-122"/>
                </a:rPr>
                <a:t>2013</a:t>
              </a:r>
              <a:r>
                <a:rPr lang="zh-CN" altLang="zh-CN" sz="2000" dirty="0" smtClean="0">
                  <a:latin typeface="黑体" panose="02010609060101010101" pitchFamily="49" charset="-122"/>
                  <a:ea typeface="黑体" panose="02010609060101010101" pitchFamily="49" charset="-122"/>
                </a:rPr>
                <a:t>年</a:t>
              </a:r>
              <a:r>
                <a:rPr lang="en-US" altLang="zh-CN"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我厅组织省本级和郑州、鹤壁、济源市三个市及温县、范县</a:t>
              </a:r>
              <a:r>
                <a:rPr lang="en-US" altLang="zh-CN" sz="2000" dirty="0" smtClean="0">
                  <a:latin typeface="黑体" panose="02010609060101010101" pitchFamily="49" charset="-122"/>
                  <a:ea typeface="黑体" panose="02010609060101010101" pitchFamily="49" charset="-122"/>
                </a:rPr>
                <a:t>2</a:t>
              </a:r>
              <a:r>
                <a:rPr lang="zh-CN" altLang="zh-CN" sz="2000" dirty="0" smtClean="0">
                  <a:latin typeface="黑体" panose="02010609060101010101" pitchFamily="49" charset="-122"/>
                  <a:ea typeface="黑体" panose="02010609060101010101" pitchFamily="49" charset="-122"/>
                </a:rPr>
                <a:t>个县完成了本级政府综合财务报告试编工作。</a:t>
              </a:r>
              <a:endParaRPr lang="en-US" altLang="zh-CN" sz="2000" dirty="0" smtClean="0">
                <a:latin typeface="黑体" panose="02010609060101010101" pitchFamily="49" charset="-122"/>
                <a:ea typeface="黑体" panose="02010609060101010101" pitchFamily="49" charset="-122"/>
              </a:endParaRPr>
            </a:p>
            <a:p>
              <a:pPr marL="469900" indent="-469900" defTabSz="0">
                <a:lnSpc>
                  <a:spcPct val="150000"/>
                </a:lnSpc>
                <a:spcBef>
                  <a:spcPct val="20000"/>
                </a:spcBef>
                <a:buClr>
                  <a:srgbClr val="C00000"/>
                </a:buClr>
                <a:buFont typeface="Wingdings" panose="05000000000000000000" pitchFamily="2" charset="2"/>
                <a:buChar char="Ø"/>
              </a:pPr>
              <a:r>
                <a:rPr lang="en-US" altLang="zh-CN" sz="2000" dirty="0" smtClean="0">
                  <a:latin typeface="黑体" panose="02010609060101010101" pitchFamily="49" charset="-122"/>
                  <a:ea typeface="黑体" panose="02010609060101010101" pitchFamily="49" charset="-122"/>
                </a:rPr>
                <a:t>2014</a:t>
              </a:r>
              <a:r>
                <a:rPr lang="zh-CN" altLang="zh-CN" sz="2000" dirty="0" smtClean="0">
                  <a:latin typeface="黑体" panose="02010609060101010101" pitchFamily="49" charset="-122"/>
                  <a:ea typeface="黑体" panose="02010609060101010101" pitchFamily="49" charset="-122"/>
                </a:rPr>
                <a:t>年、</a:t>
              </a:r>
              <a:r>
                <a:rPr lang="en-US" altLang="zh-CN" sz="2000" dirty="0" smtClean="0">
                  <a:latin typeface="黑体" panose="02010609060101010101" pitchFamily="49" charset="-122"/>
                  <a:ea typeface="黑体" panose="02010609060101010101" pitchFamily="49" charset="-122"/>
                </a:rPr>
                <a:t>2015</a:t>
              </a:r>
              <a:r>
                <a:rPr lang="zh-CN" altLang="zh-CN" sz="2000" dirty="0" smtClean="0">
                  <a:latin typeface="黑体" panose="02010609060101010101" pitchFamily="49" charset="-122"/>
                  <a:ea typeface="黑体" panose="02010609060101010101" pitchFamily="49" charset="-122"/>
                </a:rPr>
                <a:t>年，我们又将试编范围扩展到了省本级、</a:t>
              </a:r>
              <a:r>
                <a:rPr lang="en-US" altLang="zh-CN" sz="2000" dirty="0" smtClean="0">
                  <a:latin typeface="黑体" panose="02010609060101010101" pitchFamily="49" charset="-122"/>
                  <a:ea typeface="黑体" panose="02010609060101010101" pitchFamily="49" charset="-122"/>
                </a:rPr>
                <a:t>18</a:t>
              </a:r>
              <a:r>
                <a:rPr lang="zh-CN" altLang="zh-CN" sz="2000" dirty="0" smtClean="0">
                  <a:latin typeface="黑体" panose="02010609060101010101" pitchFamily="49" charset="-122"/>
                  <a:ea typeface="黑体" panose="02010609060101010101" pitchFamily="49" charset="-122"/>
                </a:rPr>
                <a:t>个省辖市本级、</a:t>
              </a:r>
              <a:r>
                <a:rPr lang="en-US" altLang="zh-CN" sz="2000" dirty="0" smtClean="0">
                  <a:latin typeface="黑体" panose="02010609060101010101" pitchFamily="49" charset="-122"/>
                  <a:ea typeface="黑体" panose="02010609060101010101" pitchFamily="49" charset="-122"/>
                </a:rPr>
                <a:t>10</a:t>
              </a:r>
              <a:r>
                <a:rPr lang="zh-CN" altLang="zh-CN" sz="2000" dirty="0" smtClean="0">
                  <a:latin typeface="黑体" panose="02010609060101010101" pitchFamily="49" charset="-122"/>
                  <a:ea typeface="黑体" panose="02010609060101010101" pitchFamily="49" charset="-122"/>
                </a:rPr>
                <a:t>个省直管县（市）和温县、范县本级等</a:t>
              </a:r>
              <a:r>
                <a:rPr lang="en-US" altLang="zh-CN" sz="2000" dirty="0" smtClean="0">
                  <a:latin typeface="黑体" panose="02010609060101010101" pitchFamily="49" charset="-122"/>
                  <a:ea typeface="黑体" panose="02010609060101010101" pitchFamily="49" charset="-122"/>
                </a:rPr>
                <a:t>31</a:t>
              </a:r>
              <a:r>
                <a:rPr lang="zh-CN" altLang="zh-CN" sz="2000" dirty="0" smtClean="0">
                  <a:latin typeface="黑体" panose="02010609060101010101" pitchFamily="49" charset="-122"/>
                  <a:ea typeface="黑体" panose="02010609060101010101" pitchFamily="49" charset="-122"/>
                </a:rPr>
                <a:t>个单位。</a:t>
              </a:r>
              <a:endParaRPr lang="en-US" altLang="zh-CN" sz="2000" dirty="0" smtClean="0">
                <a:latin typeface="黑体" panose="02010609060101010101" pitchFamily="49" charset="-122"/>
                <a:ea typeface="黑体" panose="02010609060101010101" pitchFamily="49" charset="-122"/>
              </a:endParaRPr>
            </a:p>
            <a:p>
              <a:pPr marL="469900" indent="-469900" defTabSz="0">
                <a:lnSpc>
                  <a:spcPct val="150000"/>
                </a:lnSpc>
                <a:spcBef>
                  <a:spcPct val="20000"/>
                </a:spcBef>
                <a:buClr>
                  <a:srgbClr val="C00000"/>
                </a:buClr>
                <a:buFont typeface="Wingdings" panose="05000000000000000000" pitchFamily="2" charset="2"/>
                <a:buChar char="Ø"/>
              </a:pPr>
              <a:r>
                <a:rPr lang="en-US" altLang="zh-CN" sz="2000" dirty="0" smtClean="0">
                  <a:latin typeface="黑体" panose="02010609060101010101" pitchFamily="49" charset="-122"/>
                  <a:ea typeface="黑体" panose="02010609060101010101" pitchFamily="49" charset="-122"/>
                </a:rPr>
                <a:t>2016</a:t>
              </a:r>
              <a:r>
                <a:rPr lang="zh-CN" altLang="zh-CN" sz="2000" dirty="0" smtClean="0">
                  <a:latin typeface="黑体" panose="02010609060101010101" pitchFamily="49" charset="-122"/>
                  <a:ea typeface="黑体" panose="02010609060101010101" pitchFamily="49" charset="-122"/>
                </a:rPr>
                <a:t>年，我们继续组织以上</a:t>
              </a:r>
              <a:r>
                <a:rPr lang="en-US" altLang="zh-CN" sz="2000" dirty="0" smtClean="0">
                  <a:latin typeface="黑体" panose="02010609060101010101" pitchFamily="49" charset="-122"/>
                  <a:ea typeface="黑体" panose="02010609060101010101" pitchFamily="49" charset="-122"/>
                </a:rPr>
                <a:t>31</a:t>
              </a:r>
              <a:r>
                <a:rPr lang="zh-CN" altLang="zh-CN" sz="2000" dirty="0" smtClean="0">
                  <a:latin typeface="黑体" panose="02010609060101010101" pitchFamily="49" charset="-122"/>
                  <a:ea typeface="黑体" panose="02010609060101010101" pitchFamily="49" charset="-122"/>
                </a:rPr>
                <a:t>个单位开展本级政府综合财务报告试编工作外，组织</a:t>
              </a:r>
              <a:r>
                <a:rPr lang="en-US" altLang="zh-CN" sz="2000" dirty="0" smtClean="0">
                  <a:latin typeface="黑体" panose="02010609060101010101" pitchFamily="49" charset="-122"/>
                  <a:ea typeface="黑体" panose="02010609060101010101" pitchFamily="49" charset="-122"/>
                </a:rPr>
                <a:t>6</a:t>
              </a:r>
              <a:r>
                <a:rPr lang="zh-CN" altLang="zh-CN" sz="2000" dirty="0" smtClean="0">
                  <a:latin typeface="黑体" panose="02010609060101010101" pitchFamily="49" charset="-122"/>
                  <a:ea typeface="黑体" panose="02010609060101010101" pitchFamily="49" charset="-122"/>
                </a:rPr>
                <a:t>个省直部门试编了政府部门财务报告。</a:t>
              </a:r>
              <a:endParaRPr lang="en-US" altLang="zh-CN" sz="2000" dirty="0" smtClean="0">
                <a:latin typeface="黑体" panose="02010609060101010101" pitchFamily="49" charset="-122"/>
                <a:ea typeface="黑体" panose="02010609060101010101" pitchFamily="49" charset="-122"/>
              </a:endParaRPr>
            </a:p>
            <a:p>
              <a:pPr marL="469900" indent="-469900" defTabSz="0">
                <a:lnSpc>
                  <a:spcPct val="150000"/>
                </a:lnSpc>
                <a:spcBef>
                  <a:spcPct val="20000"/>
                </a:spcBef>
                <a:buClr>
                  <a:srgbClr val="C00000"/>
                </a:buClr>
                <a:buFont typeface="Wingdings" panose="05000000000000000000" pitchFamily="2" charset="2"/>
                <a:buChar char="Ø"/>
              </a:pPr>
              <a:r>
                <a:rPr lang="zh-CN" altLang="zh-CN" sz="2000" dirty="0" smtClean="0">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2017</a:t>
              </a:r>
              <a:r>
                <a:rPr lang="zh-CN" altLang="zh-CN" sz="2000" dirty="0" smtClean="0">
                  <a:latin typeface="黑体" panose="02010609060101010101" pitchFamily="49" charset="-122"/>
                  <a:ea typeface="黑体" panose="02010609060101010101" pitchFamily="49" charset="-122"/>
                </a:rPr>
                <a:t>年，我们按照《财政部信息化工作领导小组办公室关于开展政府财务报告管理系统建设应用的通知》（财信办〔</a:t>
              </a:r>
              <a:r>
                <a:rPr lang="en-US" altLang="zh-CN" sz="2000" dirty="0" smtClean="0">
                  <a:latin typeface="黑体" panose="02010609060101010101" pitchFamily="49" charset="-122"/>
                  <a:ea typeface="黑体" panose="02010609060101010101" pitchFamily="49" charset="-122"/>
                </a:rPr>
                <a:t>2016</a:t>
              </a:r>
              <a:r>
                <a:rPr lang="zh-CN" altLang="zh-CN" sz="2000" dirty="0" smtClean="0">
                  <a:latin typeface="黑体" panose="02010609060101010101" pitchFamily="49" charset="-122"/>
                  <a:ea typeface="黑体" panose="02010609060101010101" pitchFamily="49" charset="-122"/>
                </a:rPr>
                <a:t>〕</a:t>
              </a:r>
              <a:r>
                <a:rPr lang="en-US" altLang="zh-CN" sz="2000" dirty="0" smtClean="0">
                  <a:latin typeface="黑体" panose="02010609060101010101" pitchFamily="49" charset="-122"/>
                  <a:ea typeface="黑体" panose="02010609060101010101" pitchFamily="49" charset="-122"/>
                </a:rPr>
                <a:t>25</a:t>
              </a:r>
              <a:r>
                <a:rPr lang="zh-CN" altLang="zh-CN" sz="2000" dirty="0" smtClean="0">
                  <a:latin typeface="黑体" panose="02010609060101010101" pitchFamily="49" charset="-122"/>
                  <a:ea typeface="黑体" panose="02010609060101010101" pitchFamily="49" charset="-122"/>
                </a:rPr>
                <a:t>号），通过公开招标于</a:t>
              </a:r>
              <a:r>
                <a:rPr lang="en-US" altLang="zh-CN" sz="2000" dirty="0" smtClean="0">
                  <a:latin typeface="黑体" panose="02010609060101010101" pitchFamily="49" charset="-122"/>
                  <a:ea typeface="黑体" panose="02010609060101010101" pitchFamily="49" charset="-122"/>
                </a:rPr>
                <a:t>11</a:t>
              </a:r>
              <a:r>
                <a:rPr lang="zh-CN" altLang="zh-CN" sz="2000" dirty="0" smtClean="0">
                  <a:latin typeface="黑体" panose="02010609060101010101" pitchFamily="49" charset="-122"/>
                  <a:ea typeface="黑体" panose="02010609060101010101" pitchFamily="49" charset="-122"/>
                </a:rPr>
                <a:t>月底确定了太极华青公司作为我省政府综合财务报告管理系统，并选择部分市县进行了在线编报测试。</a:t>
              </a:r>
              <a:endParaRPr lang="zh-CN" altLang="zh-CN" sz="20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第一部分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改革的背景及进程</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灯片编号占位符 3"/>
          <p:cNvSpPr>
            <a:spLocks noGrp="1"/>
          </p:cNvSpPr>
          <p:nvPr>
            <p:ph type="sldNum" sz="quarter" idx="12"/>
          </p:nvPr>
        </p:nvSpPr>
        <p:spPr/>
        <p:txBody>
          <a:bodyPr/>
          <a:lstStyle/>
          <a:p>
            <a:pPr>
              <a:defRPr/>
            </a:pPr>
            <a:fld id="{F280227C-2F53-4303-977B-D19473D12FD2}" type="slidenum">
              <a:rPr lang="en-US" altLang="zh-CN" smtClean="0"/>
            </a:fld>
            <a:endParaRPr lang="en-US" altLang="zh-CN"/>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执行彩票机构会计制度的单位，按照“库存彩票”科目当期借方发生额编制调整分录，借记“净资产”，贷记“商品和服务费用”；按照“库存彩票”科目当期贷方发生额编制调整分录，借记“商品和服务费用”，贷记“净资产”。</a:t>
              </a:r>
              <a:endParaRPr lang="en-US" altLang="zh-CN" sz="2800" dirty="0" smtClean="0">
                <a:ea typeface="宋体" panose="02010600030101010101" pitchFamily="2" charset="-122"/>
              </a:endParaRPr>
            </a:p>
            <a:p>
              <a:pPr marL="0" indent="0">
                <a:buFont typeface="Wingdings" panose="05000000000000000000" pitchFamily="2" charset="2"/>
                <a:buNone/>
              </a:pPr>
              <a:r>
                <a:rPr lang="en-US" altLang="zh-CN" sz="2800" dirty="0" smtClean="0">
                  <a:ea typeface="宋体" panose="02010600030101010101" pitchFamily="2" charset="-122"/>
                </a:rPr>
                <a:t>     ——</a:t>
              </a:r>
              <a:r>
                <a:rPr lang="zh-CN" altLang="zh-CN" sz="2800" dirty="0" smtClean="0">
                  <a:ea typeface="宋体" panose="02010600030101010101" pitchFamily="2" charset="-122"/>
                </a:rPr>
                <a:t>执行医院会计制度的单位，根据“待冲基金”科目贷方发生额中因取得存货形成的部分编制调整分录，借记“净资产”，贷记“商品和服务费用”；根据“待冲基金”科目借方发生额中因领用存货减少的部分编制调整分录，借记“商品和服务费用”，贷记“净资产”。</a:t>
              </a:r>
              <a:endParaRPr lang="zh-CN" altLang="zh-CN" sz="2800" dirty="0" smtClean="0">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909"/>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6.</a:t>
              </a:r>
              <a:r>
                <a:rPr lang="zh-CN" altLang="zh-CN" sz="2800" dirty="0" smtClean="0">
                  <a:latin typeface="黑体" panose="02010609060101010101" pitchFamily="49" charset="-122"/>
                  <a:ea typeface="黑体" panose="02010609060101010101" pitchFamily="49" charset="-122"/>
                </a:rPr>
                <a:t>根据当期盈余与预算结余差额调整净资产的处理方法。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计算当期盈余与预算结余的差额，公式如下：</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当期盈余与预算结余的差额</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收入调增额</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收入调减额</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费用调增额</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费用调减额</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solidFill>
                    <a:srgbClr val="FF0000"/>
                  </a:solidFill>
                  <a:latin typeface="黑体" panose="02010609060101010101" pitchFamily="49" charset="-122"/>
                  <a:ea typeface="黑体" panose="02010609060101010101" pitchFamily="49" charset="-122"/>
                </a:rPr>
                <a:t>如差额为正数，则调增“净资产”；如差额为负，则调减“净资产”。</a:t>
              </a:r>
              <a:endParaRPr lang="en-US" altLang="zh-CN" sz="2800" dirty="0" smtClean="0">
                <a:solidFill>
                  <a:srgbClr val="FF0000"/>
                </a:solidFill>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800" dirty="0" smtClean="0">
                <a:solidFill>
                  <a:srgbClr val="FF0000"/>
                </a:solidFill>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2506"/>
            </a:xfrm>
            <a:prstGeom prst="rect">
              <a:avLst/>
            </a:prstGeom>
          </p:spPr>
          <p:txBody>
            <a:bodyPr wrap="square">
              <a:spAutoFit/>
            </a:bodyPr>
            <a:lstStyle/>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（三）计算加总数据。</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将调整工作底表各项目对应的“原有金额”、“调整金额”中的数据分别加总，将合计数填入“调整后金额”栏。根据报表项目分类，计算资产、负债、净资产、收入、费用合计。按照“当期盈余</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本期总收入</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本期总费用”，计算当期盈余金额。</a:t>
              </a:r>
              <a:endParaRPr lang="en-US" altLang="zh-CN" sz="2800" dirty="0" smtClean="0">
                <a:solidFill>
                  <a:srgbClr val="FF0000"/>
                </a:solidFill>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814304"/>
            <a:chOff x="2664" y="645"/>
            <a:chExt cx="9788" cy="5442"/>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523"/>
            </a:xfrm>
            <a:prstGeom prst="rect">
              <a:avLst/>
            </a:prstGeom>
          </p:spPr>
          <p:txBody>
            <a:bodyPr wrap="square">
              <a:spAutoFit/>
            </a:bodyPr>
            <a:lstStyle/>
            <a:p>
              <a:pPr marL="0" indent="0">
                <a:buFont typeface="Wingdings" panose="05000000000000000000" pitchFamily="2" charset="2"/>
                <a:buNone/>
              </a:pPr>
              <a:r>
                <a:rPr lang="zh-CN" altLang="zh-CN" sz="2800" dirty="0" smtClean="0">
                  <a:latin typeface="黑体" panose="02010609060101010101" pitchFamily="49" charset="-122"/>
                  <a:ea typeface="黑体" panose="02010609060101010101" pitchFamily="49" charset="-122"/>
                </a:rPr>
                <a:t>（四）生成会计报表。</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1. </a:t>
              </a:r>
              <a:r>
                <a:rPr lang="zh-CN" altLang="zh-CN" sz="2800" dirty="0" smtClean="0">
                  <a:latin typeface="黑体" panose="02010609060101010101" pitchFamily="49" charset="-122"/>
                  <a:ea typeface="黑体" panose="02010609060101010101" pitchFamily="49" charset="-122"/>
                </a:rPr>
                <a:t>对调整后的各项目金额进行试算平衡。试算平衡方法：</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按照“期末净资产</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净资产账面余额</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根据所有调整分录汇总的净资产调整额”，计算单位期末净资产总额。</a:t>
              </a:r>
              <a:endParaRPr lang="en-US"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所计算的期末净资产总额应当符合恒等式：“期末净资产</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期末总资产</a:t>
              </a:r>
              <a:r>
                <a:rPr lang="en-US" altLang="zh-CN"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期末总负债”计算的期末净资产总额。</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2.</a:t>
              </a:r>
              <a:r>
                <a:rPr lang="zh-CN" altLang="zh-CN" sz="2800" dirty="0" smtClean="0">
                  <a:latin typeface="黑体" panose="02010609060101010101" pitchFamily="49" charset="-122"/>
                  <a:ea typeface="黑体" panose="02010609060101010101" pitchFamily="49" charset="-122"/>
                </a:rPr>
                <a:t>将调整工作底表中各项目对应的“调整后金额”栏数据分别填入单位会计报表中“资产负债表”的“</a:t>
              </a:r>
              <a:r>
                <a:rPr lang="zh-CN" altLang="en-US" sz="2800" dirty="0" smtClean="0">
                  <a:latin typeface="黑体" panose="02010609060101010101" pitchFamily="49" charset="-122"/>
                  <a:ea typeface="黑体" panose="02010609060101010101" pitchFamily="49" charset="-122"/>
                </a:rPr>
                <a:t>年</a:t>
              </a:r>
              <a:r>
                <a:rPr lang="zh-CN" altLang="zh-CN" sz="2800" dirty="0" smtClean="0">
                  <a:latin typeface="黑体" panose="02010609060101010101" pitchFamily="49" charset="-122"/>
                  <a:ea typeface="黑体" panose="02010609060101010101" pitchFamily="49" charset="-122"/>
                </a:rPr>
                <a:t>末数”栏，“收入费用表”的“本年数”栏，生成“资产负债表”和“收入费用表”。</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172188"/>
            <a:chOff x="2664" y="645"/>
            <a:chExt cx="9788" cy="484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3313"/>
            </a:xfrm>
            <a:prstGeom prst="rect">
              <a:avLst/>
            </a:prstGeom>
          </p:spPr>
          <p:txBody>
            <a:bodyPr wrap="square">
              <a:spAutoFit/>
            </a:bodyPr>
            <a:lstStyle/>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合并资产负债表和收入费用表的编制</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汇总单位资产负债表和收入费用表</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编制抵销分录</a:t>
              </a:r>
              <a:endParaRPr lang="en-US"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zh-CN" sz="2800" dirty="0" smtClean="0">
                  <a:latin typeface="黑体" panose="02010609060101010101" pitchFamily="49" charset="-122"/>
                  <a:ea typeface="黑体" panose="02010609060101010101" pitchFamily="49" charset="-122"/>
                </a:rPr>
                <a:t>生成合并会计报表</a:t>
              </a:r>
              <a:r>
                <a:rPr lang="en-US" altLang="zh-CN" sz="2800" dirty="0" smtClean="0">
                  <a:latin typeface="黑体" panose="02010609060101010101" pitchFamily="49" charset="-122"/>
                  <a:ea typeface="黑体" panose="02010609060101010101" pitchFamily="49" charset="-122"/>
                </a:rPr>
                <a:t> </a:t>
              </a:r>
              <a:endParaRPr lang="zh-CN" altLang="zh-CN" sz="2800" dirty="0" smtClean="0">
                <a:latin typeface="黑体" panose="02010609060101010101" pitchFamily="49" charset="-122"/>
                <a:ea typeface="黑体" panose="02010609060101010101" pitchFamily="49" charset="-122"/>
              </a:endParaRPr>
            </a:p>
            <a:p>
              <a:pPr>
                <a:buFont typeface="Wingdings" panose="05000000000000000000" pitchFamily="2" charset="2"/>
                <a:buChar char="Ø"/>
              </a:pPr>
              <a:r>
                <a:rPr lang="zh-CN" altLang="en-US" sz="2800" dirty="0" smtClean="0">
                  <a:latin typeface="黑体" panose="02010609060101010101" pitchFamily="49" charset="-122"/>
                  <a:ea typeface="黑体" panose="02010609060101010101" pitchFamily="49" charset="-122"/>
                </a:rPr>
                <a:t>（一）汇总单位资产负债表和收入费用表。</a:t>
              </a:r>
              <a:endParaRPr lang="zh-CN" altLang="en-US" sz="2800" dirty="0" smtClean="0">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latin typeface="黑体" panose="02010609060101010101" pitchFamily="49" charset="-122"/>
                  <a:ea typeface="黑体" panose="02010609060101010101" pitchFamily="49" charset="-122"/>
                </a:rPr>
                <a:t>上级单位对各所属单位上报的资产负债表和收入费用表进行分项加总，得出汇总的资产负债表和收入费用表。</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内容占位符 2"/>
          <p:cNvSpPr>
            <a:spLocks noGrp="1"/>
          </p:cNvSpPr>
          <p:nvPr>
            <p:ph idx="1"/>
          </p:nvPr>
        </p:nvSpPr>
        <p:spPr>
          <a:xfrm>
            <a:off x="1320800" y="1219200"/>
            <a:ext cx="9448800" cy="914400"/>
          </a:xfrm>
        </p:spPr>
        <p:txBody>
          <a:bodyPr/>
          <a:lstStyle/>
          <a:p>
            <a:pPr marL="0" indent="0">
              <a:buFont typeface="Wingdings" panose="05000000000000000000" pitchFamily="2" charset="2"/>
              <a:buNone/>
            </a:pPr>
            <a:r>
              <a:rPr lang="zh-CN" altLang="zh-CN" dirty="0" smtClean="0">
                <a:ea typeface="宋体" panose="02010600030101010101" pitchFamily="2" charset="-122"/>
              </a:rPr>
              <a:t>合并资产负债表和收入费用表的编制</a:t>
            </a:r>
            <a:r>
              <a:rPr lang="zh-CN" altLang="en-US" dirty="0" smtClean="0">
                <a:ea typeface="宋体" panose="02010600030101010101" pitchFamily="2" charset="-122"/>
              </a:rPr>
              <a:t>：</a:t>
            </a:r>
            <a:endParaRPr lang="en-US" altLang="zh-CN" dirty="0" smtClean="0">
              <a:ea typeface="宋体" panose="02010600030101010101" pitchFamily="2" charset="-122"/>
            </a:endParaRPr>
          </a:p>
          <a:p>
            <a:pPr marL="0" indent="0">
              <a:buFont typeface="Wingdings" panose="05000000000000000000" pitchFamily="2" charset="2"/>
              <a:buNone/>
            </a:pPr>
            <a:r>
              <a:rPr lang="zh-CN" altLang="zh-CN" dirty="0" smtClean="0">
                <a:ea typeface="宋体" panose="02010600030101010101" pitchFamily="2" charset="-122"/>
              </a:rPr>
              <a:t>（二）编制抵销分录</a:t>
            </a:r>
            <a:r>
              <a:rPr lang="zh-CN" altLang="en-US" dirty="0" smtClean="0">
                <a:ea typeface="宋体" panose="02010600030101010101" pitchFamily="2" charset="-122"/>
              </a:rPr>
              <a:t>（</a:t>
            </a:r>
            <a:r>
              <a:rPr lang="en-US" altLang="zh-CN" dirty="0" smtClean="0">
                <a:ea typeface="宋体" panose="02010600030101010101" pitchFamily="2" charset="-122"/>
              </a:rPr>
              <a:t>2</a:t>
            </a:r>
            <a:r>
              <a:rPr lang="zh-CN" altLang="en-US" dirty="0" smtClean="0">
                <a:ea typeface="宋体" panose="02010600030101010101" pitchFamily="2" charset="-122"/>
              </a:rPr>
              <a:t>大类</a:t>
            </a:r>
            <a:r>
              <a:rPr lang="en-US" altLang="zh-CN" dirty="0" smtClean="0">
                <a:ea typeface="宋体" panose="02010600030101010101" pitchFamily="2" charset="-122"/>
              </a:rPr>
              <a:t>4</a:t>
            </a:r>
            <a:r>
              <a:rPr lang="zh-CN" altLang="en-US" dirty="0" smtClean="0">
                <a:ea typeface="宋体" panose="02010600030101010101" pitchFamily="2" charset="-122"/>
              </a:rPr>
              <a:t>小项）</a:t>
            </a:r>
            <a:r>
              <a:rPr lang="zh-CN" altLang="zh-CN" dirty="0" smtClean="0">
                <a:ea typeface="宋体" panose="02010600030101010101" pitchFamily="2" charset="-122"/>
              </a:rPr>
              <a:t>。</a:t>
            </a:r>
            <a:endParaRPr lang="zh-CN" altLang="zh-CN" dirty="0" smtClean="0">
              <a:ea typeface="宋体" panose="02010600030101010101" pitchFamily="2" charset="-122"/>
            </a:endParaRPr>
          </a:p>
          <a:p>
            <a:pPr marL="0" indent="0">
              <a:buFont typeface="Wingdings" panose="05000000000000000000" pitchFamily="2" charset="2"/>
              <a:buNone/>
            </a:pPr>
            <a:endParaRPr lang="zh-CN" altLang="zh-CN" dirty="0" smtClean="0">
              <a:ea typeface="宋体" panose="02010600030101010101" pitchFamily="2" charset="-122"/>
            </a:endParaRPr>
          </a:p>
          <a:p>
            <a:pPr marL="0" indent="0">
              <a:buFont typeface="Wingdings" panose="05000000000000000000" pitchFamily="2" charset="2"/>
              <a:buNone/>
            </a:pPr>
            <a:endParaRPr lang="zh-CN" altLang="zh-CN" dirty="0" smtClean="0">
              <a:ea typeface="宋体" panose="02010600030101010101" pitchFamily="2" charset="-122"/>
            </a:endParaRPr>
          </a:p>
          <a:p>
            <a:pPr marL="0" indent="0">
              <a:buFont typeface="Wingdings" panose="05000000000000000000" pitchFamily="2" charset="2"/>
              <a:buNone/>
            </a:pPr>
            <a:endParaRPr lang="en-US" altLang="zh-CN" dirty="0" smtClean="0">
              <a:ea typeface="宋体" panose="02010600030101010101" pitchFamily="2" charset="-122"/>
            </a:endParaRPr>
          </a:p>
        </p:txBody>
      </p:sp>
      <p:sp>
        <p:nvSpPr>
          <p:cNvPr id="106499" name="灯片编号占位符 3"/>
          <p:cNvSpPr>
            <a:spLocks noGrp="1"/>
          </p:cNvSpPr>
          <p:nvPr>
            <p:ph type="sldNum" sz="quarter" idx="12"/>
          </p:nvPr>
        </p:nvSpPr>
        <p:spPr>
          <a:xfrm>
            <a:off x="1" y="6640514"/>
            <a:ext cx="817033" cy="217487"/>
          </a:xfrm>
          <a:noFill/>
        </p:spPr>
        <p:txBody>
          <a:bodyPr/>
          <a:lstStyle/>
          <a:p>
            <a:pPr algn="l"/>
            <a:fld id="{33C40BBA-0EE5-4D75-89A2-0401453881D0}" type="slidenum">
              <a:rPr lang="zh-CN" altLang="en-US" smtClean="0">
                <a:latin typeface="Arial Unicode MS" panose="020B0604020202020204" charset="-122"/>
                <a:ea typeface="Arial Unicode MS" panose="020B0604020202020204" charset="-122"/>
                <a:cs typeface="Arial Unicode MS" panose="020B0604020202020204" charset="-122"/>
              </a:rPr>
            </a:fld>
            <a:endParaRPr lang="en-US" altLang="zh-CN" smtClean="0">
              <a:latin typeface="Arial Unicode MS" panose="020B0604020202020204" charset="-122"/>
              <a:ea typeface="Arial Unicode MS" panose="020B0604020202020204" charset="-122"/>
              <a:cs typeface="Arial Unicode MS" panose="020B0604020202020204" charset="-122"/>
            </a:endParaRPr>
          </a:p>
        </p:txBody>
      </p:sp>
      <p:sp>
        <p:nvSpPr>
          <p:cNvPr id="106500" name="标题 1"/>
          <p:cNvSpPr>
            <a:spLocks noGrp="1"/>
          </p:cNvSpPr>
          <p:nvPr>
            <p:ph type="title"/>
          </p:nvPr>
        </p:nvSpPr>
        <p:spPr>
          <a:xfrm>
            <a:off x="-47668" y="500066"/>
            <a:ext cx="9956800" cy="642918"/>
          </a:xfrm>
        </p:spPr>
        <p:txBody>
          <a:bodyPr/>
          <a:lstStyle/>
          <a:p>
            <a:pPr marL="457200" indent="-457200" algn="l" eaLnBrk="1" hangingPunct="1"/>
            <a:r>
              <a:rPr lang="zh-CN" altLang="en-US" sz="3200" dirty="0" smtClean="0">
                <a:ea typeface="黑体" panose="02010609060101010101" pitchFamily="49" charset="-122"/>
              </a:rPr>
              <a:t>政府部门会计报表编制</a:t>
            </a:r>
            <a:endParaRPr lang="zh-CN" altLang="en-US" sz="3200" dirty="0" smtClean="0">
              <a:ea typeface="黑体" panose="02010609060101010101" pitchFamily="49" charset="-122"/>
            </a:endParaRPr>
          </a:p>
        </p:txBody>
      </p:sp>
      <p:graphicFrame>
        <p:nvGraphicFramePr>
          <p:cNvPr id="6" name="表格 5"/>
          <p:cNvGraphicFramePr>
            <a:graphicFrameLocks noGrp="1"/>
          </p:cNvGraphicFramePr>
          <p:nvPr/>
        </p:nvGraphicFramePr>
        <p:xfrm>
          <a:off x="304800" y="2133600"/>
          <a:ext cx="11480800" cy="4609704"/>
        </p:xfrm>
        <a:graphic>
          <a:graphicData uri="http://schemas.openxmlformats.org/drawingml/2006/table">
            <a:tbl>
              <a:tblPr firstRow="1" firstCol="1" bandRow="1" bandCol="1">
                <a:tableStyleId>{5C22544A-7EE6-4342-B048-85BDC9FD1C3A}</a:tableStyleId>
              </a:tblPr>
              <a:tblGrid>
                <a:gridCol w="1161001"/>
                <a:gridCol w="4749552"/>
                <a:gridCol w="5570247"/>
              </a:tblGrid>
              <a:tr h="390525">
                <a:tc>
                  <a:txBody>
                    <a:bodyPr/>
                    <a:lstStyle/>
                    <a:p>
                      <a:pPr algn="ctr">
                        <a:spcAft>
                          <a:spcPts val="0"/>
                        </a:spcAft>
                      </a:pPr>
                      <a:r>
                        <a:rPr lang="zh-CN" sz="2000" b="1" dirty="0" smtClean="0">
                          <a:effectLst/>
                          <a:latin typeface="+mj-ea"/>
                          <a:ea typeface="+mj-ea"/>
                        </a:rPr>
                        <a:t>序</a:t>
                      </a:r>
                      <a:r>
                        <a:rPr lang="en-US" altLang="zh-CN" sz="2000" b="1" dirty="0" smtClean="0">
                          <a:effectLst/>
                          <a:latin typeface="+mj-ea"/>
                          <a:ea typeface="+mj-ea"/>
                        </a:rPr>
                        <a:t>  </a:t>
                      </a:r>
                      <a:r>
                        <a:rPr lang="zh-CN" sz="2000" b="1" dirty="0" smtClean="0">
                          <a:effectLst/>
                          <a:latin typeface="+mj-ea"/>
                          <a:ea typeface="+mj-ea"/>
                        </a:rPr>
                        <a:t>号</a:t>
                      </a:r>
                      <a:endParaRPr lang="zh-CN" sz="2000" b="1" dirty="0">
                        <a:effectLst/>
                        <a:latin typeface="+mj-ea"/>
                        <a:ea typeface="+mj-ea"/>
                        <a:cs typeface="宋体" panose="02010600030101010101" pitchFamily="2" charset="-122"/>
                      </a:endParaRPr>
                    </a:p>
                  </a:txBody>
                  <a:tcPr marL="12700" marR="12700" marT="9525" marB="0" anchor="ctr">
                    <a:solidFill>
                      <a:srgbClr val="00B0F0"/>
                    </a:solidFill>
                  </a:tcPr>
                </a:tc>
                <a:tc>
                  <a:txBody>
                    <a:bodyPr/>
                    <a:lstStyle/>
                    <a:p>
                      <a:pPr marL="0" algn="ctr" defTabSz="914400" rtl="0" eaLnBrk="1" latinLnBrk="0" hangingPunct="1">
                        <a:spcAft>
                          <a:spcPts val="0"/>
                        </a:spcAft>
                      </a:pPr>
                      <a:r>
                        <a:rPr lang="zh-CN" sz="2000" b="1" kern="1200" dirty="0">
                          <a:solidFill>
                            <a:schemeClr val="lt1"/>
                          </a:solidFill>
                          <a:effectLst/>
                          <a:latin typeface="+mj-ea"/>
                          <a:ea typeface="+mj-ea"/>
                          <a:cs typeface="+mn-cs"/>
                        </a:rPr>
                        <a:t>抵销事项</a:t>
                      </a:r>
                      <a:endParaRPr lang="zh-CN" sz="2000" b="1" kern="1200" dirty="0">
                        <a:solidFill>
                          <a:schemeClr val="lt1"/>
                        </a:solidFill>
                        <a:effectLst/>
                        <a:latin typeface="+mj-ea"/>
                        <a:ea typeface="+mj-ea"/>
                        <a:cs typeface="+mn-cs"/>
                      </a:endParaRPr>
                    </a:p>
                  </a:txBody>
                  <a:tcPr marL="12700" marR="12700" marT="9525" marB="0" anchor="ctr">
                    <a:solidFill>
                      <a:srgbClr val="00B0F0"/>
                    </a:solidFill>
                  </a:tcPr>
                </a:tc>
                <a:tc>
                  <a:txBody>
                    <a:bodyPr/>
                    <a:lstStyle/>
                    <a:p>
                      <a:pPr marL="0" algn="ctr" defTabSz="914400" rtl="0" eaLnBrk="1" latinLnBrk="0" hangingPunct="1">
                        <a:spcAft>
                          <a:spcPts val="0"/>
                        </a:spcAft>
                      </a:pPr>
                      <a:r>
                        <a:rPr lang="zh-CN" sz="2000" b="1" kern="1200" dirty="0">
                          <a:solidFill>
                            <a:schemeClr val="lt1"/>
                          </a:solidFill>
                          <a:effectLst/>
                          <a:latin typeface="+mj-ea"/>
                          <a:ea typeface="+mj-ea"/>
                          <a:cs typeface="+mn-cs"/>
                        </a:rPr>
                        <a:t>抵销分录</a:t>
                      </a:r>
                      <a:endParaRPr lang="zh-CN" sz="2000" b="1" kern="1200" dirty="0">
                        <a:solidFill>
                          <a:schemeClr val="lt1"/>
                        </a:solidFill>
                        <a:effectLst/>
                        <a:latin typeface="+mj-ea"/>
                        <a:ea typeface="+mj-ea"/>
                        <a:cs typeface="+mn-cs"/>
                      </a:endParaRPr>
                    </a:p>
                  </a:txBody>
                  <a:tcPr marL="12700" marR="12700" marT="9525" marB="0" anchor="ctr">
                    <a:solidFill>
                      <a:srgbClr val="00B0F0"/>
                    </a:solidFill>
                  </a:tcPr>
                </a:tc>
              </a:tr>
              <a:tr h="662944">
                <a:tc rowSpan="2">
                  <a:txBody>
                    <a:bodyPr/>
                    <a:lstStyle/>
                    <a:p>
                      <a:pPr algn="ctr">
                        <a:spcAft>
                          <a:spcPts val="0"/>
                        </a:spcAft>
                      </a:pPr>
                      <a:r>
                        <a:rPr lang="en-US" sz="1600" dirty="0">
                          <a:effectLst/>
                        </a:rPr>
                        <a:t>1</a:t>
                      </a:r>
                      <a:endParaRPr lang="zh-CN" sz="1800" dirty="0">
                        <a:effectLst/>
                        <a:latin typeface="宋体" panose="02010600030101010101" pitchFamily="2" charset="-122"/>
                        <a:cs typeface="宋体" panose="02010600030101010101" pitchFamily="2" charset="-122"/>
                      </a:endParaRPr>
                    </a:p>
                  </a:txBody>
                  <a:tcPr marL="12700" marR="12700" marT="9525" marB="0" anchor="ctr">
                    <a:solidFill>
                      <a:srgbClr val="00B0F0"/>
                    </a:solidFill>
                  </a:tcPr>
                </a:tc>
                <a:tc rowSpan="2">
                  <a:txBody>
                    <a:bodyPr/>
                    <a:lstStyle/>
                    <a:p>
                      <a:pPr marL="107950">
                        <a:spcAft>
                          <a:spcPts val="0"/>
                        </a:spcAft>
                      </a:pPr>
                      <a:r>
                        <a:rPr lang="zh-CN" sz="1600" dirty="0">
                          <a:effectLst/>
                          <a:latin typeface="+mj-ea"/>
                          <a:ea typeface="+mj-ea"/>
                        </a:rPr>
                        <a:t>部门</a:t>
                      </a:r>
                      <a:r>
                        <a:rPr lang="zh-CN" sz="1600" dirty="0">
                          <a:solidFill>
                            <a:srgbClr val="FF0000"/>
                          </a:solidFill>
                          <a:effectLst/>
                          <a:latin typeface="+mj-ea"/>
                          <a:ea typeface="+mj-ea"/>
                        </a:rPr>
                        <a:t>内部单位之间发生的</a:t>
                      </a:r>
                      <a:r>
                        <a:rPr lang="zh-CN" sz="1600" dirty="0">
                          <a:effectLst/>
                          <a:latin typeface="+mj-ea"/>
                          <a:ea typeface="+mj-ea"/>
                        </a:rPr>
                        <a:t>债权债务事项，应予以</a:t>
                      </a:r>
                      <a:r>
                        <a:rPr lang="zh-CN" sz="1600" dirty="0" smtClean="0">
                          <a:effectLst/>
                          <a:latin typeface="+mj-ea"/>
                          <a:ea typeface="+mj-ea"/>
                        </a:rPr>
                        <a:t>抵销</a:t>
                      </a:r>
                      <a:endParaRPr lang="zh-CN" sz="1800" dirty="0">
                        <a:effectLst/>
                        <a:latin typeface="宋体" panose="02010600030101010101" pitchFamily="2" charset="-122"/>
                        <a:cs typeface="宋体" panose="02010600030101010101" pitchFamily="2" charset="-122"/>
                      </a:endParaRPr>
                    </a:p>
                  </a:txBody>
                  <a:tcPr marL="12700" marR="12700" marT="9525" marB="0" anchor="ctr">
                    <a:solidFill>
                      <a:srgbClr val="FFE9A3"/>
                    </a:solidFill>
                  </a:tcPr>
                </a:tc>
                <a:tc>
                  <a:txBody>
                    <a:bodyPr/>
                    <a:lstStyle/>
                    <a:p>
                      <a:pPr marL="107950" algn="l" defTabSz="914400" rtl="0" eaLnBrk="1" latinLnBrk="0" hangingPunct="1">
                        <a:spcAft>
                          <a:spcPts val="0"/>
                        </a:spcAft>
                      </a:pPr>
                      <a:r>
                        <a:rPr lang="zh-CN" sz="1600" kern="1200" dirty="0">
                          <a:solidFill>
                            <a:srgbClr val="6126F6"/>
                          </a:solidFill>
                          <a:effectLst/>
                          <a:latin typeface="+mj-ea"/>
                          <a:ea typeface="+mj-ea"/>
                          <a:cs typeface="+mn-cs"/>
                        </a:rPr>
                        <a:t>借：</a:t>
                      </a:r>
                      <a:r>
                        <a:rPr lang="zh-CN" sz="1600" kern="1200" dirty="0">
                          <a:solidFill>
                            <a:schemeClr val="dk1"/>
                          </a:solidFill>
                          <a:effectLst/>
                          <a:latin typeface="+mj-ea"/>
                          <a:ea typeface="+mj-ea"/>
                          <a:cs typeface="+mn-cs"/>
                        </a:rPr>
                        <a:t>应付账款、长期应付款、预收账款、其他应付款</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6070">
                <a:tc vMerge="1">
                  <a:tcPr/>
                </a:tc>
                <a:tc vMerge="1">
                  <a:tcPr/>
                </a:tc>
                <a:tc>
                  <a:txBody>
                    <a:bodyPr/>
                    <a:lstStyle/>
                    <a:p>
                      <a:pPr marL="107950" algn="l" defTabSz="914400" rtl="0" eaLnBrk="1" latinLnBrk="0" hangingPunct="1">
                        <a:spcAft>
                          <a:spcPts val="0"/>
                        </a:spcAft>
                      </a:pPr>
                      <a:r>
                        <a:rPr lang="zh-CN" sz="1600" kern="1200" dirty="0">
                          <a:solidFill>
                            <a:srgbClr val="FF0000"/>
                          </a:solidFill>
                          <a:effectLst/>
                          <a:latin typeface="+mj-ea"/>
                          <a:ea typeface="+mj-ea"/>
                          <a:cs typeface="+mn-cs"/>
                        </a:rPr>
                        <a:t>贷：</a:t>
                      </a:r>
                      <a:r>
                        <a:rPr lang="zh-CN" sz="1600" kern="1200" dirty="0">
                          <a:solidFill>
                            <a:schemeClr val="dk1"/>
                          </a:solidFill>
                          <a:effectLst/>
                          <a:latin typeface="+mj-ea"/>
                          <a:ea typeface="+mj-ea"/>
                          <a:cs typeface="+mn-cs"/>
                        </a:rPr>
                        <a:t>应收账款、预付账款、其他应收款</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3605">
                <a:tc rowSpan="2">
                  <a:txBody>
                    <a:bodyPr/>
                    <a:lstStyle/>
                    <a:p>
                      <a:pPr algn="ctr">
                        <a:spcAft>
                          <a:spcPts val="0"/>
                        </a:spcAft>
                      </a:pPr>
                      <a:r>
                        <a:rPr lang="en-US" sz="1600" dirty="0">
                          <a:effectLst/>
                        </a:rPr>
                        <a:t>2</a:t>
                      </a:r>
                      <a:endParaRPr lang="zh-CN" sz="1800" dirty="0">
                        <a:effectLst/>
                        <a:latin typeface="宋体" panose="02010600030101010101" pitchFamily="2" charset="-122"/>
                        <a:cs typeface="宋体" panose="02010600030101010101" pitchFamily="2" charset="-122"/>
                      </a:endParaRPr>
                    </a:p>
                  </a:txBody>
                  <a:tcPr marL="12700" marR="12700" marT="9525" marB="0" anchor="ctr">
                    <a:solidFill>
                      <a:srgbClr val="92D050"/>
                    </a:solidFill>
                  </a:tcPr>
                </a:tc>
                <a:tc rowSpan="2">
                  <a:txBody>
                    <a:bodyPr/>
                    <a:lstStyle/>
                    <a:p>
                      <a:pPr marL="107950" algn="l" defTabSz="914400" rtl="0" eaLnBrk="1" latinLnBrk="0" hangingPunct="1">
                        <a:spcAft>
                          <a:spcPts val="0"/>
                        </a:spcAft>
                      </a:pPr>
                      <a:r>
                        <a:rPr lang="zh-CN" sz="1600" kern="1200" dirty="0">
                          <a:solidFill>
                            <a:schemeClr val="dk1"/>
                          </a:solidFill>
                          <a:effectLst/>
                          <a:latin typeface="+mj-ea"/>
                          <a:ea typeface="+mj-ea"/>
                          <a:cs typeface="+mn-cs"/>
                        </a:rPr>
                        <a:t>部门内部单位之间发生的</a:t>
                      </a:r>
                      <a:r>
                        <a:rPr lang="zh-CN" sz="1600" kern="1200" dirty="0">
                          <a:solidFill>
                            <a:srgbClr val="FF0000"/>
                          </a:solidFill>
                          <a:effectLst/>
                          <a:latin typeface="+mj-ea"/>
                          <a:ea typeface="+mj-ea"/>
                          <a:cs typeface="+mn-cs"/>
                        </a:rPr>
                        <a:t>上级补助收入与对附属单位补助支出，</a:t>
                      </a:r>
                      <a:r>
                        <a:rPr lang="zh-CN" sz="1600" kern="1200" dirty="0">
                          <a:solidFill>
                            <a:schemeClr val="dk1"/>
                          </a:solidFill>
                          <a:effectLst/>
                          <a:latin typeface="+mj-ea"/>
                          <a:ea typeface="+mj-ea"/>
                          <a:cs typeface="+mn-cs"/>
                        </a:rPr>
                        <a:t>应予以</a:t>
                      </a:r>
                      <a:r>
                        <a:rPr lang="zh-CN" sz="1600" kern="1200" dirty="0" smtClean="0">
                          <a:solidFill>
                            <a:schemeClr val="dk1"/>
                          </a:solidFill>
                          <a:effectLst/>
                          <a:latin typeface="+mj-ea"/>
                          <a:ea typeface="+mj-ea"/>
                          <a:cs typeface="+mn-cs"/>
                        </a:rPr>
                        <a:t>抵销</a:t>
                      </a:r>
                      <a:endParaRPr lang="zh-CN" sz="1600" kern="1200" dirty="0">
                        <a:solidFill>
                          <a:schemeClr val="dk1"/>
                        </a:solidFill>
                        <a:effectLst/>
                        <a:latin typeface="+mj-ea"/>
                        <a:ea typeface="+mj-ea"/>
                        <a:cs typeface="+mn-cs"/>
                      </a:endParaRPr>
                    </a:p>
                  </a:txBody>
                  <a:tcPr marL="12700" marR="12700" marT="9525" marB="0" anchor="ctr">
                    <a:solidFill>
                      <a:srgbClr val="FFE9A3"/>
                    </a:solidFill>
                  </a:tcPr>
                </a:tc>
                <a:tc>
                  <a:txBody>
                    <a:bodyPr/>
                    <a:lstStyle/>
                    <a:p>
                      <a:pPr marL="107950" algn="l" defTabSz="914400" rtl="0" eaLnBrk="1" latinLnBrk="0" hangingPunct="1">
                        <a:spcAft>
                          <a:spcPts val="0"/>
                        </a:spcAft>
                      </a:pPr>
                      <a:r>
                        <a:rPr lang="zh-CN" sz="1600" kern="1200" dirty="0">
                          <a:solidFill>
                            <a:srgbClr val="6126F6"/>
                          </a:solidFill>
                          <a:effectLst/>
                          <a:latin typeface="+mj-ea"/>
                          <a:ea typeface="+mj-ea"/>
                          <a:cs typeface="+mn-cs"/>
                        </a:rPr>
                        <a:t>借：</a:t>
                      </a:r>
                      <a:r>
                        <a:rPr lang="zh-CN" sz="1600" kern="1200" dirty="0">
                          <a:solidFill>
                            <a:schemeClr val="dk1"/>
                          </a:solidFill>
                          <a:effectLst/>
                          <a:latin typeface="+mj-ea"/>
                          <a:ea typeface="+mj-ea"/>
                          <a:cs typeface="+mn-cs"/>
                        </a:rPr>
                        <a:t>上级补助收入</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6070">
                <a:tc vMerge="1">
                  <a:tcPr/>
                </a:tc>
                <a:tc vMerge="1">
                  <a:tcPr/>
                </a:tc>
                <a:tc>
                  <a:txBody>
                    <a:bodyPr/>
                    <a:lstStyle/>
                    <a:p>
                      <a:pPr marL="107950" algn="l" defTabSz="914400" rtl="0" eaLnBrk="1" latinLnBrk="0" hangingPunct="1">
                        <a:spcAft>
                          <a:spcPts val="0"/>
                        </a:spcAft>
                      </a:pPr>
                      <a:r>
                        <a:rPr lang="zh-CN" sz="1600" kern="1200" dirty="0">
                          <a:solidFill>
                            <a:srgbClr val="FF0000"/>
                          </a:solidFill>
                          <a:effectLst/>
                          <a:latin typeface="+mj-ea"/>
                          <a:ea typeface="+mj-ea"/>
                          <a:cs typeface="+mn-cs"/>
                        </a:rPr>
                        <a:t>贷：</a:t>
                      </a:r>
                      <a:r>
                        <a:rPr lang="zh-CN" sz="1600" kern="1200" dirty="0">
                          <a:solidFill>
                            <a:schemeClr val="dk1"/>
                          </a:solidFill>
                          <a:effectLst/>
                          <a:latin typeface="+mj-ea"/>
                          <a:ea typeface="+mj-ea"/>
                          <a:cs typeface="+mn-cs"/>
                        </a:rPr>
                        <a:t>对附属单位补助支出</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6070">
                <a:tc rowSpan="2">
                  <a:txBody>
                    <a:bodyPr/>
                    <a:lstStyle/>
                    <a:p>
                      <a:pPr algn="ctr">
                        <a:spcAft>
                          <a:spcPts val="0"/>
                        </a:spcAft>
                      </a:pPr>
                      <a:r>
                        <a:rPr lang="en-US" sz="1600" dirty="0">
                          <a:effectLst/>
                        </a:rPr>
                        <a:t>3</a:t>
                      </a:r>
                      <a:endParaRPr lang="zh-CN" sz="1800" dirty="0">
                        <a:effectLst/>
                        <a:latin typeface="宋体" panose="02010600030101010101" pitchFamily="2" charset="-122"/>
                        <a:cs typeface="宋体" panose="02010600030101010101" pitchFamily="2" charset="-122"/>
                      </a:endParaRPr>
                    </a:p>
                  </a:txBody>
                  <a:tcPr marL="12700" marR="12700" marT="9525" marB="0" anchor="ctr">
                    <a:solidFill>
                      <a:srgbClr val="92D050"/>
                    </a:solidFill>
                  </a:tcPr>
                </a:tc>
                <a:tc rowSpan="2">
                  <a:txBody>
                    <a:bodyPr/>
                    <a:lstStyle/>
                    <a:p>
                      <a:pPr marL="107950" algn="l" defTabSz="914400" rtl="0" eaLnBrk="1" latinLnBrk="0" hangingPunct="1">
                        <a:spcAft>
                          <a:spcPts val="0"/>
                        </a:spcAft>
                      </a:pPr>
                      <a:r>
                        <a:rPr lang="zh-CN" sz="1600" kern="1200" dirty="0">
                          <a:solidFill>
                            <a:schemeClr val="dk1"/>
                          </a:solidFill>
                          <a:effectLst/>
                          <a:latin typeface="+mj-ea"/>
                          <a:ea typeface="+mj-ea"/>
                          <a:cs typeface="+mn-cs"/>
                        </a:rPr>
                        <a:t>部门内部单位之间发生的</a:t>
                      </a:r>
                      <a:r>
                        <a:rPr lang="zh-CN" sz="1600" kern="1200" dirty="0">
                          <a:solidFill>
                            <a:srgbClr val="FF0000"/>
                          </a:solidFill>
                          <a:effectLst/>
                          <a:latin typeface="+mj-ea"/>
                          <a:ea typeface="+mj-ea"/>
                          <a:cs typeface="+mn-cs"/>
                        </a:rPr>
                        <a:t>上缴上级支出与附属单位上缴收入，</a:t>
                      </a:r>
                      <a:r>
                        <a:rPr lang="zh-CN" sz="1600" kern="1200" dirty="0">
                          <a:solidFill>
                            <a:schemeClr val="dk1"/>
                          </a:solidFill>
                          <a:effectLst/>
                          <a:latin typeface="+mj-ea"/>
                          <a:ea typeface="+mj-ea"/>
                          <a:cs typeface="+mn-cs"/>
                        </a:rPr>
                        <a:t>应予以</a:t>
                      </a:r>
                      <a:r>
                        <a:rPr lang="zh-CN" sz="1600" kern="1200" dirty="0" smtClean="0">
                          <a:solidFill>
                            <a:schemeClr val="dk1"/>
                          </a:solidFill>
                          <a:effectLst/>
                          <a:latin typeface="+mj-ea"/>
                          <a:ea typeface="+mj-ea"/>
                          <a:cs typeface="+mn-cs"/>
                        </a:rPr>
                        <a:t>抵销</a:t>
                      </a:r>
                      <a:endParaRPr lang="zh-CN" sz="1600" kern="1200" dirty="0">
                        <a:solidFill>
                          <a:schemeClr val="dk1"/>
                        </a:solidFill>
                        <a:effectLst/>
                        <a:latin typeface="+mj-ea"/>
                        <a:ea typeface="+mj-ea"/>
                        <a:cs typeface="+mn-cs"/>
                      </a:endParaRPr>
                    </a:p>
                  </a:txBody>
                  <a:tcPr marL="12700" marR="12700" marT="9525" marB="0" anchor="ctr">
                    <a:solidFill>
                      <a:srgbClr val="FFE9A3"/>
                    </a:solidFill>
                  </a:tcPr>
                </a:tc>
                <a:tc>
                  <a:txBody>
                    <a:bodyPr/>
                    <a:lstStyle/>
                    <a:p>
                      <a:pPr marL="107950" algn="l" defTabSz="914400" rtl="0" eaLnBrk="1" latinLnBrk="0" hangingPunct="1">
                        <a:spcAft>
                          <a:spcPts val="0"/>
                        </a:spcAft>
                      </a:pPr>
                      <a:r>
                        <a:rPr lang="zh-CN" sz="1600" kern="1200" dirty="0">
                          <a:solidFill>
                            <a:srgbClr val="6126F6"/>
                          </a:solidFill>
                          <a:effectLst/>
                          <a:latin typeface="+mj-ea"/>
                          <a:ea typeface="+mj-ea"/>
                          <a:cs typeface="+mn-cs"/>
                        </a:rPr>
                        <a:t>借：</a:t>
                      </a:r>
                      <a:r>
                        <a:rPr lang="zh-CN" sz="1600" kern="1200" dirty="0">
                          <a:solidFill>
                            <a:schemeClr val="dk1"/>
                          </a:solidFill>
                          <a:effectLst/>
                          <a:latin typeface="+mj-ea"/>
                          <a:ea typeface="+mj-ea"/>
                          <a:cs typeface="+mn-cs"/>
                        </a:rPr>
                        <a:t>附属单位上缴收入</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3605">
                <a:tc vMerge="1">
                  <a:tcPr/>
                </a:tc>
                <a:tc vMerge="1">
                  <a:tcPr/>
                </a:tc>
                <a:tc>
                  <a:txBody>
                    <a:bodyPr/>
                    <a:lstStyle/>
                    <a:p>
                      <a:pPr marL="107950" algn="l" defTabSz="914400" rtl="0" eaLnBrk="1" latinLnBrk="0" hangingPunct="1">
                        <a:spcAft>
                          <a:spcPts val="0"/>
                        </a:spcAft>
                      </a:pPr>
                      <a:r>
                        <a:rPr lang="zh-CN" sz="1600" kern="1200" dirty="0">
                          <a:solidFill>
                            <a:srgbClr val="FF0000"/>
                          </a:solidFill>
                          <a:effectLst/>
                          <a:latin typeface="+mj-ea"/>
                          <a:ea typeface="+mj-ea"/>
                          <a:cs typeface="+mn-cs"/>
                        </a:rPr>
                        <a:t>贷：</a:t>
                      </a:r>
                      <a:r>
                        <a:rPr lang="zh-CN" sz="1600" kern="1200" dirty="0">
                          <a:solidFill>
                            <a:schemeClr val="dk1"/>
                          </a:solidFill>
                          <a:effectLst/>
                          <a:latin typeface="+mj-ea"/>
                          <a:ea typeface="+mj-ea"/>
                          <a:cs typeface="+mn-cs"/>
                        </a:rPr>
                        <a:t>上缴上级支出</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3605">
                <a:tc rowSpan="3">
                  <a:txBody>
                    <a:bodyPr/>
                    <a:lstStyle/>
                    <a:p>
                      <a:pPr algn="ctr">
                        <a:spcAft>
                          <a:spcPts val="0"/>
                        </a:spcAft>
                      </a:pPr>
                      <a:r>
                        <a:rPr lang="en-US" sz="1600" dirty="0">
                          <a:effectLst/>
                        </a:rPr>
                        <a:t>4</a:t>
                      </a:r>
                      <a:endParaRPr lang="zh-CN" sz="1800" dirty="0">
                        <a:effectLst/>
                        <a:latin typeface="宋体" panose="02010600030101010101" pitchFamily="2" charset="-122"/>
                        <a:cs typeface="宋体" panose="02010600030101010101" pitchFamily="2" charset="-122"/>
                      </a:endParaRPr>
                    </a:p>
                  </a:txBody>
                  <a:tcPr marL="12700" marR="12700" marT="9525" marB="0" anchor="ctr">
                    <a:solidFill>
                      <a:srgbClr val="92D050"/>
                    </a:solidFill>
                  </a:tcPr>
                </a:tc>
                <a:tc rowSpan="3">
                  <a:txBody>
                    <a:bodyPr/>
                    <a:lstStyle/>
                    <a:p>
                      <a:pPr marL="107950" algn="l" defTabSz="914400" rtl="0" eaLnBrk="1" latinLnBrk="0" hangingPunct="1">
                        <a:spcAft>
                          <a:spcPts val="0"/>
                        </a:spcAft>
                      </a:pPr>
                      <a:r>
                        <a:rPr lang="zh-CN" sz="1600" kern="1200" dirty="0">
                          <a:solidFill>
                            <a:schemeClr val="dk1"/>
                          </a:solidFill>
                          <a:effectLst/>
                          <a:latin typeface="+mj-ea"/>
                          <a:ea typeface="+mj-ea"/>
                          <a:cs typeface="+mn-cs"/>
                        </a:rPr>
                        <a:t>支付给部门内部单位的商品与服务费用和来自部门内部单位的</a:t>
                      </a:r>
                      <a:r>
                        <a:rPr lang="zh-CN" sz="1600" kern="1200" dirty="0">
                          <a:solidFill>
                            <a:srgbClr val="FF0000"/>
                          </a:solidFill>
                          <a:effectLst/>
                          <a:latin typeface="+mj-ea"/>
                          <a:ea typeface="+mj-ea"/>
                          <a:cs typeface="+mn-cs"/>
                        </a:rPr>
                        <a:t>事业收入、其他收入，</a:t>
                      </a:r>
                      <a:r>
                        <a:rPr lang="zh-CN" sz="1600" kern="1200" dirty="0">
                          <a:solidFill>
                            <a:schemeClr val="dk1"/>
                          </a:solidFill>
                          <a:effectLst/>
                          <a:latin typeface="+mj-ea"/>
                          <a:ea typeface="+mj-ea"/>
                          <a:cs typeface="+mn-cs"/>
                        </a:rPr>
                        <a:t>应予以</a:t>
                      </a:r>
                      <a:r>
                        <a:rPr lang="zh-CN" sz="1600" kern="1200" dirty="0" smtClean="0">
                          <a:solidFill>
                            <a:schemeClr val="dk1"/>
                          </a:solidFill>
                          <a:effectLst/>
                          <a:latin typeface="+mj-ea"/>
                          <a:ea typeface="+mj-ea"/>
                          <a:cs typeface="+mn-cs"/>
                        </a:rPr>
                        <a:t>抵销</a:t>
                      </a:r>
                      <a:endParaRPr lang="zh-CN" sz="1600" kern="1200" dirty="0">
                        <a:solidFill>
                          <a:schemeClr val="dk1"/>
                        </a:solidFill>
                        <a:effectLst/>
                        <a:latin typeface="+mj-ea"/>
                        <a:ea typeface="+mj-ea"/>
                        <a:cs typeface="+mn-cs"/>
                      </a:endParaRPr>
                    </a:p>
                  </a:txBody>
                  <a:tcPr marL="12700" marR="12700" marT="9525" marB="0" anchor="ctr">
                    <a:solidFill>
                      <a:srgbClr val="FFE9A3"/>
                    </a:solidFill>
                  </a:tcPr>
                </a:tc>
                <a:tc>
                  <a:txBody>
                    <a:bodyPr/>
                    <a:lstStyle/>
                    <a:p>
                      <a:pPr marL="107950" algn="l" defTabSz="914400" rtl="0" eaLnBrk="1" latinLnBrk="0" hangingPunct="1">
                        <a:spcAft>
                          <a:spcPts val="0"/>
                        </a:spcAft>
                      </a:pPr>
                      <a:r>
                        <a:rPr lang="zh-CN" sz="1600" kern="1200" dirty="0">
                          <a:solidFill>
                            <a:srgbClr val="6126F6"/>
                          </a:solidFill>
                          <a:effectLst/>
                          <a:latin typeface="+mj-ea"/>
                          <a:ea typeface="+mj-ea"/>
                          <a:cs typeface="+mn-cs"/>
                        </a:rPr>
                        <a:t>借：</a:t>
                      </a:r>
                      <a:r>
                        <a:rPr lang="zh-CN" sz="1600" kern="1200" dirty="0">
                          <a:solidFill>
                            <a:schemeClr val="dk1"/>
                          </a:solidFill>
                          <a:effectLst/>
                          <a:latin typeface="+mj-ea"/>
                          <a:ea typeface="+mj-ea"/>
                          <a:cs typeface="+mn-cs"/>
                        </a:rPr>
                        <a:t>事业收入</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3605">
                <a:tc vMerge="1">
                  <a:tcPr/>
                </a:tc>
                <a:tc vMerge="1">
                  <a:tcPr/>
                </a:tc>
                <a:tc>
                  <a:txBody>
                    <a:bodyPr/>
                    <a:lstStyle/>
                    <a:p>
                      <a:pPr marL="107950" algn="l" defTabSz="914400" rtl="0" eaLnBrk="1" latinLnBrk="0" hangingPunct="1">
                        <a:spcAft>
                          <a:spcPts val="0"/>
                        </a:spcAft>
                      </a:pPr>
                      <a:r>
                        <a:rPr lang="zh-CN" sz="1600" kern="1200" dirty="0">
                          <a:solidFill>
                            <a:srgbClr val="6126F6"/>
                          </a:solidFill>
                          <a:effectLst/>
                          <a:latin typeface="+mj-ea"/>
                          <a:ea typeface="+mj-ea"/>
                          <a:cs typeface="+mn-cs"/>
                        </a:rPr>
                        <a:t>借：</a:t>
                      </a:r>
                      <a:r>
                        <a:rPr lang="zh-CN" sz="1600" kern="1200" dirty="0">
                          <a:solidFill>
                            <a:schemeClr val="dk1"/>
                          </a:solidFill>
                          <a:effectLst/>
                          <a:latin typeface="+mj-ea"/>
                          <a:ea typeface="+mj-ea"/>
                          <a:cs typeface="+mn-cs"/>
                        </a:rPr>
                        <a:t>其他收入</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r h="443605">
                <a:tc vMerge="1">
                  <a:tcPr/>
                </a:tc>
                <a:tc vMerge="1">
                  <a:tcPr/>
                </a:tc>
                <a:tc>
                  <a:txBody>
                    <a:bodyPr/>
                    <a:lstStyle/>
                    <a:p>
                      <a:pPr marL="107950" algn="l" defTabSz="914400" rtl="0" eaLnBrk="1" latinLnBrk="0" hangingPunct="1">
                        <a:spcAft>
                          <a:spcPts val="0"/>
                        </a:spcAft>
                      </a:pPr>
                      <a:r>
                        <a:rPr lang="zh-CN" sz="1600" kern="1200" dirty="0">
                          <a:solidFill>
                            <a:srgbClr val="FF0000"/>
                          </a:solidFill>
                          <a:effectLst/>
                          <a:latin typeface="+mj-ea"/>
                          <a:ea typeface="+mj-ea"/>
                          <a:cs typeface="+mn-cs"/>
                        </a:rPr>
                        <a:t>贷：</a:t>
                      </a:r>
                      <a:r>
                        <a:rPr lang="zh-CN" sz="1600" kern="1200" dirty="0">
                          <a:solidFill>
                            <a:schemeClr val="dk1"/>
                          </a:solidFill>
                          <a:effectLst/>
                          <a:latin typeface="+mj-ea"/>
                          <a:ea typeface="+mj-ea"/>
                          <a:cs typeface="+mn-cs"/>
                        </a:rPr>
                        <a:t>商品和服务费用</a:t>
                      </a:r>
                      <a:endParaRPr lang="zh-CN" sz="1600" kern="1200" dirty="0">
                        <a:solidFill>
                          <a:schemeClr val="dk1"/>
                        </a:solidFill>
                        <a:effectLst/>
                        <a:latin typeface="+mj-ea"/>
                        <a:ea typeface="+mj-ea"/>
                        <a:cs typeface="+mn-cs"/>
                      </a:endParaRPr>
                    </a:p>
                  </a:txBody>
                  <a:tcPr marL="12700" marR="12700" marT="9525" marB="0" anchor="ctr">
                    <a:solidFill>
                      <a:srgbClr val="FFDED9"/>
                    </a:solidFill>
                  </a:tcPr>
                </a:tc>
              </a:tr>
            </a:tbl>
          </a:graphicData>
        </a:graphic>
      </p:graphicFrame>
    </p:spTree>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567501"/>
            <a:chOff x="2664" y="645"/>
            <a:chExt cx="9788" cy="521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92"/>
            </a:xfrm>
            <a:prstGeom prst="rect">
              <a:avLst/>
            </a:prstGeom>
          </p:spPr>
          <p:txBody>
            <a:bodyPr wrap="square">
              <a:spAutoFit/>
            </a:bodyPr>
            <a:lstStyle/>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1.</a:t>
              </a:r>
              <a:r>
                <a:rPr lang="zh-CN" altLang="zh-CN" sz="2400" dirty="0" smtClean="0">
                  <a:latin typeface="黑体" panose="02010609060101010101" pitchFamily="49" charset="-122"/>
                  <a:ea typeface="黑体" panose="02010609060101010101" pitchFamily="49" charset="-122"/>
                </a:rPr>
                <a:t>抵销政府部门内部</a:t>
              </a:r>
              <a:r>
                <a:rPr lang="zh-CN" altLang="zh-CN" sz="2400" dirty="0" smtClean="0">
                  <a:solidFill>
                    <a:srgbClr val="FF0000"/>
                  </a:solidFill>
                  <a:latin typeface="黑体" panose="02010609060101010101" pitchFamily="49" charset="-122"/>
                  <a:ea typeface="黑体" panose="02010609060101010101" pitchFamily="49" charset="-122"/>
                </a:rPr>
                <a:t>债权债务</a:t>
              </a:r>
              <a:r>
                <a:rPr lang="zh-CN" altLang="zh-CN" sz="2400" dirty="0" smtClean="0">
                  <a:latin typeface="黑体" panose="02010609060101010101" pitchFamily="49" charset="-122"/>
                  <a:ea typeface="黑体" panose="02010609060101010101" pitchFamily="49" charset="-122"/>
                </a:rPr>
                <a:t>事项。</a:t>
              </a:r>
              <a:endParaRPr lang="zh-CN" altLang="zh-CN" sz="2400" dirty="0" smtClean="0">
                <a:latin typeface="黑体" panose="02010609060101010101" pitchFamily="49" charset="-122"/>
                <a:ea typeface="黑体" panose="02010609060101010101" pitchFamily="49" charset="-122"/>
              </a:endParaRPr>
            </a:p>
            <a:p>
              <a:pPr marL="0" indent="0">
                <a:buFontTx/>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对经确认的内部债权债务事项，应编制抵销分录：借记“应付账款”、 “预收账款”、“其他应付款”</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“长期应付款”，贷记“应收账款”、“预付账款”、“其他应收款”。</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例：</a:t>
              </a:r>
              <a:r>
                <a:rPr lang="en-US" altLang="zh-CN" sz="2400" dirty="0" smtClean="0">
                  <a:latin typeface="黑体" panose="02010609060101010101" pitchFamily="49" charset="-122"/>
                  <a:ea typeface="黑体" panose="02010609060101010101" pitchFamily="49" charset="-122"/>
                </a:rPr>
                <a:t> A</a:t>
              </a:r>
              <a:r>
                <a:rPr lang="zh-CN" altLang="zh-CN" sz="2400" dirty="0" smtClean="0">
                  <a:latin typeface="黑体" panose="02010609060101010101" pitchFamily="49" charset="-122"/>
                  <a:ea typeface="黑体" panose="02010609060101010101" pitchFamily="49" charset="-122"/>
                </a:rPr>
                <a:t>单位有</a:t>
              </a:r>
              <a:r>
                <a:rPr lang="en-US" altLang="zh-CN" sz="2400" dirty="0" smtClean="0">
                  <a:latin typeface="黑体" panose="02010609060101010101" pitchFamily="49" charset="-122"/>
                  <a:ea typeface="黑体" panose="02010609060101010101" pitchFamily="49" charset="-122"/>
                </a:rPr>
                <a:t>2</a:t>
              </a:r>
              <a:r>
                <a:rPr lang="zh-CN" altLang="zh-CN" sz="2400" dirty="0" smtClean="0">
                  <a:latin typeface="黑体" panose="02010609060101010101" pitchFamily="49" charset="-122"/>
                  <a:ea typeface="黑体" panose="02010609060101010101" pitchFamily="49" charset="-122"/>
                </a:rPr>
                <a:t>个所属单位</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单位会计报表“其他应收款”明细信息显示，</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单位应收</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单位款项</a:t>
              </a:r>
              <a:r>
                <a:rPr lang="en-US" altLang="zh-CN" sz="2400" dirty="0" smtClean="0">
                  <a:latin typeface="黑体" panose="02010609060101010101" pitchFamily="49" charset="-122"/>
                  <a:ea typeface="黑体" panose="02010609060101010101" pitchFamily="49" charset="-122"/>
                </a:rPr>
                <a:t>500</a:t>
              </a:r>
              <a:r>
                <a:rPr lang="zh-CN" altLang="zh-CN" sz="2400" dirty="0" smtClean="0">
                  <a:latin typeface="黑体" panose="02010609060101010101" pitchFamily="49" charset="-122"/>
                  <a:ea typeface="黑体" panose="02010609060101010101" pitchFamily="49" charset="-122"/>
                </a:rPr>
                <a:t>万元，</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单位会计报表“其他应付款”明细信息显示，</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单位应付</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单位款项</a:t>
              </a:r>
              <a:r>
                <a:rPr lang="en-US" altLang="zh-CN" sz="2400" dirty="0" smtClean="0">
                  <a:latin typeface="黑体" panose="02010609060101010101" pitchFamily="49" charset="-122"/>
                  <a:ea typeface="黑体" panose="02010609060101010101" pitchFamily="49" charset="-122"/>
                </a:rPr>
                <a:t>500</a:t>
              </a:r>
              <a:r>
                <a:rPr lang="zh-CN" altLang="zh-CN" sz="2400" dirty="0" smtClean="0">
                  <a:latin typeface="黑体" panose="02010609060101010101" pitchFamily="49" charset="-122"/>
                  <a:ea typeface="黑体" panose="02010609060101010101" pitchFamily="49" charset="-122"/>
                </a:rPr>
                <a:t>万元。</a:t>
              </a:r>
              <a:r>
                <a:rPr lang="en-US" altLang="zh-CN" sz="2400" dirty="0" smtClean="0">
                  <a:latin typeface="黑体" panose="02010609060101010101" pitchFamily="49" charset="-122"/>
                  <a:ea typeface="黑体" panose="02010609060101010101" pitchFamily="49" charset="-122"/>
                </a:rPr>
                <a:t>A</a:t>
              </a:r>
              <a:r>
                <a:rPr lang="zh-CN" altLang="zh-CN" sz="2400" dirty="0" smtClean="0">
                  <a:latin typeface="黑体" panose="02010609060101010101" pitchFamily="49" charset="-122"/>
                  <a:ea typeface="黑体" panose="02010609060101010101" pitchFamily="49" charset="-122"/>
                </a:rPr>
                <a:t>单位经与</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两单位确认无误后，在编制合并会计报表时，抵销分录如下：</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借：其他应付款</a:t>
              </a:r>
              <a:r>
                <a:rPr lang="en-US" altLang="zh-CN" sz="2400" dirty="0" smtClean="0">
                  <a:latin typeface="黑体" panose="02010609060101010101" pitchFamily="49" charset="-122"/>
                  <a:ea typeface="黑体" panose="02010609060101010101" pitchFamily="49" charset="-122"/>
                </a:rPr>
                <a:t>  	  5,000,000</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贷：其他应收款</a:t>
              </a:r>
              <a:r>
                <a:rPr lang="en-US" altLang="zh-CN" sz="2400" dirty="0" smtClean="0">
                  <a:latin typeface="黑体" panose="02010609060101010101" pitchFamily="49" charset="-122"/>
                  <a:ea typeface="黑体" panose="02010609060101010101" pitchFamily="49" charset="-122"/>
                </a:rPr>
                <a:t>  	    5,000,000</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5567501"/>
            <a:chOff x="2664" y="645"/>
            <a:chExt cx="9788" cy="521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4292"/>
            </a:xfrm>
            <a:prstGeom prst="rect">
              <a:avLst/>
            </a:prstGeom>
          </p:spPr>
          <p:txBody>
            <a:bodyPr wrap="square">
              <a:spAutoFit/>
            </a:bodyPr>
            <a:lstStyle/>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1.</a:t>
              </a:r>
              <a:r>
                <a:rPr lang="zh-CN" altLang="zh-CN" sz="2400" dirty="0" smtClean="0">
                  <a:latin typeface="黑体" panose="02010609060101010101" pitchFamily="49" charset="-122"/>
                  <a:ea typeface="黑体" panose="02010609060101010101" pitchFamily="49" charset="-122"/>
                </a:rPr>
                <a:t>抵销政府部门内部</a:t>
              </a:r>
              <a:r>
                <a:rPr lang="zh-CN" altLang="zh-CN" sz="2400" dirty="0" smtClean="0">
                  <a:solidFill>
                    <a:srgbClr val="FF0000"/>
                  </a:solidFill>
                  <a:latin typeface="黑体" panose="02010609060101010101" pitchFamily="49" charset="-122"/>
                  <a:ea typeface="黑体" panose="02010609060101010101" pitchFamily="49" charset="-122"/>
                </a:rPr>
                <a:t>债权债务</a:t>
              </a:r>
              <a:r>
                <a:rPr lang="zh-CN" altLang="zh-CN" sz="2400" dirty="0" smtClean="0">
                  <a:latin typeface="黑体" panose="02010609060101010101" pitchFamily="49" charset="-122"/>
                  <a:ea typeface="黑体" panose="02010609060101010101" pitchFamily="49" charset="-122"/>
                </a:rPr>
                <a:t>事项。</a:t>
              </a:r>
              <a:endParaRPr lang="zh-CN" altLang="zh-CN" sz="2400" dirty="0" smtClean="0">
                <a:latin typeface="黑体" panose="02010609060101010101" pitchFamily="49" charset="-122"/>
                <a:ea typeface="黑体" panose="02010609060101010101" pitchFamily="49" charset="-122"/>
              </a:endParaRPr>
            </a:p>
            <a:p>
              <a:pPr marL="0" indent="0">
                <a:buFontTx/>
                <a:buNone/>
              </a:pPr>
              <a:r>
                <a:rPr lang="zh-CN" altLang="zh-CN" sz="2400" dirty="0" smtClean="0">
                  <a:latin typeface="黑体" panose="02010609060101010101" pitchFamily="49" charset="-122"/>
                  <a:ea typeface="黑体" panose="02010609060101010101" pitchFamily="49" charset="-122"/>
                </a:rPr>
                <a:t>对经确认的内部债权债务事项，应编制抵销分录：借记“应付账款”、 “预收账款”、“其他应付款”</a:t>
              </a:r>
              <a:r>
                <a:rPr lang="zh-CN" altLang="en-US" sz="2400" dirty="0" smtClean="0">
                  <a:latin typeface="黑体" panose="02010609060101010101" pitchFamily="49" charset="-122"/>
                  <a:ea typeface="黑体" panose="02010609060101010101" pitchFamily="49" charset="-122"/>
                </a:rPr>
                <a:t>、</a:t>
              </a:r>
              <a:r>
                <a:rPr lang="zh-CN" altLang="zh-CN" sz="2400" dirty="0" smtClean="0">
                  <a:latin typeface="黑体" panose="02010609060101010101" pitchFamily="49" charset="-122"/>
                  <a:ea typeface="黑体" panose="02010609060101010101" pitchFamily="49" charset="-122"/>
                </a:rPr>
                <a:t>“长期应付款”，贷记“应收账款”、“预付账款”、“其他应收款”。</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en-US"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zh-CN" altLang="zh-CN" sz="2400" dirty="0" smtClean="0">
                  <a:latin typeface="黑体" panose="02010609060101010101" pitchFamily="49" charset="-122"/>
                  <a:ea typeface="黑体" panose="02010609060101010101" pitchFamily="49" charset="-122"/>
                </a:rPr>
                <a:t>例：</a:t>
              </a:r>
              <a:r>
                <a:rPr lang="en-US" altLang="zh-CN" sz="2400" dirty="0" smtClean="0">
                  <a:latin typeface="黑体" panose="02010609060101010101" pitchFamily="49" charset="-122"/>
                  <a:ea typeface="黑体" panose="02010609060101010101" pitchFamily="49" charset="-122"/>
                </a:rPr>
                <a:t> A</a:t>
              </a:r>
              <a:r>
                <a:rPr lang="zh-CN" altLang="zh-CN" sz="2400" dirty="0" smtClean="0">
                  <a:latin typeface="黑体" panose="02010609060101010101" pitchFamily="49" charset="-122"/>
                  <a:ea typeface="黑体" panose="02010609060101010101" pitchFamily="49" charset="-122"/>
                </a:rPr>
                <a:t>单位有</a:t>
              </a:r>
              <a:r>
                <a:rPr lang="en-US" altLang="zh-CN" sz="2400" dirty="0" smtClean="0">
                  <a:latin typeface="黑体" panose="02010609060101010101" pitchFamily="49" charset="-122"/>
                  <a:ea typeface="黑体" panose="02010609060101010101" pitchFamily="49" charset="-122"/>
                </a:rPr>
                <a:t>2</a:t>
              </a:r>
              <a:r>
                <a:rPr lang="zh-CN" altLang="zh-CN" sz="2400" dirty="0" smtClean="0">
                  <a:latin typeface="黑体" panose="02010609060101010101" pitchFamily="49" charset="-122"/>
                  <a:ea typeface="黑体" panose="02010609060101010101" pitchFamily="49" charset="-122"/>
                </a:rPr>
                <a:t>个所属单位</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单位会计报表“其他应收款”明细信息显示，</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单位应收</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单位款项</a:t>
              </a:r>
              <a:r>
                <a:rPr lang="en-US" altLang="zh-CN" sz="2400" dirty="0" smtClean="0">
                  <a:latin typeface="黑体" panose="02010609060101010101" pitchFamily="49" charset="-122"/>
                  <a:ea typeface="黑体" panose="02010609060101010101" pitchFamily="49" charset="-122"/>
                </a:rPr>
                <a:t>500</a:t>
              </a:r>
              <a:r>
                <a:rPr lang="zh-CN" altLang="zh-CN" sz="2400" dirty="0" smtClean="0">
                  <a:latin typeface="黑体" panose="02010609060101010101" pitchFamily="49" charset="-122"/>
                  <a:ea typeface="黑体" panose="02010609060101010101" pitchFamily="49" charset="-122"/>
                </a:rPr>
                <a:t>万元，</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单位会计报表“其他应付款”明细信息显示，</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单位应付</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单位款项</a:t>
              </a:r>
              <a:r>
                <a:rPr lang="en-US" altLang="zh-CN" sz="2400" dirty="0" smtClean="0">
                  <a:latin typeface="黑体" panose="02010609060101010101" pitchFamily="49" charset="-122"/>
                  <a:ea typeface="黑体" panose="02010609060101010101" pitchFamily="49" charset="-122"/>
                </a:rPr>
                <a:t>500</a:t>
              </a:r>
              <a:r>
                <a:rPr lang="zh-CN" altLang="zh-CN" sz="2400" dirty="0" smtClean="0">
                  <a:latin typeface="黑体" panose="02010609060101010101" pitchFamily="49" charset="-122"/>
                  <a:ea typeface="黑体" panose="02010609060101010101" pitchFamily="49" charset="-122"/>
                </a:rPr>
                <a:t>万元。</a:t>
              </a:r>
              <a:r>
                <a:rPr lang="en-US" altLang="zh-CN" sz="2400" dirty="0" smtClean="0">
                  <a:latin typeface="黑体" panose="02010609060101010101" pitchFamily="49" charset="-122"/>
                  <a:ea typeface="黑体" panose="02010609060101010101" pitchFamily="49" charset="-122"/>
                </a:rPr>
                <a:t>A</a:t>
              </a:r>
              <a:r>
                <a:rPr lang="zh-CN" altLang="zh-CN" sz="2400" dirty="0" smtClean="0">
                  <a:latin typeface="黑体" panose="02010609060101010101" pitchFamily="49" charset="-122"/>
                  <a:ea typeface="黑体" panose="02010609060101010101" pitchFamily="49" charset="-122"/>
                </a:rPr>
                <a:t>单位经与</a:t>
              </a:r>
              <a:r>
                <a:rPr lang="en-US" altLang="zh-CN" sz="2400" dirty="0" smtClean="0">
                  <a:latin typeface="黑体" panose="02010609060101010101" pitchFamily="49" charset="-122"/>
                  <a:ea typeface="黑体" panose="02010609060101010101" pitchFamily="49" charset="-122"/>
                </a:rPr>
                <a:t>A1</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A2</a:t>
              </a:r>
              <a:r>
                <a:rPr lang="zh-CN" altLang="zh-CN" sz="2400" dirty="0" smtClean="0">
                  <a:latin typeface="黑体" panose="02010609060101010101" pitchFamily="49" charset="-122"/>
                  <a:ea typeface="黑体" panose="02010609060101010101" pitchFamily="49" charset="-122"/>
                </a:rPr>
                <a:t>两单位确认无误后，在编制合并会计报表时，抵销分录如下：</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借：其他应付款</a:t>
              </a:r>
              <a:r>
                <a:rPr lang="en-US" altLang="zh-CN" sz="2400" dirty="0" smtClean="0">
                  <a:latin typeface="黑体" panose="02010609060101010101" pitchFamily="49" charset="-122"/>
                  <a:ea typeface="黑体" panose="02010609060101010101" pitchFamily="49" charset="-122"/>
                </a:rPr>
                <a:t>  	  5,000,000</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贷：其他应收款</a:t>
              </a:r>
              <a:r>
                <a:rPr lang="en-US" altLang="zh-CN" sz="2400" dirty="0" smtClean="0">
                  <a:latin typeface="黑体" panose="02010609060101010101" pitchFamily="49" charset="-122"/>
                  <a:ea typeface="黑体" panose="02010609060101010101" pitchFamily="49" charset="-122"/>
                </a:rPr>
                <a:t>  	    5,000,000</a:t>
              </a:r>
              <a:endParaRPr lang="zh-CN" altLang="zh-CN" sz="24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EA7B3F58-C299-41C8-8385-A8F0589903D6}" type="slidenum">
              <a:rPr lang="zh-CN" altLang="en-US" smtClean="0"/>
            </a:fld>
            <a:endParaRPr lang="zh-CN" altLang="en-US" dirty="0"/>
          </a:p>
        </p:txBody>
      </p:sp>
      <p:grpSp>
        <p:nvGrpSpPr>
          <p:cNvPr id="4" name="组合 4"/>
          <p:cNvGrpSpPr/>
          <p:nvPr/>
        </p:nvGrpSpPr>
        <p:grpSpPr>
          <a:xfrm>
            <a:off x="166647" y="1357303"/>
            <a:ext cx="11715832" cy="6614546"/>
            <a:chOff x="2664" y="645"/>
            <a:chExt cx="9788" cy="6191"/>
          </a:xfrm>
        </p:grpSpPr>
        <p:sp>
          <p:nvSpPr>
            <p:cNvPr id="3" name="矩形 2"/>
            <p:cNvSpPr/>
            <p:nvPr/>
          </p:nvSpPr>
          <p:spPr bwMode="auto">
            <a:xfrm>
              <a:off x="2724" y="912"/>
              <a:ext cx="9694" cy="4574"/>
            </a:xfrm>
            <a:prstGeom prst="rect">
              <a:avLst/>
            </a:prstGeom>
            <a:solidFill>
              <a:schemeClr val="bg1">
                <a:alpha val="58000"/>
              </a:schemeClr>
            </a:solidFill>
            <a:ln w="15875" cap="flat" cmpd="sng" algn="ctr">
              <a:solidFill>
                <a:srgbClr val="00B0F0"/>
              </a:solidFill>
              <a:prstDash val="solid"/>
              <a:round/>
              <a:headEnd type="none" w="med" len="med"/>
              <a:tailEnd type="none" w="med" len="med"/>
            </a:ln>
            <a:effectLst/>
          </p:spPr>
          <p:txBody>
            <a:bodyPr lIns="68580" tIns="34290" rIns="68580" bIns="34290"/>
            <a:lstStyle/>
            <a:p>
              <a:pPr>
                <a:spcBef>
                  <a:spcPts val="0"/>
                </a:spcBef>
                <a:spcAft>
                  <a:spcPts val="0"/>
                </a:spcAft>
                <a:defRPr/>
              </a:pPr>
              <a:endParaRPr lang="zh-CN" altLang="en-US" sz="1350">
                <a:latin typeface="Arial" panose="020B0604020202020204" pitchFamily="34" charset="0"/>
                <a:ea typeface="+mn-ea"/>
              </a:endParaRPr>
            </a:p>
          </p:txBody>
        </p:sp>
        <p:sp>
          <p:nvSpPr>
            <p:cNvPr id="18" name="矩形 17"/>
            <p:cNvSpPr/>
            <p:nvPr/>
          </p:nvSpPr>
          <p:spPr bwMode="auto">
            <a:xfrm>
              <a:off x="2724" y="645"/>
              <a:ext cx="7967" cy="840"/>
            </a:xfrm>
            <a:prstGeom prst="rect">
              <a:avLst/>
            </a:prstGeom>
            <a:solidFill>
              <a:srgbClr val="0054A6"/>
            </a:solidFill>
            <a:ln w="9525" cap="flat" cmpd="sng" algn="ctr">
              <a:noFill/>
              <a:prstDash val="solid"/>
              <a:round/>
              <a:headEnd type="none" w="med" len="med"/>
              <a:tailEnd type="none" w="med" len="med"/>
            </a:ln>
            <a:effectLst/>
          </p:spPr>
          <p:txBody>
            <a:bodyPr lIns="68580" tIns="34290" rIns="68580" bIns="34290"/>
            <a:lstStyle/>
            <a:p>
              <a:pPr defTabSz="685800">
                <a:defRPr/>
              </a:pPr>
              <a:r>
                <a:rPr lang="en-US" altLang="zh-CN" sz="1350" dirty="0" smtClean="0">
                  <a:latin typeface="Arial" panose="020B0604020202020204" pitchFamily="34" charset="0"/>
                  <a:ea typeface="宋体" panose="02010600030101010101" pitchFamily="2" charset="-122"/>
                </a:rPr>
                <a:t>  </a:t>
              </a:r>
              <a:endParaRPr lang="zh-CN" altLang="en-US" sz="1350" dirty="0">
                <a:latin typeface="Arial" panose="020B0604020202020204" pitchFamily="34" charset="0"/>
                <a:ea typeface="宋体" panose="02010600030101010101" pitchFamily="2" charset="-122"/>
              </a:endParaRPr>
            </a:p>
          </p:txBody>
        </p:sp>
        <p:sp>
          <p:nvSpPr>
            <p:cNvPr id="19" name="TextBox 18"/>
            <p:cNvSpPr txBox="1"/>
            <p:nvPr/>
          </p:nvSpPr>
          <p:spPr bwMode="auto">
            <a:xfrm>
              <a:off x="2724" y="797"/>
              <a:ext cx="7938" cy="490"/>
            </a:xfrm>
            <a:prstGeom prst="rect">
              <a:avLst/>
            </a:prstGeom>
            <a:noFill/>
          </p:spPr>
          <p:txBody>
            <a:bodyPr wrap="square">
              <a:spAutoFit/>
            </a:bodyPr>
            <a:lstStyle/>
            <a:p>
              <a:pPr>
                <a:spcBef>
                  <a:spcPts val="0"/>
                </a:spcBef>
                <a:spcAft>
                  <a:spcPts val="0"/>
                </a:spcAft>
                <a:defRPr/>
              </a:pPr>
              <a:r>
                <a:rPr lang="zh-CN" altLang="en-US" sz="2800" dirty="0" smtClean="0">
                  <a:solidFill>
                    <a:schemeClr val="bg1"/>
                  </a:solidFill>
                  <a:ea typeface="黑体" panose="02010609060101010101" pitchFamily="49" charset="-122"/>
                </a:rPr>
                <a:t>四、政府部门会计报表编制</a:t>
              </a:r>
              <a:endParaRPr lang="zh-CN" altLang="en-US" sz="2800" b="1" kern="0" spc="-113" dirty="0">
                <a:ln w="1905">
                  <a:noFill/>
                </a:ln>
                <a:solidFill>
                  <a:schemeClr val="bg1"/>
                </a:solidFill>
                <a:latin typeface="黑体" panose="02010609060101010101" pitchFamily="49" charset="-122"/>
                <a:ea typeface="黑体" panose="02010609060101010101" pitchFamily="49" charset="-122"/>
              </a:endParaRPr>
            </a:p>
          </p:txBody>
        </p:sp>
        <p:sp>
          <p:nvSpPr>
            <p:cNvPr id="15" name="矩形 14"/>
            <p:cNvSpPr/>
            <p:nvPr/>
          </p:nvSpPr>
          <p:spPr>
            <a:xfrm>
              <a:off x="2664" y="1564"/>
              <a:ext cx="9788" cy="5272"/>
            </a:xfrm>
            <a:prstGeom prst="rect">
              <a:avLst/>
            </a:prstGeom>
          </p:spPr>
          <p:txBody>
            <a:bodyPr wrap="square">
              <a:spAutoFit/>
            </a:bodyPr>
            <a:lstStyle/>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2.</a:t>
              </a:r>
              <a:r>
                <a:rPr lang="zh-CN" altLang="zh-CN" sz="2800" dirty="0" smtClean="0">
                  <a:latin typeface="黑体" panose="02010609060101010101" pitchFamily="49" charset="-122"/>
                  <a:ea typeface="黑体" panose="02010609060101010101" pitchFamily="49" charset="-122"/>
                </a:rPr>
                <a:t>抵销政府部门内部</a:t>
              </a:r>
              <a:r>
                <a:rPr lang="zh-CN" altLang="zh-CN" sz="2800" dirty="0" smtClean="0">
                  <a:solidFill>
                    <a:srgbClr val="FF0000"/>
                  </a:solidFill>
                  <a:latin typeface="黑体" panose="02010609060101010101" pitchFamily="49" charset="-122"/>
                  <a:ea typeface="黑体" panose="02010609060101010101" pitchFamily="49" charset="-122"/>
                </a:rPr>
                <a:t>收入费用</a:t>
              </a:r>
              <a:r>
                <a:rPr lang="zh-CN" altLang="zh-CN" sz="2800" dirty="0" smtClean="0">
                  <a:latin typeface="黑体" panose="02010609060101010101" pitchFamily="49" charset="-122"/>
                  <a:ea typeface="黑体" panose="02010609060101010101" pitchFamily="49" charset="-122"/>
                </a:rPr>
                <a:t>事项。</a:t>
              </a:r>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zh-CN" sz="2800" dirty="0" smtClean="0">
                  <a:latin typeface="黑体" panose="02010609060101010101" pitchFamily="49" charset="-122"/>
                  <a:ea typeface="黑体" panose="02010609060101010101" pitchFamily="49" charset="-122"/>
                </a:rPr>
                <a:t>）“上级补助收入”与“对附属单位补助支出”之间存在抵销关系，抵销分录为：借记“上级补助收入”，贷记“对附属单位补助支出”。</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）“附属单位上缴收入”与“上缴上级支出”之间存在抵销关系，抵销分录为：借记“附属单位上缴收入”，贷记“上缴上级支出”。</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3</a:t>
              </a:r>
              <a:r>
                <a:rPr lang="zh-CN" altLang="zh-CN" sz="2800" dirty="0" smtClean="0">
                  <a:latin typeface="黑体" panose="02010609060101010101" pitchFamily="49" charset="-122"/>
                  <a:ea typeface="黑体" panose="02010609060101010101" pitchFamily="49" charset="-122"/>
                </a:rPr>
                <a:t>） “事业收入”、</a:t>
              </a:r>
              <a:r>
                <a:rPr lang="zh-CN" altLang="en-US" sz="2800" dirty="0" smtClean="0">
                  <a:latin typeface="黑体" panose="02010609060101010101" pitchFamily="49" charset="-122"/>
                  <a:ea typeface="黑体" panose="02010609060101010101" pitchFamily="49" charset="-122"/>
                </a:rPr>
                <a:t>“经营收入”、</a:t>
              </a:r>
              <a:r>
                <a:rPr lang="zh-CN" altLang="zh-CN" sz="2800" dirty="0" smtClean="0">
                  <a:latin typeface="黑体" panose="02010609060101010101" pitchFamily="49" charset="-122"/>
                  <a:ea typeface="黑体" panose="02010609060101010101" pitchFamily="49" charset="-122"/>
                </a:rPr>
                <a:t>“其他收入”中属于来自本部门内部单位的部分与“商品和服务费用”</a:t>
              </a:r>
              <a:r>
                <a:rPr lang="zh-CN" altLang="en-US" sz="2800" dirty="0" smtClean="0">
                  <a:latin typeface="黑体" panose="02010609060101010101" pitchFamily="49" charset="-122"/>
                  <a:ea typeface="黑体" panose="02010609060101010101" pitchFamily="49" charset="-122"/>
                </a:rPr>
                <a:t>、“经营费用”</a:t>
              </a:r>
              <a:r>
                <a:rPr lang="zh-CN" altLang="zh-CN" sz="2800" dirty="0" smtClean="0">
                  <a:latin typeface="黑体" panose="02010609060101010101" pitchFamily="49" charset="-122"/>
                  <a:ea typeface="黑体" panose="02010609060101010101" pitchFamily="49" charset="-122"/>
                </a:rPr>
                <a:t>中属于支付给本部门内部单位的部分存在抵销关系，抵销分录为：借记“事业收入”、</a:t>
              </a:r>
              <a:r>
                <a:rPr lang="zh-CN" altLang="en-US" sz="2800" dirty="0" smtClean="0">
                  <a:latin typeface="黑体" panose="02010609060101010101" pitchFamily="49" charset="-122"/>
                  <a:ea typeface="黑体" panose="02010609060101010101" pitchFamily="49" charset="-122"/>
                </a:rPr>
                <a:t>“经营收入”、</a:t>
              </a:r>
              <a:r>
                <a:rPr lang="zh-CN" altLang="zh-CN" sz="2800" dirty="0" smtClean="0">
                  <a:latin typeface="黑体" panose="02010609060101010101" pitchFamily="49" charset="-122"/>
                  <a:ea typeface="黑体" panose="02010609060101010101" pitchFamily="49" charset="-122"/>
                </a:rPr>
                <a:t> “其他收入”，贷记“商品和服务费用”</a:t>
              </a:r>
              <a:r>
                <a:rPr lang="zh-CN" altLang="en-US" sz="2800" dirty="0" smtClean="0">
                  <a:latin typeface="黑体" panose="02010609060101010101" pitchFamily="49" charset="-122"/>
                  <a:ea typeface="黑体" panose="02010609060101010101" pitchFamily="49" charset="-122"/>
                </a:rPr>
                <a:t>、“经营费用”</a:t>
              </a:r>
              <a:r>
                <a:rPr lang="zh-CN" altLang="zh-CN" sz="2800" dirty="0" smtClean="0">
                  <a:latin typeface="黑体" panose="02010609060101010101" pitchFamily="49" charset="-122"/>
                  <a:ea typeface="黑体" panose="02010609060101010101" pitchFamily="49" charset="-122"/>
                </a:rPr>
                <a:t>。</a:t>
              </a:r>
              <a:endParaRPr lang="zh-CN" altLang="zh-CN" sz="2800" dirty="0" smtClean="0">
                <a:latin typeface="黑体" panose="02010609060101010101" pitchFamily="49" charset="-122"/>
                <a:ea typeface="黑体" panose="02010609060101010101" pitchFamily="49" charset="-122"/>
              </a:endParaRPr>
            </a:p>
            <a:p>
              <a:endParaRPr lang="zh-CN" altLang="zh-CN" sz="2800" dirty="0" smtClean="0">
                <a:latin typeface="黑体" panose="02010609060101010101" pitchFamily="49" charset="-122"/>
                <a:ea typeface="黑体" panose="02010609060101010101" pitchFamily="49" charset="-122"/>
              </a:endParaRPr>
            </a:p>
            <a:p>
              <a:pPr marL="0" indent="0">
                <a:buFont typeface="Wingdings" panose="05000000000000000000" pitchFamily="2" charset="2"/>
                <a:buNone/>
              </a:pPr>
              <a:endParaRPr lang="zh-CN" altLang="zh-CN" sz="2400" dirty="0" smtClean="0">
                <a:ea typeface="宋体" panose="02010600030101010101" pitchFamily="2" charset="-122"/>
              </a:endParaRPr>
            </a:p>
            <a:p>
              <a:pPr marL="0" indent="0">
                <a:buFont typeface="Wingdings" panose="05000000000000000000" pitchFamily="2" charset="2"/>
                <a:buNone/>
              </a:pPr>
              <a:endParaRPr lang="zh-CN" altLang="zh-CN" sz="2800" dirty="0" smtClean="0">
                <a:solidFill>
                  <a:srgbClr val="FF0000"/>
                </a:solidFill>
                <a:latin typeface="黑体" panose="02010609060101010101" pitchFamily="49" charset="-122"/>
                <a:ea typeface="黑体" panose="02010609060101010101" pitchFamily="49" charset="-122"/>
              </a:endParaRPr>
            </a:p>
          </p:txBody>
        </p:sp>
      </p:grpSp>
      <p:sp>
        <p:nvSpPr>
          <p:cNvPr id="8" name="文本框 41"/>
          <p:cNvSpPr txBox="1"/>
          <p:nvPr/>
        </p:nvSpPr>
        <p:spPr>
          <a:xfrm>
            <a:off x="2685893" y="353750"/>
            <a:ext cx="6820771" cy="523220"/>
          </a:xfrm>
          <a:prstGeom prst="rect">
            <a:avLst/>
          </a:prstGeom>
          <a:noFill/>
        </p:spPr>
        <p:txBody>
          <a:bodyPr wrap="square">
            <a:spAutoFit/>
          </a:bodyPr>
          <a:lstStyle>
            <a:defPPr>
              <a:defRPr lang="zh-CN"/>
            </a:defPPr>
            <a:lvl1pPr algn="ctr" fontAlgn="auto">
              <a:spcBef>
                <a:spcPts val="0"/>
              </a:spcBef>
              <a:spcAft>
                <a:spcPts val="0"/>
              </a:spcAft>
              <a:defRPr sz="2500">
                <a:latin typeface="+mn-lt"/>
                <a:ea typeface="+mn-ea"/>
              </a:defRPr>
            </a:lvl1pPr>
          </a:lstStyle>
          <a:p>
            <a:r>
              <a:rPr lang="zh-CN" altLang="en-US" sz="2800" b="1" dirty="0" smtClean="0">
                <a:latin typeface="黑体" panose="02010609060101010101" pitchFamily="49" charset="-122"/>
                <a:ea typeface="黑体" panose="02010609060101010101" pitchFamily="49" charset="-122"/>
              </a:rPr>
              <a:t>第三部分</a:t>
            </a:r>
            <a:r>
              <a:rPr lang="en-US" altLang="zh-CN" sz="2800" b="1" dirty="0" smtClean="0">
                <a:latin typeface="黑体" panose="02010609060101010101" pitchFamily="49" charset="-122"/>
                <a:ea typeface="黑体" panose="02010609060101010101" pitchFamily="49" charset="-122"/>
              </a:rPr>
              <a:t> </a:t>
            </a:r>
            <a:r>
              <a:rPr lang="zh-CN" altLang="en-US" sz="2800" b="1" dirty="0" smtClean="0">
                <a:solidFill>
                  <a:schemeClr val="tx1">
                    <a:lumMod val="50000"/>
                  </a:schemeClr>
                </a:solidFill>
                <a:latin typeface="黑体" panose="02010609060101010101" pitchFamily="49" charset="-122"/>
                <a:ea typeface="黑体" panose="02010609060101010101" pitchFamily="49" charset="-122"/>
              </a:rPr>
              <a:t>政府部门财务报告编制 </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Office 主题​​">
  <a:themeElements>
    <a:clrScheme name="沉稳">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2014年年终总结">
      <a:majorFont>
        <a:latin typeface="Copperplate Gothic Bold"/>
        <a:ea typeface="微软雅黑"/>
        <a:cs typeface=""/>
      </a:majorFont>
      <a:minorFont>
        <a:latin typeface="Copperplate Gothic Bold"/>
        <a:ea typeface="微软雅黑"/>
        <a:cs typeface=""/>
      </a:minorFont>
    </a:fontScheme>
    <a:fmtScheme name="Book">
      <a:fillStyleLst>
        <a:solidFill>
          <a:schemeClr val="phClr">
            <a:tint val="100000"/>
            <a:shade val="100000"/>
            <a:hueMod val="100000"/>
            <a:satMod val="100000"/>
          </a:schemeClr>
        </a:solidFill>
        <a:gradFill rotWithShape="1">
          <a:gsLst>
            <a:gs pos="0">
              <a:schemeClr val="phClr">
                <a:tint val="30000"/>
                <a:shade val="100000"/>
                <a:hueMod val="100000"/>
                <a:satMod val="100000"/>
              </a:schemeClr>
            </a:gs>
            <a:gs pos="80000">
              <a:schemeClr val="phClr">
                <a:tint val="70000"/>
                <a:shade val="100000"/>
                <a:hueMod val="100000"/>
                <a:satMod val="100000"/>
              </a:schemeClr>
            </a:gs>
            <a:gs pos="100000">
              <a:schemeClr val="phClr">
                <a:tint val="100000"/>
                <a:shade val="100000"/>
                <a:hueMod val="100000"/>
                <a:satMod val="100000"/>
              </a:schemeClr>
            </a:gs>
          </a:gsLst>
          <a:lin ang="7200000" scaled="1"/>
        </a:gradFill>
        <a:gradFill rotWithShape="1">
          <a:gsLst>
            <a:gs pos="0">
              <a:schemeClr val="phClr">
                <a:tint val="80000"/>
                <a:shade val="100000"/>
                <a:hueMod val="100000"/>
                <a:satMod val="100000"/>
              </a:schemeClr>
            </a:gs>
            <a:gs pos="30000">
              <a:schemeClr val="phClr">
                <a:tint val="100000"/>
                <a:shade val="100000"/>
                <a:hueMod val="100000"/>
                <a:satMod val="100000"/>
              </a:schemeClr>
            </a:gs>
            <a:gs pos="100000">
              <a:schemeClr val="phClr">
                <a:tint val="100000"/>
                <a:shade val="50000"/>
                <a:hueMod val="100000"/>
                <a:satMod val="100000"/>
              </a:schemeClr>
            </a:gs>
          </a:gsLst>
          <a:lin ang="18000000" scaled="1"/>
        </a:gradFill>
      </a:fillStyleLst>
      <a:lnStyleLst>
        <a:ln w="12700"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a:rot lat="0" lon="0" rev="0"/>
            </a:camera>
            <a:lightRig rig="morning" dir="bl"/>
          </a:scene3d>
          <a:sp3d extrusionH="222250" contourW="25400" prstMaterial="matte">
            <a:bevelT w="38100" h="38100" prst="softRound"/>
            <a:bevelB/>
            <a:extrusionClr>
              <a:srgbClr val="FF0000"/>
            </a:extrusionClr>
            <a:contourClr>
              <a:schemeClr val="accent3">
                <a:tint val="100000"/>
                <a:shade val="100000"/>
                <a:hueMod val="100000"/>
                <a:satMod val="100000"/>
              </a:schemeClr>
            </a:contourClr>
          </a:sp3d>
        </a:effectStyle>
        <a:effectStyle>
          <a:effectLst>
            <a:glow>
              <a:schemeClr val="phClr">
                <a:tint val="100000"/>
                <a:shade val="100000"/>
                <a:hueMod val="100000"/>
                <a:satMod val="100000"/>
              </a:schemeClr>
            </a:glow>
          </a:effectLst>
          <a:scene3d>
            <a:camera prst="orthographicFront" fov="0">
              <a:rot lat="0" lon="0" rev="0"/>
            </a:camera>
            <a:lightRig rig="soft" dir="bl">
              <a:rot lat="0" lon="0" rev="0"/>
            </a:lightRig>
          </a:scene3d>
          <a:sp3d prstMaterial="plastic">
            <a:bevelT w="38100" h="38100"/>
            <a:contourClr>
              <a:schemeClr val="phClr">
                <a:tint val="100000"/>
                <a:shade val="100000"/>
                <a:hueMod val="100000"/>
                <a:satMod val="1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alphaModFix amt="85000"/>
          </a:blip>
          <a:srcRect/>
          <a:tile tx="-6350" ty="12700" sx="42000" sy="42000" flip="none" algn="tl"/>
        </a:blipFill>
        <a:ln w="3175">
          <a:solidFill>
            <a:schemeClr val="bg1">
              <a:alpha val="70000"/>
            </a:schemeClr>
          </a:solidFill>
        </a:ln>
        <a:effectLst>
          <a:outerShdw blurRad="50800" dist="38100" dir="2700000" algn="tl" rotWithShape="0">
            <a:prstClr val="black">
              <a:alpha val="40000"/>
            </a:prstClr>
          </a:outerShdw>
        </a:effectLst>
      </a:spPr>
      <a:bodyPr rtlCol="0" anchor="ctr"/>
      <a:lstStyle>
        <a:defPPr algn="ctr" fontAlgn="auto">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Custom 1">
      <a:dk1>
        <a:srgbClr val="16218E"/>
      </a:dk1>
      <a:lt1>
        <a:srgbClr val="FFFFFF"/>
      </a:lt1>
      <a:dk2>
        <a:srgbClr val="002060"/>
      </a:dk2>
      <a:lt2>
        <a:srgbClr val="808080"/>
      </a:lt2>
      <a:accent1>
        <a:srgbClr val="920000"/>
      </a:accent1>
      <a:accent2>
        <a:srgbClr val="212165"/>
      </a:accent2>
      <a:accent3>
        <a:srgbClr val="D2AA00"/>
      </a:accent3>
      <a:accent4>
        <a:srgbClr val="F2F2F2"/>
      </a:accent4>
      <a:accent5>
        <a:srgbClr val="A5A5A5"/>
      </a:accent5>
      <a:accent6>
        <a:srgbClr val="2D2D8A"/>
      </a:accent6>
      <a:hlink>
        <a:srgbClr val="009999"/>
      </a:hlink>
      <a:folHlink>
        <a:srgbClr val="33339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fault Design">
  <a:themeElements>
    <a:clrScheme name="Custom 1">
      <a:dk1>
        <a:srgbClr val="16218E"/>
      </a:dk1>
      <a:lt1>
        <a:srgbClr val="FFFFFF"/>
      </a:lt1>
      <a:dk2>
        <a:srgbClr val="002060"/>
      </a:dk2>
      <a:lt2>
        <a:srgbClr val="808080"/>
      </a:lt2>
      <a:accent1>
        <a:srgbClr val="920000"/>
      </a:accent1>
      <a:accent2>
        <a:srgbClr val="212165"/>
      </a:accent2>
      <a:accent3>
        <a:srgbClr val="D2AA00"/>
      </a:accent3>
      <a:accent4>
        <a:srgbClr val="F2F2F2"/>
      </a:accent4>
      <a:accent5>
        <a:srgbClr val="A5A5A5"/>
      </a:accent5>
      <a:accent6>
        <a:srgbClr val="2D2D8A"/>
      </a:accent6>
      <a:hlink>
        <a:srgbClr val="009999"/>
      </a:hlink>
      <a:folHlink>
        <a:srgbClr val="33339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Default Design">
  <a:themeElements>
    <a:clrScheme name="Custom 1">
      <a:dk1>
        <a:srgbClr val="16218E"/>
      </a:dk1>
      <a:lt1>
        <a:srgbClr val="FFFFFF"/>
      </a:lt1>
      <a:dk2>
        <a:srgbClr val="002060"/>
      </a:dk2>
      <a:lt2>
        <a:srgbClr val="808080"/>
      </a:lt2>
      <a:accent1>
        <a:srgbClr val="920000"/>
      </a:accent1>
      <a:accent2>
        <a:srgbClr val="212165"/>
      </a:accent2>
      <a:accent3>
        <a:srgbClr val="D2AA00"/>
      </a:accent3>
      <a:accent4>
        <a:srgbClr val="F2F2F2"/>
      </a:accent4>
      <a:accent5>
        <a:srgbClr val="A5A5A5"/>
      </a:accent5>
      <a:accent6>
        <a:srgbClr val="2D2D8A"/>
      </a:accent6>
      <a:hlink>
        <a:srgbClr val="009999"/>
      </a:hlink>
      <a:folHlink>
        <a:srgbClr val="33339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rgbClr val="0000FF"/>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25993</Words>
  <Application>WPS 演示</Application>
  <PresentationFormat>宽屏</PresentationFormat>
  <Paragraphs>2013</Paragraphs>
  <Slides>128</Slides>
  <Notes>101</Notes>
  <HiddenSlides>0</HiddenSlides>
  <MMClips>0</MMClips>
  <ScaleCrop>false</ScaleCrop>
  <HeadingPairs>
    <vt:vector size="8" baseType="variant">
      <vt:variant>
        <vt:lpstr>已用的字体</vt:lpstr>
      </vt:variant>
      <vt:variant>
        <vt:i4>16</vt:i4>
      </vt:variant>
      <vt:variant>
        <vt:lpstr>主题</vt:lpstr>
      </vt:variant>
      <vt:variant>
        <vt:i4>4</vt:i4>
      </vt:variant>
      <vt:variant>
        <vt:lpstr>嵌入 OLE 服务器</vt:lpstr>
      </vt:variant>
      <vt:variant>
        <vt:i4>0</vt:i4>
      </vt:variant>
      <vt:variant>
        <vt:lpstr>幻灯片标题</vt:lpstr>
      </vt:variant>
      <vt:variant>
        <vt:i4>128</vt:i4>
      </vt:variant>
    </vt:vector>
  </HeadingPairs>
  <TitlesOfParts>
    <vt:vector size="148" baseType="lpstr">
      <vt:lpstr>Arial</vt:lpstr>
      <vt:lpstr>宋体</vt:lpstr>
      <vt:lpstr>Wingdings</vt:lpstr>
      <vt:lpstr>Copperplate Gothic Bold</vt:lpstr>
      <vt:lpstr>微软雅黑</vt:lpstr>
      <vt:lpstr>Calibri</vt:lpstr>
      <vt:lpstr>黑体</vt:lpstr>
      <vt:lpstr>Symbol</vt:lpstr>
      <vt:lpstr>Wingdings</vt:lpstr>
      <vt:lpstr>Arial Unicode MS</vt:lpstr>
      <vt:lpstr>Times New Roman</vt:lpstr>
      <vt:lpstr>Arial Unicode MS</vt:lpstr>
      <vt:lpstr>Arial</vt:lpstr>
      <vt:lpstr>Garamond</vt:lpstr>
      <vt:lpstr>楷体_GB2312</vt:lpstr>
      <vt:lpstr>Verdana</vt:lpstr>
      <vt:lpstr>1_Office 主题​​</vt:lpstr>
      <vt:lpstr>Default Design</vt:lpstr>
      <vt:lpstr>1_Default Design</vt:lpstr>
      <vt:lpstr>2_Default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政府财务报告编制办法（试行）主要内容图示</vt:lpstr>
      <vt:lpstr>政府财务报告编制办法（试行）主要内容图示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四、政府部门会计报表编制</vt:lpstr>
      <vt:lpstr>PowerPoint 演示文稿</vt:lpstr>
      <vt:lpstr>四、政府部门会计报表编制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政府部门会计报表编制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政府部门财务报告编制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多吉</dc:creator>
  <cp:lastModifiedBy>a</cp:lastModifiedBy>
  <cp:revision>1425</cp:revision>
  <dcterms:created xsi:type="dcterms:W3CDTF">2014-01-11T15:22:00Z</dcterms:created>
  <dcterms:modified xsi:type="dcterms:W3CDTF">2018-06-01T10:19:30Z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y fmtid="{D5CDD505-2E9C-101B-9397-08002B2CF9AE}" pid="3" name="KSORubyTemplateID">
    <vt:lpwstr>2</vt:lpwstr>
  </property>
</Properties>
</file>