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32"/>
  </p:notesMasterIdLst>
  <p:handoutMasterIdLst>
    <p:handoutMasterId r:id="rId33"/>
  </p:handoutMasterIdLst>
  <p:sldIdLst>
    <p:sldId id="256" r:id="rId2"/>
    <p:sldId id="634" r:id="rId3"/>
    <p:sldId id="675" r:id="rId4"/>
    <p:sldId id="666" r:id="rId5"/>
    <p:sldId id="542" r:id="rId6"/>
    <p:sldId id="562" r:id="rId7"/>
    <p:sldId id="563" r:id="rId8"/>
    <p:sldId id="639" r:id="rId9"/>
    <p:sldId id="564" r:id="rId10"/>
    <p:sldId id="565" r:id="rId11"/>
    <p:sldId id="566" r:id="rId12"/>
    <p:sldId id="567" r:id="rId13"/>
    <p:sldId id="568" r:id="rId14"/>
    <p:sldId id="569" r:id="rId15"/>
    <p:sldId id="570" r:id="rId16"/>
    <p:sldId id="676" r:id="rId17"/>
    <p:sldId id="574" r:id="rId18"/>
    <p:sldId id="673" r:id="rId19"/>
    <p:sldId id="667" r:id="rId20"/>
    <p:sldId id="674" r:id="rId21"/>
    <p:sldId id="677" r:id="rId22"/>
    <p:sldId id="573" r:id="rId23"/>
    <p:sldId id="668" r:id="rId24"/>
    <p:sldId id="678" r:id="rId25"/>
    <p:sldId id="669" r:id="rId26"/>
    <p:sldId id="679" r:id="rId27"/>
    <p:sldId id="670" r:id="rId28"/>
    <p:sldId id="671" r:id="rId29"/>
    <p:sldId id="680" r:id="rId30"/>
    <p:sldId id="423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600" b="1" kern="1200">
        <a:solidFill>
          <a:srgbClr val="AC7B00"/>
        </a:solidFill>
        <a:latin typeface="Futura Hv"/>
        <a:ea typeface="华文新魏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b="1" kern="1200">
        <a:solidFill>
          <a:srgbClr val="AC7B00"/>
        </a:solidFill>
        <a:latin typeface="Futura Hv"/>
        <a:ea typeface="华文新魏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b="1" kern="1200">
        <a:solidFill>
          <a:srgbClr val="AC7B00"/>
        </a:solidFill>
        <a:latin typeface="Futura Hv"/>
        <a:ea typeface="华文新魏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b="1" kern="1200">
        <a:solidFill>
          <a:srgbClr val="AC7B00"/>
        </a:solidFill>
        <a:latin typeface="Futura Hv"/>
        <a:ea typeface="华文新魏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b="1" kern="1200">
        <a:solidFill>
          <a:srgbClr val="AC7B00"/>
        </a:solidFill>
        <a:latin typeface="Futura Hv"/>
        <a:ea typeface="华文新魏" pitchFamily="2" charset="-122"/>
        <a:cs typeface="+mn-cs"/>
      </a:defRPr>
    </a:lvl5pPr>
    <a:lvl6pPr marL="2286000" algn="l" defTabSz="914400" rtl="0" eaLnBrk="1" latinLnBrk="0" hangingPunct="1">
      <a:defRPr sz="1600" b="1" kern="1200">
        <a:solidFill>
          <a:srgbClr val="AC7B00"/>
        </a:solidFill>
        <a:latin typeface="Futura Hv"/>
        <a:ea typeface="华文新魏" pitchFamily="2" charset="-122"/>
        <a:cs typeface="+mn-cs"/>
      </a:defRPr>
    </a:lvl6pPr>
    <a:lvl7pPr marL="2743200" algn="l" defTabSz="914400" rtl="0" eaLnBrk="1" latinLnBrk="0" hangingPunct="1">
      <a:defRPr sz="1600" b="1" kern="1200">
        <a:solidFill>
          <a:srgbClr val="AC7B00"/>
        </a:solidFill>
        <a:latin typeface="Futura Hv"/>
        <a:ea typeface="华文新魏" pitchFamily="2" charset="-122"/>
        <a:cs typeface="+mn-cs"/>
      </a:defRPr>
    </a:lvl7pPr>
    <a:lvl8pPr marL="3200400" algn="l" defTabSz="914400" rtl="0" eaLnBrk="1" latinLnBrk="0" hangingPunct="1">
      <a:defRPr sz="1600" b="1" kern="1200">
        <a:solidFill>
          <a:srgbClr val="AC7B00"/>
        </a:solidFill>
        <a:latin typeface="Futura Hv"/>
        <a:ea typeface="华文新魏" pitchFamily="2" charset="-122"/>
        <a:cs typeface="+mn-cs"/>
      </a:defRPr>
    </a:lvl8pPr>
    <a:lvl9pPr marL="3657600" algn="l" defTabSz="914400" rtl="0" eaLnBrk="1" latinLnBrk="0" hangingPunct="1">
      <a:defRPr sz="1600" b="1" kern="1200">
        <a:solidFill>
          <a:srgbClr val="AC7B00"/>
        </a:solidFill>
        <a:latin typeface="Futura Hv"/>
        <a:ea typeface="华文新魏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00CC"/>
    <a:srgbClr val="FFFFFF"/>
    <a:srgbClr val="3333CC"/>
    <a:srgbClr val="9BBB59"/>
    <a:srgbClr val="BABD59"/>
    <a:srgbClr val="4DD34D"/>
    <a:srgbClr val="0000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74" autoAdjust="0"/>
    <p:restoredTop sz="94678" autoAdjust="0"/>
  </p:normalViewPr>
  <p:slideViewPr>
    <p:cSldViewPr>
      <p:cViewPr>
        <p:scale>
          <a:sx n="80" d="100"/>
          <a:sy n="80" d="100"/>
        </p:scale>
        <p:origin x="-78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96F1D7A-8AE2-4142-9852-7CCF46691B30}" type="datetimeFigureOut">
              <a:rPr lang="zh-CN" altLang="en-US"/>
              <a:pPr>
                <a:defRPr/>
              </a:pPr>
              <a:t>2013-1-6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6CE4DA1-FCB9-4B1D-B37D-B9D95C0AD5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7833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2207F7BC-B0B4-4082-B739-592A76605778}" type="datetimeFigureOut">
              <a:rPr lang="zh-CN" altLang="en-US"/>
              <a:pPr>
                <a:defRPr/>
              </a:pPr>
              <a:t>2013-1-6</a:t>
            </a:fld>
            <a:endParaRPr lang="en-US" altLang="zh-CN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E7D43DE4-6B40-4444-A0F7-31A6DE8B16A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5240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封底">
    <p:bg>
      <p:bgPr>
        <a:gradFill>
          <a:gsLst>
            <a:gs pos="0">
              <a:srgbClr val="00B0F0">
                <a:lumMod val="100000"/>
              </a:srgbClr>
            </a:gs>
            <a:gs pos="100000">
              <a:srgbClr val="002060"/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:\20101130 董老师任务\参考资料\宣传册图片格式\毛笔刷 副本 拷贝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0138" y="0"/>
            <a:ext cx="423862" cy="612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4335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64638" cy="6858000"/>
          </a:xfrm>
          <a:prstGeom prst="rect">
            <a:avLst/>
          </a:prstGeom>
          <a:solidFill>
            <a:srgbClr val="FAF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gray">
          <a:xfrm>
            <a:off x="0" y="2786063"/>
            <a:ext cx="9144000" cy="1987550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 eaLnBrk="0" hangingPunct="0">
              <a:spcBef>
                <a:spcPct val="50000"/>
              </a:spcBef>
              <a:defRPr/>
            </a:pPr>
            <a:endParaRPr lang="en-US" altLang="zh-CN">
              <a:latin typeface="Arial" charset="0"/>
              <a:ea typeface="宋体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5580112" y="2888694"/>
            <a:ext cx="2378075" cy="1752600"/>
          </a:xfrm>
          <a:prstGeom prst="roundRect">
            <a:avLst>
              <a:gd name="adj" fmla="val 9614"/>
            </a:avLst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wrap="none" anchor="ctr"/>
          <a:lstStyle/>
          <a:p>
            <a:pPr algn="ctr" eaLnBrk="0" hangingPunct="0">
              <a:spcBef>
                <a:spcPct val="50000"/>
              </a:spcBef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4716" y="3095073"/>
            <a:ext cx="387961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439B8-8BB5-4AB0-A79C-01118D1AC03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3302" y="2852936"/>
            <a:ext cx="2555082" cy="18670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109660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93675"/>
            <a:ext cx="9164638" cy="649288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914400" y="1293333"/>
            <a:ext cx="7543800" cy="457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lvl1pPr algn="l">
              <a:defRPr lang="zh-CN" altLang="en-US" sz="2000" b="1" kern="1200">
                <a:cs typeface="+mn-cs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0" y="6627813"/>
            <a:ext cx="1038225" cy="2254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8612188" y="6642100"/>
            <a:ext cx="544512" cy="215900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fld id="{E3BC10E0-FBDC-4B3A-820F-52708DB187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953239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封底">
    <p:bg>
      <p:bgPr>
        <a:gradFill>
          <a:gsLst>
            <a:gs pos="0">
              <a:srgbClr val="00B0F0"/>
            </a:gs>
            <a:gs pos="100000">
              <a:srgbClr val="002060"/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:\20101130 董老师任务\参考资料\宣传册图片格式\毛笔刷 副本 拷贝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0138" y="0"/>
            <a:ext cx="423862" cy="612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D:\0 培训中心\20101130 董老师任务\3 图片资料\图片11111.png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27313"/>
            <a:ext cx="8572500" cy="15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D:\0 培训中心\20101130 董老师任务\3 图片资料\口号艺术字(白色)\谢谢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025" y="1736725"/>
            <a:ext cx="2862263" cy="1204913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42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14098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C707F-10FD-4F14-8DC0-A1C5D06C06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8370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5E57B-6CBD-46FC-ACE0-45496790BD0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592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rgbClr val="761012"/>
            </a:gs>
            <a:gs pos="100000">
              <a:srgbClr val="CD181F"/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64638" cy="6858000"/>
          </a:xfrm>
          <a:prstGeom prst="rect">
            <a:avLst/>
          </a:prstGeom>
          <a:solidFill>
            <a:srgbClr val="FAF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76400"/>
            <a:ext cx="75438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791200" y="6505575"/>
            <a:ext cx="1709738" cy="3524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800" b="0">
                <a:solidFill>
                  <a:schemeClr val="tx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62321039-E865-40DA-BA9A-1758C571BC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</p:sldLayoutIdLst>
  <p:transition spd="slow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微软雅黑" pitchFamily="34" charset="-122"/>
          <a:ea typeface="微软雅黑" pitchFamily="34" charset="-122"/>
        </a:defRPr>
      </a:lvl5pPr>
      <a:lvl6pPr marL="457200" algn="ctr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ts val="500"/>
        </a:spcBef>
        <a:spcAft>
          <a:spcPts val="500"/>
        </a:spcAft>
        <a:buChar char="•"/>
        <a:defRPr sz="2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292100" indent="-177800" algn="l" rtl="0" eaLnBrk="0" fontAlgn="base" hangingPunct="0">
        <a:spcBef>
          <a:spcPts val="500"/>
        </a:spcBef>
        <a:spcAft>
          <a:spcPts val="50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marL="571500" indent="-165100" algn="l" rtl="0" eaLnBrk="0" fontAlgn="base" hangingPunct="0">
        <a:spcBef>
          <a:spcPts val="500"/>
        </a:spcBef>
        <a:spcAft>
          <a:spcPts val="500"/>
        </a:spcAft>
        <a:buClr>
          <a:schemeClr val="accent2"/>
        </a:buClr>
        <a:buFont typeface="Wingdings" pitchFamily="2" charset="2"/>
        <a:buChar char="§"/>
        <a:defRPr sz="1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marL="863600" indent="-127000" algn="l" rtl="0" eaLnBrk="0" fontAlgn="base" hangingPunct="0">
        <a:spcBef>
          <a:spcPts val="500"/>
        </a:spcBef>
        <a:spcAft>
          <a:spcPts val="500"/>
        </a:spcAft>
        <a:buClr>
          <a:schemeClr val="tx2"/>
        </a:buClr>
        <a:buFont typeface="Wingdings" pitchFamily="2" charset="2"/>
        <a:buChar char="§"/>
        <a:defRPr sz="12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marL="1143000" indent="-114300" algn="l" rtl="0" eaLnBrk="0" fontAlgn="base" hangingPunct="0">
        <a:spcBef>
          <a:spcPts val="500"/>
        </a:spcBef>
        <a:spcAft>
          <a:spcPts val="500"/>
        </a:spcAft>
        <a:buClr>
          <a:schemeClr val="accent2"/>
        </a:buClr>
        <a:buFont typeface="Wingdings" pitchFamily="2" charset="2"/>
        <a:buChar char="§"/>
        <a:defRPr sz="1000">
          <a:solidFill>
            <a:schemeClr val="tx1"/>
          </a:solidFill>
          <a:latin typeface="+mn-lt"/>
          <a:ea typeface="微软雅黑" pitchFamily="34" charset="-122"/>
        </a:defRPr>
      </a:lvl5pPr>
      <a:lvl6pPr marL="1600200" indent="-114300" algn="l" rtl="0" eaLnBrk="1" fontAlgn="base" hangingPunct="1">
        <a:spcBef>
          <a:spcPts val="500"/>
        </a:spcBef>
        <a:spcAft>
          <a:spcPts val="500"/>
        </a:spcAft>
        <a:buClr>
          <a:schemeClr val="accent2"/>
        </a:buClr>
        <a:buFont typeface="Wingdings" pitchFamily="2" charset="2"/>
        <a:buChar char="§"/>
        <a:defRPr sz="1000">
          <a:solidFill>
            <a:schemeClr val="tx1"/>
          </a:solidFill>
          <a:latin typeface="+mn-lt"/>
        </a:defRPr>
      </a:lvl6pPr>
      <a:lvl7pPr marL="2057400" indent="-114300" algn="l" rtl="0" eaLnBrk="1" fontAlgn="base" hangingPunct="1">
        <a:spcBef>
          <a:spcPts val="500"/>
        </a:spcBef>
        <a:spcAft>
          <a:spcPts val="500"/>
        </a:spcAft>
        <a:buClr>
          <a:schemeClr val="accent2"/>
        </a:buClr>
        <a:buFont typeface="Wingdings" pitchFamily="2" charset="2"/>
        <a:buChar char="§"/>
        <a:defRPr sz="1000">
          <a:solidFill>
            <a:schemeClr val="tx1"/>
          </a:solidFill>
          <a:latin typeface="+mn-lt"/>
        </a:defRPr>
      </a:lvl7pPr>
      <a:lvl8pPr marL="2514600" indent="-114300" algn="l" rtl="0" eaLnBrk="1" fontAlgn="base" hangingPunct="1">
        <a:spcBef>
          <a:spcPts val="500"/>
        </a:spcBef>
        <a:spcAft>
          <a:spcPts val="500"/>
        </a:spcAft>
        <a:buClr>
          <a:schemeClr val="accent2"/>
        </a:buClr>
        <a:buFont typeface="Wingdings" pitchFamily="2" charset="2"/>
        <a:buChar char="§"/>
        <a:defRPr sz="1000">
          <a:solidFill>
            <a:schemeClr val="tx1"/>
          </a:solidFill>
          <a:latin typeface="+mn-lt"/>
        </a:defRPr>
      </a:lvl8pPr>
      <a:lvl9pPr marL="2971800" indent="-114300" algn="l" rtl="0" eaLnBrk="1" fontAlgn="base" hangingPunct="1">
        <a:spcBef>
          <a:spcPts val="500"/>
        </a:spcBef>
        <a:spcAft>
          <a:spcPts val="500"/>
        </a:spcAft>
        <a:buClr>
          <a:schemeClr val="accent2"/>
        </a:buClr>
        <a:buFont typeface="Wingdings" pitchFamily="2" charset="2"/>
        <a:buChar char="§"/>
        <a:defRPr sz="1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60000"/>
                <a:lumOff val="40000"/>
              </a:schemeClr>
            </a:gs>
            <a:gs pos="100000">
              <a:srgbClr val="002060"/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4932" y="2147888"/>
            <a:ext cx="7859844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年度企业财务会计决算</a:t>
            </a:r>
            <a:endParaRPr lang="en-US" altLang="zh-CN" sz="4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相关工作介绍</a:t>
            </a:r>
            <a:endParaRPr lang="en-US" altLang="zh-CN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5325" y="5185233"/>
            <a:ext cx="19351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</a:rPr>
              <a:t>2012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</a:rPr>
              <a:t>年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</a:rPr>
              <a:t>12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</a:rPr>
              <a:t>月</a:t>
            </a:r>
            <a:endParaRPr lang="en-US" altLang="zh-CN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609398"/>
          </a:xfrm>
        </p:spPr>
        <p:txBody>
          <a:bodyPr/>
          <a:lstStyle/>
          <a:p>
            <a:r>
              <a:rPr lang="en-US" altLang="zh-CN" sz="2800" dirty="0" smtClean="0"/>
              <a:t>4.</a:t>
            </a:r>
            <a:r>
              <a:rPr lang="zh-CN" altLang="en-US" sz="2800" dirty="0" smtClean="0"/>
              <a:t>现金</a:t>
            </a:r>
            <a:r>
              <a:rPr lang="zh-CN" altLang="en-US" sz="2800" dirty="0"/>
              <a:t>流量表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38"/>
            <a:ext cx="8820000" cy="57606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6" name="矩形 5"/>
          <p:cNvSpPr/>
          <p:nvPr/>
        </p:nvSpPr>
        <p:spPr>
          <a:xfrm>
            <a:off x="4572758" y="5361341"/>
            <a:ext cx="4392488" cy="1633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800" b="0">
              <a:solidFill>
                <a:prstClr val="white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611560" y="2492896"/>
            <a:ext cx="3888432" cy="2088232"/>
          </a:xfrm>
          <a:prstGeom prst="wedgeRectCallout">
            <a:avLst>
              <a:gd name="adj1" fmla="val 54136"/>
              <a:gd name="adj2" fmla="val 86444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支付其他与筹资活动有关的现金</a:t>
            </a: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反映</a:t>
            </a: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企业除上述各项外，支付的其他与筹资活动有关的现金，如捐赠现金支出、融资租入固定资产支付的租赁费、发生筹资费用所支付的现金、融资租赁所支付的现金、减少注册资本所支付的现金等。</a:t>
            </a:r>
            <a:r>
              <a:rPr lang="zh-CN" altLang="en-US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企业以分期付款方式购建的固定资产，在本项目中反映。</a:t>
            </a:r>
          </a:p>
        </p:txBody>
      </p:sp>
    </p:spTree>
    <p:extLst>
      <p:ext uri="{BB962C8B-B14F-4D97-AF65-F5344CB8AC3E}">
        <p14:creationId xmlns:p14="http://schemas.microsoft.com/office/powerpoint/2010/main" val="23226492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8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4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609398"/>
          </a:xfrm>
        </p:spPr>
        <p:txBody>
          <a:bodyPr/>
          <a:lstStyle/>
          <a:p>
            <a:r>
              <a:rPr lang="en-US" altLang="zh-CN" sz="2800" dirty="0" smtClean="0"/>
              <a:t>5.</a:t>
            </a:r>
            <a:r>
              <a:rPr lang="zh-CN" altLang="en-US" sz="2800" dirty="0" smtClean="0"/>
              <a:t>基本情况表</a:t>
            </a:r>
            <a:endParaRPr lang="zh-CN" altLang="en-US" sz="28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79" y="908729"/>
            <a:ext cx="8712968" cy="58590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6" name="矩形 5"/>
          <p:cNvSpPr/>
          <p:nvPr/>
        </p:nvSpPr>
        <p:spPr>
          <a:xfrm>
            <a:off x="0" y="2708920"/>
            <a:ext cx="2771800" cy="1633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800" b="0">
              <a:solidFill>
                <a:prstClr val="white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3563888" y="3284984"/>
            <a:ext cx="4176464" cy="2232248"/>
          </a:xfrm>
          <a:prstGeom prst="wedgeRectCallout">
            <a:avLst>
              <a:gd name="adj1" fmla="val -72911"/>
              <a:gd name="adj2" fmla="val -68237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劳务派遣提供的就业人数</a:t>
            </a: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指</a:t>
            </a: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企业当年已履行劳务派遣合同实际提供就业人员（这些就业人员的劳动合同由劳务承包单位与其签订，并由承包单位负责发放工资、办理社会保险等事宜）的平均数，按照企业当年已履行劳务派遣合同全年实际提供就业人次（</a:t>
            </a:r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人工作</a:t>
            </a:r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天为</a:t>
            </a:r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个就业人次）除以年制度工作日数计算填列。</a:t>
            </a:r>
            <a:endParaRPr lang="zh-CN" altLang="en-US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26755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8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4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565604"/>
          </a:xfrm>
        </p:spPr>
        <p:txBody>
          <a:bodyPr/>
          <a:lstStyle/>
          <a:p>
            <a:r>
              <a:rPr lang="en-US" altLang="zh-CN" sz="2800" dirty="0" smtClean="0"/>
              <a:t>5.</a:t>
            </a:r>
            <a:r>
              <a:rPr lang="zh-CN" altLang="en-US" sz="2800" dirty="0" smtClean="0"/>
              <a:t>基本</a:t>
            </a:r>
            <a:r>
              <a:rPr lang="zh-CN" altLang="en-US" sz="2800" dirty="0"/>
              <a:t>情况表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79" y="908729"/>
            <a:ext cx="8712968" cy="58590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6" name="矩形 5"/>
          <p:cNvSpPr/>
          <p:nvPr/>
        </p:nvSpPr>
        <p:spPr>
          <a:xfrm>
            <a:off x="3089963" y="2420888"/>
            <a:ext cx="2771800" cy="1633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800" b="0">
              <a:solidFill>
                <a:prstClr val="white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299399" y="3501008"/>
            <a:ext cx="4176464" cy="1224136"/>
          </a:xfrm>
          <a:prstGeom prst="wedgeRectCallout">
            <a:avLst>
              <a:gd name="adj1" fmla="val 36559"/>
              <a:gd name="adj2" fmla="val -121123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本年提取的职工培训费用</a:t>
            </a: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反映</a:t>
            </a: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企业在本年度按规定比例提取的专项用于职工教育和培训的费用。</a:t>
            </a:r>
            <a:endParaRPr lang="zh-CN" altLang="en-US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2386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8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4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609398"/>
          </a:xfrm>
        </p:spPr>
        <p:txBody>
          <a:bodyPr/>
          <a:lstStyle/>
          <a:p>
            <a:r>
              <a:rPr lang="en-US" altLang="zh-CN" sz="2800" dirty="0" smtClean="0"/>
              <a:t>5.</a:t>
            </a:r>
            <a:r>
              <a:rPr lang="zh-CN" altLang="en-US" sz="2800" dirty="0" smtClean="0"/>
              <a:t>基本</a:t>
            </a:r>
            <a:r>
              <a:rPr lang="zh-CN" altLang="en-US" sz="2800" dirty="0"/>
              <a:t>情况表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79" y="908729"/>
            <a:ext cx="8712968" cy="58590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6" name="矩形 5"/>
          <p:cNvSpPr/>
          <p:nvPr/>
        </p:nvSpPr>
        <p:spPr>
          <a:xfrm>
            <a:off x="3101838" y="3008827"/>
            <a:ext cx="2771800" cy="1633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800" b="0">
              <a:solidFill>
                <a:prstClr val="white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299399" y="4113076"/>
            <a:ext cx="4176464" cy="900100"/>
          </a:xfrm>
          <a:prstGeom prst="wedgeRectCallout">
            <a:avLst>
              <a:gd name="adj1" fmla="val 32863"/>
              <a:gd name="adj2" fmla="val -147510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“工业增加值”改为“劳动生产总值”，指标口径解释不变。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38358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8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4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565604"/>
          </a:xfrm>
        </p:spPr>
        <p:txBody>
          <a:bodyPr/>
          <a:lstStyle/>
          <a:p>
            <a:r>
              <a:rPr lang="en-US" altLang="zh-CN" sz="2800" dirty="0" smtClean="0"/>
              <a:t>5.</a:t>
            </a:r>
            <a:r>
              <a:rPr lang="zh-CN" altLang="en-US" sz="2800" dirty="0" smtClean="0"/>
              <a:t>基本</a:t>
            </a:r>
            <a:r>
              <a:rPr lang="zh-CN" altLang="en-US" sz="2800" dirty="0"/>
              <a:t>情况表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79" y="908729"/>
            <a:ext cx="8712968" cy="58590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6" name="矩形 5"/>
          <p:cNvSpPr/>
          <p:nvPr/>
        </p:nvSpPr>
        <p:spPr>
          <a:xfrm>
            <a:off x="3125588" y="5589240"/>
            <a:ext cx="2771800" cy="10081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800" b="0">
              <a:solidFill>
                <a:prstClr val="white"/>
              </a:solidFill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323529" y="2132856"/>
            <a:ext cx="4032448" cy="2731977"/>
          </a:xfrm>
          <a:prstGeom prst="wedgeRectCallout">
            <a:avLst>
              <a:gd name="adj1" fmla="val 34458"/>
              <a:gd name="adj2" fmla="val 76885"/>
            </a:avLst>
          </a:prstGeom>
          <a:blipFill dpi="0" rotWithShape="1">
            <a:blip r:embed="rId3" cstate="print"/>
            <a:srcRect/>
            <a:stretch>
              <a:fillRect b="19000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b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35859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8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4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609398"/>
          </a:xfrm>
        </p:spPr>
        <p:txBody>
          <a:bodyPr/>
          <a:lstStyle/>
          <a:p>
            <a:r>
              <a:rPr lang="en-US" altLang="zh-CN" sz="2800" dirty="0" smtClean="0"/>
              <a:t>5.</a:t>
            </a:r>
            <a:r>
              <a:rPr lang="zh-CN" altLang="en-US" sz="2800" dirty="0" smtClean="0"/>
              <a:t>基本</a:t>
            </a:r>
            <a:r>
              <a:rPr lang="zh-CN" altLang="en-US" sz="2800" dirty="0"/>
              <a:t>情况表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79" y="908729"/>
            <a:ext cx="8712968" cy="58590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6" name="矩形 5"/>
          <p:cNvSpPr/>
          <p:nvPr/>
        </p:nvSpPr>
        <p:spPr>
          <a:xfrm>
            <a:off x="5866299" y="6021288"/>
            <a:ext cx="2771800" cy="1633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800" b="0">
              <a:solidFill>
                <a:prstClr val="white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2387631" y="3573016"/>
            <a:ext cx="4176464" cy="1548172"/>
          </a:xfrm>
          <a:prstGeom prst="wedgeRectCallout">
            <a:avLst>
              <a:gd name="adj1" fmla="val 42247"/>
              <a:gd name="adj2" fmla="val 103164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社会贡献总额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反映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企业工资、劳保退休统筹及其他社会福利支出、利息支出净额、已交增值税、消费税、营业税、有关销售税金及附加、所得税及有关费用、企业对外捐赠和净利润等。</a:t>
            </a:r>
          </a:p>
        </p:txBody>
      </p:sp>
    </p:spTree>
    <p:extLst>
      <p:ext uri="{BB962C8B-B14F-4D97-AF65-F5344CB8AC3E}">
        <p14:creationId xmlns:p14="http://schemas.microsoft.com/office/powerpoint/2010/main" val="164375784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8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4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3284984"/>
            <a:ext cx="5220072" cy="1362075"/>
          </a:xfrm>
        </p:spPr>
        <p:txBody>
          <a:bodyPr/>
          <a:lstStyle/>
          <a:p>
            <a:r>
              <a:rPr lang="zh-CN" altLang="en-US" sz="3600" dirty="0" smtClean="0"/>
              <a:t>决算编制常见问题分析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709039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565604"/>
          </a:xfrm>
        </p:spPr>
        <p:txBody>
          <a:bodyPr/>
          <a:lstStyle/>
          <a:p>
            <a:r>
              <a:rPr lang="zh-CN" altLang="en-US" sz="2800" dirty="0" smtClean="0"/>
              <a:t>二、决算编制常见问题分析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57"/>
          <a:stretch/>
        </p:blipFill>
        <p:spPr>
          <a:xfrm>
            <a:off x="-36512" y="116632"/>
            <a:ext cx="2359430" cy="838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/>
        </p:nvSpPr>
        <p:spPr>
          <a:xfrm>
            <a:off x="144016" y="1138674"/>
            <a:ext cx="874846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（一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）填报不认真</a:t>
            </a:r>
            <a:endParaRPr lang="zh-CN" altLang="en-US" sz="28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2400" b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分户录入封面错误较多</a:t>
            </a:r>
            <a:endParaRPr lang="en-US" altLang="zh-CN" sz="2400" b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2400" b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基本情况表数据混乱</a:t>
            </a:r>
            <a:endParaRPr lang="en-US" altLang="zh-CN" sz="2400" b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2400" b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汇审期间仍然存在不少明显错漏现象</a:t>
            </a:r>
            <a:endParaRPr lang="en-US" altLang="zh-CN" sz="2400" b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2400" b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企业基本信息填报不严谨</a:t>
            </a:r>
            <a:endParaRPr lang="en-US" altLang="zh-CN" sz="2400" b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2400" b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所有者权益表上年数据审核不严</a:t>
            </a:r>
            <a:endParaRPr lang="en-US" altLang="zh-CN" sz="2400" b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2400" b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人数、工资及福利费等指标填报需加强</a:t>
            </a:r>
            <a:endParaRPr lang="en-US" altLang="zh-CN" sz="2400" b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27255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565604"/>
          </a:xfrm>
        </p:spPr>
        <p:txBody>
          <a:bodyPr/>
          <a:lstStyle/>
          <a:p>
            <a:r>
              <a:rPr lang="zh-CN" altLang="en-US" sz="2800" dirty="0" smtClean="0"/>
              <a:t>二、决算编制常见问题分析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57"/>
          <a:stretch/>
        </p:blipFill>
        <p:spPr>
          <a:xfrm>
            <a:off x="-36512" y="116632"/>
            <a:ext cx="2359430" cy="838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/>
        </p:nvSpPr>
        <p:spPr>
          <a:xfrm>
            <a:off x="467544" y="1125442"/>
            <a:ext cx="799288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28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en-US" sz="28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）过度依赖公式审核</a:t>
            </a:r>
            <a:endParaRPr lang="en-US" altLang="zh-CN" sz="28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8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2400" b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公式审核通过就认为完全无误</a:t>
            </a:r>
            <a:endParaRPr lang="en-US" altLang="zh-CN" sz="2400" b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endParaRPr lang="en-US" altLang="zh-CN" sz="2400" b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2400" b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为了公式审核通过盲目修改数据</a:t>
            </a:r>
            <a:endParaRPr lang="en-US" altLang="zh-CN" sz="2400" b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endParaRPr lang="en-US" altLang="zh-CN" sz="2400" b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2400" b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对审核存在问题的数据缺乏追踪求证</a:t>
            </a:r>
            <a:endParaRPr lang="zh-CN" altLang="en-US" sz="2400" b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22081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 smtClean="0">
                <a:solidFill>
                  <a:prstClr val="black"/>
                </a:solidFill>
              </a:rPr>
              <a:t>（三）数据把关不严格</a:t>
            </a:r>
            <a:endParaRPr lang="en-US" altLang="zh-CN" b="1" dirty="0" smtClean="0">
              <a:solidFill>
                <a:prstClr val="black"/>
              </a:solidFill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endParaRPr lang="en-US" altLang="zh-CN" sz="2400" dirty="0" smtClean="0">
              <a:solidFill>
                <a:prstClr val="black"/>
              </a:solidFill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2400" dirty="0" smtClean="0">
                <a:solidFill>
                  <a:prstClr val="black"/>
                </a:solidFill>
              </a:rPr>
              <a:t>部分县市区对本地区数据企业审核不严格，寄希望到决算汇审时修改后上报，严重影响数据质量</a:t>
            </a:r>
            <a:endParaRPr lang="en-US" altLang="zh-CN" sz="2400" dirty="0" smtClean="0">
              <a:solidFill>
                <a:prstClr val="black"/>
              </a:solidFill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endParaRPr lang="en-US" altLang="zh-CN" sz="2400" dirty="0" smtClean="0">
              <a:solidFill>
                <a:prstClr val="black"/>
              </a:solidFill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2400" dirty="0" smtClean="0">
                <a:solidFill>
                  <a:prstClr val="black"/>
                </a:solidFill>
              </a:rPr>
              <a:t>企业基本信息枚举项、数据逻辑关系、表完整性、数据有效性审核需关注</a:t>
            </a:r>
            <a:endParaRPr lang="en-US" altLang="zh-CN" sz="2400" dirty="0" smtClean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565604"/>
          </a:xfrm>
        </p:spPr>
        <p:txBody>
          <a:bodyPr/>
          <a:lstStyle/>
          <a:p>
            <a:r>
              <a:rPr lang="zh-CN" altLang="en-US" sz="2800" dirty="0" smtClean="0"/>
              <a:t>二、决算编制常见问题分析</a:t>
            </a:r>
            <a:endParaRPr lang="zh-CN" altLang="en-US" sz="2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609398"/>
          </a:xfrm>
        </p:spPr>
        <p:txBody>
          <a:bodyPr/>
          <a:lstStyle/>
          <a:p>
            <a:r>
              <a:rPr lang="zh-CN" altLang="en-US" sz="2800" dirty="0" smtClean="0"/>
              <a:t>目录</a:t>
            </a:r>
            <a:endParaRPr lang="zh-CN" altLang="en-US" sz="2800" dirty="0"/>
          </a:p>
        </p:txBody>
      </p:sp>
      <p:sp>
        <p:nvSpPr>
          <p:cNvPr id="6" name="Freeform 4"/>
          <p:cNvSpPr>
            <a:spLocks/>
          </p:cNvSpPr>
          <p:nvPr/>
        </p:nvSpPr>
        <p:spPr bwMode="gray">
          <a:xfrm>
            <a:off x="2478560" y="3035721"/>
            <a:ext cx="4244400" cy="568325"/>
          </a:xfrm>
          <a:prstGeom prst="round2DiagRect">
            <a:avLst/>
          </a:prstGeom>
          <a:gradFill rotWithShape="1">
            <a:gsLst>
              <a:gs pos="0">
                <a:schemeClr val="hlink">
                  <a:gamma/>
                  <a:shade val="72941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72941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gray">
          <a:xfrm>
            <a:off x="1779489" y="3034605"/>
            <a:ext cx="609600" cy="568325"/>
          </a:xfrm>
          <a:custGeom>
            <a:avLst/>
            <a:gdLst/>
            <a:ahLst/>
            <a:cxnLst>
              <a:cxn ang="0">
                <a:pos x="372" y="1"/>
              </a:cxn>
              <a:cxn ang="0">
                <a:pos x="372" y="358"/>
              </a:cxn>
              <a:cxn ang="0">
                <a:pos x="165" y="357"/>
              </a:cxn>
              <a:cxn ang="0">
                <a:pos x="0" y="181"/>
              </a:cxn>
              <a:cxn ang="0">
                <a:pos x="164" y="1"/>
              </a:cxn>
              <a:cxn ang="0">
                <a:pos x="372" y="1"/>
              </a:cxn>
            </a:cxnLst>
            <a:rect l="0" t="0" r="r" b="b"/>
            <a:pathLst>
              <a:path w="372" h="358">
                <a:moveTo>
                  <a:pt x="372" y="1"/>
                </a:moveTo>
                <a:cubicBezTo>
                  <a:pt x="372" y="179"/>
                  <a:pt x="372" y="358"/>
                  <a:pt x="372" y="358"/>
                </a:cubicBezTo>
                <a:lnTo>
                  <a:pt x="165" y="357"/>
                </a:lnTo>
                <a:cubicBezTo>
                  <a:pt x="137" y="357"/>
                  <a:pt x="0" y="316"/>
                  <a:pt x="0" y="181"/>
                </a:cubicBezTo>
                <a:cubicBezTo>
                  <a:pt x="0" y="46"/>
                  <a:pt x="126" y="0"/>
                  <a:pt x="164" y="1"/>
                </a:cubicBezTo>
                <a:lnTo>
                  <a:pt x="372" y="1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81961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81961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gray">
          <a:xfrm>
            <a:off x="2481164" y="3093343"/>
            <a:ext cx="4245868" cy="46166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 smtClean="0">
                <a:solidFill>
                  <a:schemeClr val="bg1"/>
                </a:solidFill>
              </a:rPr>
              <a:t>2012</a:t>
            </a:r>
            <a:r>
              <a:rPr lang="zh-CN" altLang="en-US" sz="2400" dirty="0" smtClean="0">
                <a:solidFill>
                  <a:schemeClr val="bg1"/>
                </a:solidFill>
              </a:rPr>
              <a:t>年决算编制工作要求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gray">
          <a:xfrm>
            <a:off x="2481164" y="2170509"/>
            <a:ext cx="4245868" cy="568325"/>
          </a:xfrm>
          <a:prstGeom prst="round2DiagRect">
            <a:avLst/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372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Freeform 8"/>
          <p:cNvSpPr>
            <a:spLocks/>
          </p:cNvSpPr>
          <p:nvPr/>
        </p:nvSpPr>
        <p:spPr bwMode="gray">
          <a:xfrm>
            <a:off x="1761084" y="2157239"/>
            <a:ext cx="609600" cy="568325"/>
          </a:xfrm>
          <a:custGeom>
            <a:avLst/>
            <a:gdLst/>
            <a:ahLst/>
            <a:cxnLst>
              <a:cxn ang="0">
                <a:pos x="372" y="1"/>
              </a:cxn>
              <a:cxn ang="0">
                <a:pos x="372" y="358"/>
              </a:cxn>
              <a:cxn ang="0">
                <a:pos x="165" y="357"/>
              </a:cxn>
              <a:cxn ang="0">
                <a:pos x="0" y="181"/>
              </a:cxn>
              <a:cxn ang="0">
                <a:pos x="164" y="1"/>
              </a:cxn>
              <a:cxn ang="0">
                <a:pos x="372" y="1"/>
              </a:cxn>
            </a:cxnLst>
            <a:rect l="0" t="0" r="r" b="b"/>
            <a:pathLst>
              <a:path w="372" h="358">
                <a:moveTo>
                  <a:pt x="372" y="1"/>
                </a:moveTo>
                <a:cubicBezTo>
                  <a:pt x="372" y="179"/>
                  <a:pt x="372" y="358"/>
                  <a:pt x="372" y="358"/>
                </a:cubicBezTo>
                <a:lnTo>
                  <a:pt x="165" y="357"/>
                </a:lnTo>
                <a:cubicBezTo>
                  <a:pt x="137" y="357"/>
                  <a:pt x="0" y="316"/>
                  <a:pt x="0" y="181"/>
                </a:cubicBezTo>
                <a:cubicBezTo>
                  <a:pt x="0" y="46"/>
                  <a:pt x="126" y="0"/>
                  <a:pt x="164" y="1"/>
                </a:cubicBezTo>
                <a:lnTo>
                  <a:pt x="372" y="1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7372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Freeform 9"/>
          <p:cNvSpPr>
            <a:spLocks/>
          </p:cNvSpPr>
          <p:nvPr/>
        </p:nvSpPr>
        <p:spPr bwMode="gray">
          <a:xfrm>
            <a:off x="2483768" y="1268760"/>
            <a:ext cx="4173860" cy="600447"/>
          </a:xfrm>
          <a:prstGeom prst="round2DiagRect">
            <a:avLst/>
          </a:prstGeom>
          <a:gradFill rotWithShape="1">
            <a:gsLst>
              <a:gs pos="0">
                <a:schemeClr val="accent2">
                  <a:gamma/>
                  <a:shade val="81961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81961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gray">
          <a:xfrm>
            <a:off x="1782093" y="1268760"/>
            <a:ext cx="609600" cy="568325"/>
          </a:xfrm>
          <a:custGeom>
            <a:avLst/>
            <a:gdLst/>
            <a:ahLst/>
            <a:cxnLst>
              <a:cxn ang="0">
                <a:pos x="372" y="1"/>
              </a:cxn>
              <a:cxn ang="0">
                <a:pos x="372" y="358"/>
              </a:cxn>
              <a:cxn ang="0">
                <a:pos x="165" y="357"/>
              </a:cxn>
              <a:cxn ang="0">
                <a:pos x="0" y="181"/>
              </a:cxn>
              <a:cxn ang="0">
                <a:pos x="164" y="1"/>
              </a:cxn>
              <a:cxn ang="0">
                <a:pos x="372" y="1"/>
              </a:cxn>
            </a:cxnLst>
            <a:rect l="0" t="0" r="r" b="b"/>
            <a:pathLst>
              <a:path w="372" h="358">
                <a:moveTo>
                  <a:pt x="372" y="1"/>
                </a:moveTo>
                <a:cubicBezTo>
                  <a:pt x="372" y="179"/>
                  <a:pt x="372" y="358"/>
                  <a:pt x="372" y="358"/>
                </a:cubicBezTo>
                <a:lnTo>
                  <a:pt x="165" y="357"/>
                </a:lnTo>
                <a:cubicBezTo>
                  <a:pt x="137" y="357"/>
                  <a:pt x="0" y="316"/>
                  <a:pt x="0" y="181"/>
                </a:cubicBezTo>
                <a:cubicBezTo>
                  <a:pt x="0" y="46"/>
                  <a:pt x="126" y="0"/>
                  <a:pt x="164" y="1"/>
                </a:cubicBezTo>
                <a:lnTo>
                  <a:pt x="372" y="1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81961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81961"/>
                  <a:invGamma/>
                </a:schemeClr>
              </a:gs>
            </a:gsLst>
            <a:lin ang="5400000" scaled="1"/>
          </a:gra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gray">
          <a:xfrm>
            <a:off x="2483768" y="1340768"/>
            <a:ext cx="4392488" cy="46166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bg1"/>
                </a:solidFill>
              </a:rPr>
              <a:t>决算报表变动情况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gray">
          <a:xfrm>
            <a:off x="2481164" y="2229247"/>
            <a:ext cx="3597796" cy="46166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bg1"/>
                </a:solidFill>
              </a:rPr>
              <a:t>决算编制常见问题分析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gray">
          <a:xfrm>
            <a:off x="1907704" y="1268760"/>
            <a:ext cx="304800" cy="646331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gray">
          <a:xfrm>
            <a:off x="1912839" y="2132409"/>
            <a:ext cx="304800" cy="64135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gray">
          <a:xfrm>
            <a:off x="1912839" y="2983805"/>
            <a:ext cx="304800" cy="64135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3" name="Freeform 4"/>
          <p:cNvSpPr>
            <a:spLocks/>
          </p:cNvSpPr>
          <p:nvPr/>
        </p:nvSpPr>
        <p:spPr bwMode="gray">
          <a:xfrm>
            <a:off x="2481164" y="3957439"/>
            <a:ext cx="4244400" cy="568325"/>
          </a:xfrm>
          <a:prstGeom prst="round2DiagRect">
            <a:avLst/>
          </a:prstGeom>
          <a:solidFill>
            <a:srgbClr val="7030A0"/>
          </a:soli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4" name="Freeform 5"/>
          <p:cNvSpPr>
            <a:spLocks/>
          </p:cNvSpPr>
          <p:nvPr/>
        </p:nvSpPr>
        <p:spPr bwMode="gray">
          <a:xfrm>
            <a:off x="1782093" y="3956323"/>
            <a:ext cx="609600" cy="568325"/>
          </a:xfrm>
          <a:custGeom>
            <a:avLst/>
            <a:gdLst/>
            <a:ahLst/>
            <a:cxnLst>
              <a:cxn ang="0">
                <a:pos x="372" y="1"/>
              </a:cxn>
              <a:cxn ang="0">
                <a:pos x="372" y="358"/>
              </a:cxn>
              <a:cxn ang="0">
                <a:pos x="165" y="357"/>
              </a:cxn>
              <a:cxn ang="0">
                <a:pos x="0" y="181"/>
              </a:cxn>
              <a:cxn ang="0">
                <a:pos x="164" y="1"/>
              </a:cxn>
              <a:cxn ang="0">
                <a:pos x="372" y="1"/>
              </a:cxn>
            </a:cxnLst>
            <a:rect l="0" t="0" r="r" b="b"/>
            <a:pathLst>
              <a:path w="372" h="358">
                <a:moveTo>
                  <a:pt x="372" y="1"/>
                </a:moveTo>
                <a:cubicBezTo>
                  <a:pt x="372" y="179"/>
                  <a:pt x="372" y="358"/>
                  <a:pt x="372" y="358"/>
                </a:cubicBezTo>
                <a:lnTo>
                  <a:pt x="165" y="357"/>
                </a:lnTo>
                <a:cubicBezTo>
                  <a:pt x="137" y="357"/>
                  <a:pt x="0" y="316"/>
                  <a:pt x="0" y="181"/>
                </a:cubicBezTo>
                <a:cubicBezTo>
                  <a:pt x="0" y="46"/>
                  <a:pt x="126" y="0"/>
                  <a:pt x="164" y="1"/>
                </a:cubicBezTo>
                <a:lnTo>
                  <a:pt x="372" y="1"/>
                </a:lnTo>
                <a:close/>
              </a:path>
            </a:pathLst>
          </a:custGeom>
          <a:solidFill>
            <a:srgbClr val="7030A0"/>
          </a:soli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gray">
          <a:xfrm>
            <a:off x="2483768" y="4015061"/>
            <a:ext cx="4245868" cy="46166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bg1"/>
                </a:solidFill>
              </a:rPr>
              <a:t>加强决算考核情况的通报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gray">
          <a:xfrm>
            <a:off x="1907704" y="3861048"/>
            <a:ext cx="304800" cy="64135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chemeClr val="bg1"/>
                </a:solidFill>
              </a:rPr>
              <a:t>4</a:t>
            </a:r>
            <a:endParaRPr lang="en-US" altLang="zh-CN" sz="3600" b="1" dirty="0">
              <a:solidFill>
                <a:schemeClr val="bg1"/>
              </a:solidFill>
            </a:endParaRPr>
          </a:p>
        </p:txBody>
      </p:sp>
      <p:sp>
        <p:nvSpPr>
          <p:cNvPr id="27" name="Freeform 4"/>
          <p:cNvSpPr>
            <a:spLocks/>
          </p:cNvSpPr>
          <p:nvPr/>
        </p:nvSpPr>
        <p:spPr bwMode="gray">
          <a:xfrm>
            <a:off x="2550568" y="4907929"/>
            <a:ext cx="4244400" cy="568325"/>
          </a:xfrm>
          <a:prstGeom prst="round2DiagRect">
            <a:avLst/>
          </a:prstGeom>
          <a:solidFill>
            <a:srgbClr val="92D050"/>
          </a:soli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gray">
          <a:xfrm>
            <a:off x="1851497" y="4906813"/>
            <a:ext cx="609600" cy="568325"/>
          </a:xfrm>
          <a:custGeom>
            <a:avLst/>
            <a:gdLst/>
            <a:ahLst/>
            <a:cxnLst>
              <a:cxn ang="0">
                <a:pos x="372" y="1"/>
              </a:cxn>
              <a:cxn ang="0">
                <a:pos x="372" y="358"/>
              </a:cxn>
              <a:cxn ang="0">
                <a:pos x="165" y="357"/>
              </a:cxn>
              <a:cxn ang="0">
                <a:pos x="0" y="181"/>
              </a:cxn>
              <a:cxn ang="0">
                <a:pos x="164" y="1"/>
              </a:cxn>
              <a:cxn ang="0">
                <a:pos x="372" y="1"/>
              </a:cxn>
            </a:cxnLst>
            <a:rect l="0" t="0" r="r" b="b"/>
            <a:pathLst>
              <a:path w="372" h="358">
                <a:moveTo>
                  <a:pt x="372" y="1"/>
                </a:moveTo>
                <a:cubicBezTo>
                  <a:pt x="372" y="179"/>
                  <a:pt x="372" y="358"/>
                  <a:pt x="372" y="358"/>
                </a:cubicBezTo>
                <a:lnTo>
                  <a:pt x="165" y="357"/>
                </a:lnTo>
                <a:cubicBezTo>
                  <a:pt x="137" y="357"/>
                  <a:pt x="0" y="316"/>
                  <a:pt x="0" y="181"/>
                </a:cubicBezTo>
                <a:cubicBezTo>
                  <a:pt x="0" y="46"/>
                  <a:pt x="126" y="0"/>
                  <a:pt x="164" y="1"/>
                </a:cubicBezTo>
                <a:lnTo>
                  <a:pt x="372" y="1"/>
                </a:lnTo>
                <a:close/>
              </a:path>
            </a:pathLst>
          </a:custGeom>
          <a:solidFill>
            <a:srgbClr val="92D050"/>
          </a:solidFill>
          <a:ln w="28575" cap="flat" cmpd="sng">
            <a:solidFill>
              <a:schemeClr val="bg2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gray">
          <a:xfrm>
            <a:off x="2553172" y="4965551"/>
            <a:ext cx="4245868" cy="46166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bg1"/>
                </a:solidFill>
              </a:rPr>
              <a:t>其他</a:t>
            </a:r>
            <a:r>
              <a:rPr lang="zh-CN" altLang="en-US" sz="2400" dirty="0">
                <a:solidFill>
                  <a:schemeClr val="bg1"/>
                </a:solidFill>
              </a:rPr>
              <a:t>相关</a:t>
            </a:r>
            <a:r>
              <a:rPr lang="zh-CN" altLang="en-US" sz="2400" dirty="0" smtClean="0">
                <a:solidFill>
                  <a:schemeClr val="bg1"/>
                </a:solidFill>
              </a:rPr>
              <a:t>工作安排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30" name="Text Box 16"/>
          <p:cNvSpPr txBox="1">
            <a:spLocks noChangeArrowheads="1"/>
          </p:cNvSpPr>
          <p:nvPr/>
        </p:nvSpPr>
        <p:spPr bwMode="gray">
          <a:xfrm>
            <a:off x="1979712" y="4869160"/>
            <a:ext cx="304800" cy="64135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rgbClr val="3333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chemeClr val="bg1"/>
                </a:solidFill>
              </a:rPr>
              <a:t>5</a:t>
            </a:r>
            <a:endParaRPr lang="en-US" altLang="zh-CN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0255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 smtClean="0">
                <a:solidFill>
                  <a:prstClr val="black"/>
                </a:solidFill>
              </a:rPr>
              <a:t>（四）报送要求执行不到位</a:t>
            </a:r>
            <a:endParaRPr lang="en-US" altLang="zh-CN" sz="2400" dirty="0" smtClean="0">
              <a:solidFill>
                <a:prstClr val="black"/>
              </a:solidFill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2400" dirty="0" smtClean="0">
                <a:solidFill>
                  <a:prstClr val="black"/>
                </a:solidFill>
              </a:rPr>
              <a:t>部分集团企业没有按要求全级次上报</a:t>
            </a:r>
            <a:endParaRPr lang="en-US" altLang="zh-CN" sz="2400" dirty="0" smtClean="0">
              <a:solidFill>
                <a:prstClr val="black"/>
              </a:solidFill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2400" dirty="0" smtClean="0">
                <a:solidFill>
                  <a:prstClr val="black"/>
                </a:solidFill>
              </a:rPr>
              <a:t>不按要求上传附件信息</a:t>
            </a:r>
            <a:endParaRPr lang="en-US" altLang="zh-CN" sz="2400" dirty="0" smtClean="0">
              <a:solidFill>
                <a:prstClr val="black"/>
              </a:solidFill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2400" dirty="0" smtClean="0">
                <a:solidFill>
                  <a:prstClr val="black"/>
                </a:solidFill>
              </a:rPr>
              <a:t>纸质材料报送不及时、不完整</a:t>
            </a:r>
            <a:endParaRPr lang="en-US" altLang="zh-CN" sz="2400" dirty="0" smtClean="0">
              <a:solidFill>
                <a:prstClr val="black"/>
              </a:solidFill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2400" dirty="0" smtClean="0">
                <a:solidFill>
                  <a:prstClr val="black"/>
                </a:solidFill>
              </a:rPr>
              <a:t>数据分析深度不够，财务情况说明书反映本地区企业发展状况、重大事项、政策建议等较少。</a:t>
            </a:r>
            <a:endParaRPr lang="en-US" altLang="zh-CN" sz="2400" dirty="0" smtClean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565604"/>
          </a:xfrm>
        </p:spPr>
        <p:txBody>
          <a:bodyPr/>
          <a:lstStyle/>
          <a:p>
            <a:r>
              <a:rPr lang="zh-CN" altLang="en-US" sz="2800" dirty="0" smtClean="0"/>
              <a:t>二、决算编制常见问题分析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5073363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23528" y="3068960"/>
            <a:ext cx="5040560" cy="1362075"/>
          </a:xfrm>
        </p:spPr>
        <p:txBody>
          <a:bodyPr/>
          <a:lstStyle/>
          <a:p>
            <a:r>
              <a:rPr lang="en-US" altLang="zh-CN" dirty="0"/>
              <a:t>2012</a:t>
            </a:r>
            <a:r>
              <a:rPr lang="zh-CN" altLang="en-US" dirty="0"/>
              <a:t>年决算编制工作要求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34612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1082669"/>
          </a:xfrm>
        </p:spPr>
        <p:txBody>
          <a:bodyPr/>
          <a:lstStyle/>
          <a:p>
            <a:r>
              <a:rPr lang="zh-CN" altLang="en-US" sz="2800" dirty="0" smtClean="0"/>
              <a:t>三、</a:t>
            </a:r>
            <a:r>
              <a:rPr lang="en-US" altLang="zh-CN" sz="2800" dirty="0" smtClean="0"/>
              <a:t>2012</a:t>
            </a:r>
            <a:r>
              <a:rPr lang="zh-CN" altLang="en-US" sz="2800" dirty="0" smtClean="0"/>
              <a:t>年决算编制工作要求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144016" y="1138674"/>
            <a:ext cx="87484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决算编制范围要求：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2400" b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进一步加大决算数据编报范围，纳入经济效益月报企业必须同时纳入决算，并按时报送。企业集团应严格按照要求，实行全级次上报。</a:t>
            </a:r>
            <a:endParaRPr lang="en-US" altLang="zh-CN" sz="2400" b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决算报送</a:t>
            </a: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要求：</a:t>
            </a:r>
            <a:endParaRPr lang="zh-CN" altLang="en-US" sz="2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r>
              <a:rPr lang="en-US" altLang="zh-CN" sz="2400" b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2400" b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年决算数据</a:t>
            </a:r>
            <a:r>
              <a:rPr lang="zh-CN" altLang="zh-CN" sz="2400" b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要求</a:t>
            </a:r>
            <a:r>
              <a:rPr lang="en-US" altLang="zh-CN" sz="24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zh-CN" sz="24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zh-CN" sz="2400" b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日前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通过网络审核上报，纸质材料在市财政局审核电子数据通过后</a:t>
            </a:r>
            <a:r>
              <a:rPr lang="en-US" altLang="zh-CN" sz="24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天内报送</a:t>
            </a:r>
            <a:r>
              <a:rPr lang="zh-CN" altLang="zh-CN" sz="2400" b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b="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04788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1293332"/>
            <a:ext cx="8208912" cy="5304019"/>
          </a:xfrm>
        </p:spPr>
        <p:txBody>
          <a:bodyPr/>
          <a:lstStyle/>
          <a:p>
            <a:pPr marL="0" lv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b="1" dirty="0" smtClean="0">
                <a:solidFill>
                  <a:prstClr val="black"/>
                </a:solidFill>
              </a:rPr>
              <a:t>报送材料内容要求：</a:t>
            </a:r>
            <a:endParaRPr lang="en-US" altLang="zh-CN" sz="2400" b="1" dirty="0" smtClean="0">
              <a:solidFill>
                <a:prstClr val="black"/>
              </a:solidFill>
            </a:endParaRPr>
          </a:p>
          <a:p>
            <a:pPr marL="0" lvl="1" indent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2400" dirty="0" smtClean="0">
                <a:solidFill>
                  <a:prstClr val="black"/>
                </a:solidFill>
              </a:rPr>
              <a:t>各单位应</a:t>
            </a:r>
            <a:r>
              <a:rPr lang="zh-CN" altLang="en-US" sz="2400" dirty="0" smtClean="0">
                <a:solidFill>
                  <a:srgbClr val="FF0000"/>
                </a:solidFill>
              </a:rPr>
              <a:t>正式行文</a:t>
            </a:r>
            <a:r>
              <a:rPr lang="zh-CN" altLang="en-US" sz="2400" dirty="0" smtClean="0">
                <a:solidFill>
                  <a:prstClr val="black"/>
                </a:solidFill>
              </a:rPr>
              <a:t>报送汇总（合并）的财务会计决算报表（含纸质材料和电子文档），其中纸质的财务会计决算报表以“万元”为金额单位。</a:t>
            </a:r>
            <a:endParaRPr lang="en-US" altLang="zh-CN" sz="2400" dirty="0" smtClean="0">
              <a:solidFill>
                <a:prstClr val="black"/>
              </a:solidFill>
            </a:endParaRPr>
          </a:p>
          <a:p>
            <a:pPr marL="0" lvl="1" indent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r>
              <a:rPr lang="zh-CN" altLang="en-US" sz="2400" dirty="0" smtClean="0">
                <a:solidFill>
                  <a:prstClr val="black"/>
                </a:solidFill>
              </a:rPr>
              <a:t>各县市区财政局报送内容包括：①</a:t>
            </a:r>
            <a:r>
              <a:rPr lang="en-US" altLang="zh-CN" sz="2400" dirty="0" smtClean="0">
                <a:solidFill>
                  <a:prstClr val="black"/>
                </a:solidFill>
              </a:rPr>
              <a:t>2012</a:t>
            </a:r>
            <a:r>
              <a:rPr lang="zh-CN" altLang="en-US" sz="2400" dirty="0" smtClean="0">
                <a:solidFill>
                  <a:prstClr val="black"/>
                </a:solidFill>
              </a:rPr>
              <a:t>年度汇总的决算报表、财务情况说明书（部门和地方使用格式）、汇编范围企业户数情况表。</a:t>
            </a:r>
            <a:r>
              <a:rPr lang="zh-CN" altLang="en-US" sz="2400" dirty="0" smtClean="0">
                <a:solidFill>
                  <a:srgbClr val="FF0000"/>
                </a:solidFill>
              </a:rPr>
              <a:t>按以上顺序加具封面，编排目录和页码，装订成册并加盖本单位印章</a:t>
            </a:r>
            <a:r>
              <a:rPr lang="zh-CN" altLang="en-US" sz="2400" dirty="0" smtClean="0">
                <a:solidFill>
                  <a:prstClr val="black"/>
                </a:solidFill>
              </a:rPr>
              <a:t>；②汇总和全部基层企业分户计算机数据、汇总的决算报表财务情况说明书电子文档。</a:t>
            </a:r>
          </a:p>
          <a:p>
            <a:pPr marL="742950" lvl="1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u"/>
            </a:pPr>
            <a:endParaRPr lang="zh-CN" altLang="en-US" sz="2400" dirty="0" smtClean="0">
              <a:solidFill>
                <a:prstClr val="black"/>
              </a:solidFill>
            </a:endParaRPr>
          </a:p>
          <a:p>
            <a:pPr marL="0" lv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800" dirty="0" smtClean="0">
              <a:solidFill>
                <a:prstClr val="black"/>
              </a:solidFill>
            </a:endParaRPr>
          </a:p>
          <a:p>
            <a:pPr marL="0" lv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800" dirty="0" smtClean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565604"/>
          </a:xfrm>
        </p:spPr>
        <p:txBody>
          <a:bodyPr/>
          <a:lstStyle/>
          <a:p>
            <a:r>
              <a:rPr lang="zh-CN" altLang="en-US" sz="2800" dirty="0" smtClean="0"/>
              <a:t>三、</a:t>
            </a:r>
            <a:r>
              <a:rPr lang="en-US" altLang="zh-CN" sz="2800" dirty="0" smtClean="0"/>
              <a:t>2012</a:t>
            </a:r>
            <a:r>
              <a:rPr lang="zh-CN" altLang="en-US" sz="2800" dirty="0" smtClean="0"/>
              <a:t>年决算编制工作要求</a:t>
            </a:r>
            <a:endParaRPr lang="zh-CN" altLang="en-US" sz="2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118" y="3284984"/>
            <a:ext cx="5076056" cy="864096"/>
          </a:xfrm>
        </p:spPr>
        <p:txBody>
          <a:bodyPr/>
          <a:lstStyle/>
          <a:p>
            <a:r>
              <a:rPr lang="zh-CN" altLang="en-US" sz="3200" dirty="0" smtClean="0"/>
              <a:t>加强决算考核情况的通报</a:t>
            </a:r>
            <a:r>
              <a:rPr lang="en-US" altLang="zh-CN" sz="3200" dirty="0"/>
              <a:t/>
            </a:r>
            <a:br>
              <a:rPr lang="en-US" altLang="zh-CN" sz="3200" dirty="0"/>
            </a:b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1979422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539552" y="1293332"/>
            <a:ext cx="8208912" cy="5304019"/>
          </a:xfrm>
        </p:spPr>
        <p:txBody>
          <a:bodyPr/>
          <a:lstStyle/>
          <a:p>
            <a:pPr marL="0" lvl="1" indent="5400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400" dirty="0" smtClean="0">
                <a:solidFill>
                  <a:prstClr val="black"/>
                </a:solidFill>
              </a:rPr>
              <a:t>根据财政部和财政厅有关要求，加大企业财务信息的收集、分析工作，从</a:t>
            </a:r>
            <a:r>
              <a:rPr lang="en-US" altLang="zh-CN" sz="2400" dirty="0" smtClean="0">
                <a:solidFill>
                  <a:prstClr val="black"/>
                </a:solidFill>
              </a:rPr>
              <a:t>2012</a:t>
            </a:r>
            <a:r>
              <a:rPr lang="zh-CN" altLang="en-US" sz="2400" dirty="0" smtClean="0">
                <a:solidFill>
                  <a:prstClr val="black"/>
                </a:solidFill>
              </a:rPr>
              <a:t>年度开始，加强企业财务会计决算工作考核力度，从报送的及时性、完整性、准确性、分析质量、企业户数等进行考核，并通报考核结果。考核结果还将作为安排相关财政资金的重要依据。</a:t>
            </a:r>
          </a:p>
          <a:p>
            <a:pPr marL="0" lv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800" dirty="0" smtClean="0">
              <a:solidFill>
                <a:prstClr val="black"/>
              </a:solidFill>
            </a:endParaRPr>
          </a:p>
          <a:p>
            <a:pPr marL="0" lvl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800" dirty="0" smtClean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565604"/>
          </a:xfrm>
        </p:spPr>
        <p:txBody>
          <a:bodyPr/>
          <a:lstStyle/>
          <a:p>
            <a:r>
              <a:rPr lang="zh-CN" altLang="en-US" sz="2800" dirty="0" smtClean="0"/>
              <a:t>四、加强决算考核情况的通报</a:t>
            </a:r>
            <a:endParaRPr lang="zh-CN" altLang="en-US" sz="2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11560" y="3140968"/>
            <a:ext cx="4320480" cy="1362075"/>
          </a:xfrm>
        </p:spPr>
        <p:txBody>
          <a:bodyPr/>
          <a:lstStyle/>
          <a:p>
            <a:r>
              <a:rPr lang="zh-CN" altLang="en-US" dirty="0" smtClean="0"/>
              <a:t>其他相关工作安排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39970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z="2400" b="1" dirty="0" smtClean="0"/>
              <a:t>（一）网络直报系统全省推行</a:t>
            </a:r>
            <a:endParaRPr lang="en-US" altLang="zh-CN" sz="2400" b="1" dirty="0" smtClean="0"/>
          </a:p>
          <a:p>
            <a:r>
              <a:rPr lang="zh-CN" altLang="en-US" sz="2400" dirty="0" smtClean="0"/>
              <a:t>决算网络直报去年在四个省辖市进行了试点，数据报送比较顺利，今年在全省推行网络直报系统。报送单位维护管理权限设在省级，需要新增单位的市县，需要将相关信息提前报送增加用户。</a:t>
            </a:r>
            <a:endParaRPr lang="en-US" altLang="zh-CN" sz="2400" dirty="0" smtClean="0"/>
          </a:p>
          <a:p>
            <a:r>
              <a:rPr lang="zh-CN" altLang="en-US" sz="2400" dirty="0" smtClean="0"/>
              <a:t>今年实行真正意义网络报送和</a:t>
            </a:r>
            <a:r>
              <a:rPr lang="zh-CN" altLang="en-US" sz="2400" smtClean="0"/>
              <a:t>审核</a:t>
            </a:r>
            <a:r>
              <a:rPr lang="zh-CN" altLang="en-US" sz="2400" smtClean="0"/>
              <a:t>。市财政局将</a:t>
            </a:r>
            <a:r>
              <a:rPr lang="zh-CN" altLang="en-US" sz="2400" dirty="0" smtClean="0"/>
              <a:t>在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月</a:t>
            </a:r>
            <a:r>
              <a:rPr lang="en-US" altLang="zh-CN" sz="2400" dirty="0" smtClean="0"/>
              <a:t>5</a:t>
            </a:r>
            <a:r>
              <a:rPr lang="zh-CN" altLang="en-US" sz="2400" dirty="0" smtClean="0"/>
              <a:t>日组织网上审核，审核结果将记录并作为考核依据。</a:t>
            </a:r>
            <a:endParaRPr lang="en-US" altLang="zh-CN" sz="2400" dirty="0" smtClean="0"/>
          </a:p>
          <a:p>
            <a:r>
              <a:rPr lang="zh-CN" altLang="en-US" sz="2400" dirty="0" smtClean="0"/>
              <a:t>各县市区决算编制人员要加强学习和研究，并做好对企业的指导工作，确保网络直报顺利开展</a:t>
            </a:r>
            <a:endParaRPr lang="en-US" altLang="zh-CN" sz="2400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609398"/>
          </a:xfrm>
        </p:spPr>
        <p:txBody>
          <a:bodyPr/>
          <a:lstStyle/>
          <a:p>
            <a:r>
              <a:rPr lang="zh-CN" altLang="en-US" sz="2800" dirty="0" smtClean="0"/>
              <a:t>五、其他相关工作安排</a:t>
            </a:r>
            <a:endParaRPr lang="zh-CN" altLang="en-US" sz="2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914400" y="1052736"/>
            <a:ext cx="7834064" cy="5256584"/>
          </a:xfrm>
        </p:spPr>
        <p:txBody>
          <a:bodyPr/>
          <a:lstStyle/>
          <a:p>
            <a:pPr>
              <a:buNone/>
            </a:pPr>
            <a:r>
              <a:rPr lang="zh-CN" altLang="en-US" sz="2400" b="1" dirty="0" smtClean="0"/>
              <a:t>（二）决算资料领取</a:t>
            </a:r>
            <a:endParaRPr lang="en-US" altLang="zh-CN" sz="2400" b="1" dirty="0" smtClean="0"/>
          </a:p>
          <a:p>
            <a:r>
              <a:rPr lang="zh-CN" altLang="en-US" sz="2400" dirty="0" smtClean="0"/>
              <a:t>决算编制手册目前尚未发送，会后根据情况通知大家领取。</a:t>
            </a:r>
            <a:endParaRPr lang="en-US" altLang="zh-CN" sz="2400" dirty="0" smtClean="0"/>
          </a:p>
          <a:p>
            <a:r>
              <a:rPr lang="zh-CN" altLang="en-US" sz="2400" dirty="0" smtClean="0"/>
              <a:t>今年单机版决算软件继续发放一部分，市直企业不再分发。</a:t>
            </a:r>
            <a:endParaRPr lang="en-US" altLang="zh-CN" sz="2400" dirty="0" smtClean="0"/>
          </a:p>
          <a:p>
            <a:r>
              <a:rPr lang="zh-CN" altLang="en-US" sz="2400" dirty="0" smtClean="0"/>
              <a:t>县市区纸质决算报表可以会后到科里领取。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b="1" dirty="0" smtClean="0"/>
              <a:t>（三）决算参数</a:t>
            </a:r>
            <a:endParaRPr lang="en-US" altLang="zh-CN" sz="2400" b="1" dirty="0" smtClean="0"/>
          </a:p>
          <a:p>
            <a:r>
              <a:rPr lang="zh-CN" altLang="en-US" sz="2400" dirty="0" smtClean="0"/>
              <a:t>决算参数已经安装至网络版软件，参数更新会及时安装。</a:t>
            </a:r>
            <a:endParaRPr lang="en-US" altLang="zh-CN" sz="2400" dirty="0" smtClean="0"/>
          </a:p>
          <a:p>
            <a:r>
              <a:rPr lang="zh-CN" altLang="en-US" sz="2400" dirty="0" smtClean="0"/>
              <a:t>单机版参数在</a:t>
            </a:r>
            <a:r>
              <a:rPr lang="zh-CN" altLang="en-US" sz="2400" dirty="0" smtClean="0">
                <a:latin typeface="+mn-ea"/>
              </a:rPr>
              <a:t>河南省财政企业信息系统下载中心下载</a:t>
            </a:r>
            <a:endParaRPr lang="en-US" altLang="zh-CN" sz="2400" dirty="0" smtClean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609398"/>
          </a:xfrm>
        </p:spPr>
        <p:txBody>
          <a:bodyPr/>
          <a:lstStyle/>
          <a:p>
            <a:r>
              <a:rPr lang="zh-CN" altLang="en-US" sz="2800" dirty="0" smtClean="0"/>
              <a:t>五、其他</a:t>
            </a:r>
            <a:r>
              <a:rPr lang="zh-CN" altLang="en-US" sz="2800" dirty="0"/>
              <a:t>相关</a:t>
            </a:r>
            <a:r>
              <a:rPr lang="zh-CN" altLang="en-US" sz="2800" dirty="0" smtClean="0"/>
              <a:t>工作安排</a:t>
            </a:r>
            <a:endParaRPr lang="zh-CN" altLang="en-US" sz="2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27584" y="1052736"/>
            <a:ext cx="7543800" cy="45720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/>
              <a:t>新增加企业报送信息：</a:t>
            </a:r>
            <a:endParaRPr lang="en-US" altLang="zh-CN" b="1" dirty="0" smtClean="0"/>
          </a:p>
          <a:p>
            <a:pPr marL="0" indent="0">
              <a:buNone/>
            </a:pPr>
            <a:r>
              <a:rPr lang="zh-CN" altLang="en-US" dirty="0" smtClean="0"/>
              <a:t>信息</a:t>
            </a:r>
            <a:r>
              <a:rPr lang="zh-CN" altLang="en-US" dirty="0"/>
              <a:t>上报邮箱</a:t>
            </a:r>
            <a:r>
              <a:rPr lang="zh-CN" altLang="en-US" dirty="0" smtClean="0"/>
              <a:t>：</a:t>
            </a:r>
            <a:r>
              <a:rPr lang="en-US" altLang="zh-CN" dirty="0" smtClean="0"/>
              <a:t>jzczjqyk@163.com</a:t>
            </a:r>
            <a:endParaRPr lang="en-US" altLang="zh-CN" dirty="0"/>
          </a:p>
          <a:p>
            <a:pPr marL="0" indent="0">
              <a:buNone/>
            </a:pPr>
            <a:r>
              <a:rPr lang="zh-CN" altLang="en-US" dirty="0"/>
              <a:t>上报信息：</a:t>
            </a:r>
            <a:r>
              <a:rPr lang="en-US" altLang="zh-CN" dirty="0"/>
              <a:t>1</a:t>
            </a:r>
            <a:r>
              <a:rPr lang="zh-CN" altLang="en-US" dirty="0" smtClean="0"/>
              <a:t>、企业组织</a:t>
            </a:r>
            <a:r>
              <a:rPr lang="zh-CN" altLang="en-US" dirty="0"/>
              <a:t>机构代码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2</a:t>
            </a:r>
            <a:r>
              <a:rPr lang="zh-CN" altLang="en-US" dirty="0" smtClean="0"/>
              <a:t>、企业全称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                 3</a:t>
            </a:r>
            <a:r>
              <a:rPr lang="zh-CN" altLang="en-US" dirty="0" smtClean="0"/>
              <a:t>、企业上一级单位组织</a:t>
            </a:r>
            <a:r>
              <a:rPr lang="zh-CN" altLang="en-US" dirty="0"/>
              <a:t>机构</a:t>
            </a:r>
            <a:r>
              <a:rPr lang="zh-CN" altLang="en-US" dirty="0" smtClean="0"/>
              <a:t>代码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</a:t>
            </a:r>
            <a:r>
              <a:rPr lang="zh-CN" altLang="en-US" dirty="0" smtClean="0"/>
              <a:t> </a:t>
            </a:r>
            <a:r>
              <a:rPr lang="en-US" altLang="zh-CN" dirty="0" smtClean="0"/>
              <a:t>4</a:t>
            </a:r>
            <a:r>
              <a:rPr lang="zh-CN" altLang="en-US" dirty="0" smtClean="0"/>
              <a:t>、企业上一级单位全称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</a:t>
            </a:r>
            <a:r>
              <a:rPr lang="zh-CN" altLang="en-US" dirty="0" smtClean="0"/>
              <a:t>      </a:t>
            </a:r>
            <a:r>
              <a:rPr lang="en-US" altLang="zh-CN" dirty="0" smtClean="0"/>
              <a:t>5</a:t>
            </a:r>
            <a:r>
              <a:rPr lang="zh-CN" altLang="en-US" dirty="0" smtClean="0"/>
              <a:t>、</a:t>
            </a:r>
            <a:r>
              <a:rPr lang="zh-CN" altLang="en-US" dirty="0"/>
              <a:t>企业经济类型（国有、集体、非公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</a:t>
            </a:r>
            <a:r>
              <a:rPr lang="zh-CN" altLang="en-US" dirty="0" smtClean="0"/>
              <a:t> </a:t>
            </a:r>
            <a:r>
              <a:rPr lang="en-US" altLang="zh-CN" dirty="0" smtClean="0"/>
              <a:t>6</a:t>
            </a:r>
            <a:r>
              <a:rPr lang="zh-CN" altLang="en-US" dirty="0" smtClean="0"/>
              <a:t>、企业报表类型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609398"/>
          </a:xfrm>
        </p:spPr>
        <p:txBody>
          <a:bodyPr/>
          <a:lstStyle/>
          <a:p>
            <a:r>
              <a:rPr lang="zh-CN" altLang="en-US" sz="2800" dirty="0" smtClean="0"/>
              <a:t>五、其他</a:t>
            </a:r>
            <a:r>
              <a:rPr lang="zh-CN" altLang="en-US" sz="2800" dirty="0"/>
              <a:t>相关</a:t>
            </a:r>
            <a:r>
              <a:rPr lang="zh-CN" altLang="en-US" sz="2800" dirty="0" smtClean="0"/>
              <a:t>工作安排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444854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79512" y="3272971"/>
            <a:ext cx="4655316" cy="948117"/>
          </a:xfrm>
        </p:spPr>
        <p:txBody>
          <a:bodyPr/>
          <a:lstStyle/>
          <a:p>
            <a:r>
              <a:rPr lang="zh-CN" altLang="en-US" dirty="0" smtClean="0"/>
              <a:t>决算报表变动情况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78949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在保持报表的稳定性，同时增强报表的实用性的原则下，</a:t>
            </a:r>
            <a:r>
              <a:rPr lang="en-US" altLang="zh-CN" sz="2400" dirty="0" smtClean="0"/>
              <a:t>2012</a:t>
            </a:r>
            <a:r>
              <a:rPr lang="zh-CN" altLang="en-US" sz="2400" dirty="0" smtClean="0"/>
              <a:t>年决算报表修订内容较少。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删除报表一张：主辅分离改制情况表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资产负债表、基本情况表有实质性指标调整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其余报表没有实质性调整，只是对个别指标填报范围明确</a:t>
            </a:r>
            <a:endParaRPr lang="en-US" altLang="zh-CN" sz="2400" dirty="0" smtClean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609398"/>
          </a:xfrm>
        </p:spPr>
        <p:txBody>
          <a:bodyPr/>
          <a:lstStyle/>
          <a:p>
            <a:r>
              <a:rPr lang="zh-CN" altLang="en-US" sz="2800" dirty="0" smtClean="0"/>
              <a:t>总体修订变动情况</a:t>
            </a:r>
            <a:endParaRPr lang="zh-CN" altLang="en-US" sz="2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57"/>
          <a:stretch/>
        </p:blipFill>
        <p:spPr>
          <a:xfrm>
            <a:off x="-36512" y="116632"/>
            <a:ext cx="2359430" cy="838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2181497" y="260648"/>
            <a:ext cx="6884128" cy="609398"/>
          </a:xfrm>
        </p:spPr>
        <p:txBody>
          <a:bodyPr/>
          <a:lstStyle/>
          <a:p>
            <a:r>
              <a:rPr lang="en-US" altLang="zh-CN" sz="2800" dirty="0" smtClean="0"/>
              <a:t>1.</a:t>
            </a:r>
            <a:r>
              <a:rPr lang="zh-CN" altLang="en-US" sz="2800" dirty="0" smtClean="0"/>
              <a:t>企业分户录入封面</a:t>
            </a:r>
            <a:endParaRPr lang="zh-CN" altLang="en-US" sz="2800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48"/>
          <a:stretch/>
        </p:blipFill>
        <p:spPr bwMode="auto">
          <a:xfrm>
            <a:off x="157398" y="955008"/>
            <a:ext cx="8591066" cy="56759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2" name="矩形 1"/>
          <p:cNvSpPr/>
          <p:nvPr/>
        </p:nvSpPr>
        <p:spPr>
          <a:xfrm>
            <a:off x="4352326" y="6093296"/>
            <a:ext cx="4392488" cy="5376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800" b="0">
              <a:solidFill>
                <a:prstClr val="white"/>
              </a:solidFill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467544" y="2348880"/>
            <a:ext cx="3888432" cy="1872208"/>
          </a:xfrm>
          <a:prstGeom prst="wedgeRectCallout">
            <a:avLst>
              <a:gd name="adj1" fmla="val 52915"/>
              <a:gd name="adj2" fmla="val 148533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“行业补充指标表标识码”改为“补充指标表标识码”，增加“</a:t>
            </a:r>
            <a:r>
              <a:rPr lang="en-US" altLang="zh-CN" sz="2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17 </a:t>
            </a:r>
            <a:r>
              <a:rPr lang="zh-CN" altLang="en-US" sz="2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户数表”。决算文件与实际参数不一致。</a:t>
            </a:r>
            <a:endParaRPr lang="zh-CN" altLang="en-US" sz="2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263395" y="6630912"/>
            <a:ext cx="8359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0231103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8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4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565604"/>
          </a:xfrm>
        </p:spPr>
        <p:txBody>
          <a:bodyPr/>
          <a:lstStyle/>
          <a:p>
            <a:r>
              <a:rPr lang="en-US" altLang="zh-CN" sz="2800" dirty="0" smtClean="0"/>
              <a:t>2.</a:t>
            </a:r>
            <a:r>
              <a:rPr lang="zh-CN" altLang="en-US" sz="2800" dirty="0" smtClean="0"/>
              <a:t>资产负债表</a:t>
            </a:r>
            <a:endParaRPr lang="zh-CN" altLang="en-US" sz="2800" dirty="0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 cstate="print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51"/>
            <a:ext cx="8496944" cy="59121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6" name="矩形 5"/>
          <p:cNvSpPr/>
          <p:nvPr/>
        </p:nvSpPr>
        <p:spPr>
          <a:xfrm>
            <a:off x="4527678" y="3417125"/>
            <a:ext cx="4392488" cy="1633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800" b="0">
              <a:solidFill>
                <a:prstClr val="white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251520" y="1340768"/>
            <a:ext cx="4032448" cy="2379485"/>
          </a:xfrm>
          <a:prstGeom prst="wedgeRectCallout">
            <a:avLst>
              <a:gd name="adj1" fmla="val 67280"/>
              <a:gd name="adj2" fmla="val 38184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其他流动负债</a:t>
            </a:r>
            <a:r>
              <a:rPr lang="zh-CN" altLang="en-US" sz="18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180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18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反映</a:t>
            </a:r>
            <a:r>
              <a:rPr lang="zh-CN" altLang="en-US" sz="18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未包括在短期借款、交易性金融负债、应付票据、应付账款及预收账款、应付职工薪酬、应交税费、应付利息、应付股利、其他应付款、一年内到期的非流动负债项目内的流动负债，含短期融资券。</a:t>
            </a:r>
          </a:p>
        </p:txBody>
      </p:sp>
    </p:spTree>
    <p:extLst>
      <p:ext uri="{BB962C8B-B14F-4D97-AF65-F5344CB8AC3E}">
        <p14:creationId xmlns:p14="http://schemas.microsoft.com/office/powerpoint/2010/main" val="27446965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8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4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565604"/>
          </a:xfrm>
        </p:spPr>
        <p:txBody>
          <a:bodyPr/>
          <a:lstStyle/>
          <a:p>
            <a:r>
              <a:rPr lang="en-US" altLang="zh-CN" sz="2800" dirty="0" smtClean="0"/>
              <a:t>2.</a:t>
            </a:r>
            <a:r>
              <a:rPr lang="zh-CN" altLang="en-US" sz="2800" dirty="0" smtClean="0"/>
              <a:t>资产负债表</a:t>
            </a:r>
            <a:endParaRPr lang="zh-CN" altLang="en-US" sz="2800" dirty="0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 cstate="print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45897"/>
            <a:ext cx="8496944" cy="59121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6" name="矩形 5"/>
          <p:cNvSpPr/>
          <p:nvPr/>
        </p:nvSpPr>
        <p:spPr>
          <a:xfrm>
            <a:off x="4564882" y="4581128"/>
            <a:ext cx="4392488" cy="5760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800" b="0">
              <a:solidFill>
                <a:prstClr val="white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899592" y="3068960"/>
            <a:ext cx="3312368" cy="1719537"/>
          </a:xfrm>
          <a:prstGeom prst="wedgeRectCallout">
            <a:avLst>
              <a:gd name="adj1" fmla="val 59329"/>
              <a:gd name="adj2" fmla="val 50204"/>
            </a:avLst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b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420888"/>
            <a:ext cx="331236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765691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8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4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565604"/>
          </a:xfrm>
        </p:spPr>
        <p:txBody>
          <a:bodyPr/>
          <a:lstStyle/>
          <a:p>
            <a:r>
              <a:rPr lang="en-US" altLang="zh-CN" sz="2800" dirty="0" smtClean="0"/>
              <a:t>3.</a:t>
            </a:r>
            <a:r>
              <a:rPr lang="zh-CN" altLang="en-US" sz="2800" dirty="0" smtClean="0"/>
              <a:t>利润表</a:t>
            </a:r>
            <a:endParaRPr lang="zh-CN" altLang="en-US" sz="2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66" y="947907"/>
            <a:ext cx="8597544" cy="55469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6" name="矩形 5"/>
          <p:cNvSpPr/>
          <p:nvPr/>
        </p:nvSpPr>
        <p:spPr>
          <a:xfrm>
            <a:off x="251520" y="5108934"/>
            <a:ext cx="4392488" cy="1800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800" b="0">
              <a:solidFill>
                <a:prstClr val="white"/>
              </a:solidFill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3707904" y="2780928"/>
            <a:ext cx="3888432" cy="1220411"/>
          </a:xfrm>
          <a:prstGeom prst="wedgeRectCallout">
            <a:avLst>
              <a:gd name="adj1" fmla="val -52143"/>
              <a:gd name="adj2" fmla="val 139282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“管理费用”项下删除了“业务招待费”</a:t>
            </a:r>
            <a:endParaRPr lang="zh-CN" altLang="en-US" sz="24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51084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8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4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181497" y="299386"/>
            <a:ext cx="6884128" cy="609398"/>
          </a:xfrm>
        </p:spPr>
        <p:txBody>
          <a:bodyPr/>
          <a:lstStyle/>
          <a:p>
            <a:r>
              <a:rPr lang="en-US" altLang="zh-CN" sz="2800" dirty="0" smtClean="0"/>
              <a:t>4.</a:t>
            </a:r>
            <a:r>
              <a:rPr lang="zh-CN" altLang="en-US" sz="2800" dirty="0" smtClean="0"/>
              <a:t>现金流量表</a:t>
            </a:r>
            <a:endParaRPr lang="zh-CN" altLang="en-US" sz="28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38"/>
            <a:ext cx="8820000" cy="57606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6" name="矩形 5"/>
          <p:cNvSpPr/>
          <p:nvPr/>
        </p:nvSpPr>
        <p:spPr>
          <a:xfrm>
            <a:off x="107504" y="5661248"/>
            <a:ext cx="4392488" cy="16336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800" b="0">
              <a:solidFill>
                <a:prstClr val="white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3923928" y="2852936"/>
            <a:ext cx="3888432" cy="1719537"/>
          </a:xfrm>
          <a:prstGeom prst="wedgeRectCallout">
            <a:avLst>
              <a:gd name="adj1" fmla="val -55197"/>
              <a:gd name="adj2" fmla="val 109597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支付其他与经营活动有关的现金</a:t>
            </a: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反映</a:t>
            </a: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企业除上述各项目外，支付的其他与经营活动有关的现金，如罚款支出、支付的差旅费、业务招待费现金支出、支付的保险费、支付的工会经费</a:t>
            </a:r>
            <a:r>
              <a:rPr lang="zh-CN" altLang="en-US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及签发银行承兑汇票、保函时缴纳的保证金</a:t>
            </a: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等</a:t>
            </a:r>
            <a:r>
              <a:rPr lang="zh-CN" altLang="en-US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67115422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8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4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</p:bldLst>
  </p:timing>
</p:sld>
</file>

<file path=ppt/theme/theme1.xml><?xml version="1.0" encoding="utf-8"?>
<a:theme xmlns:a="http://schemas.openxmlformats.org/drawingml/2006/main" name="JQ_红色">
  <a:themeElements>
    <a:clrScheme name="template-2003_final5.19 2">
      <a:dk1>
        <a:srgbClr val="000000"/>
      </a:dk1>
      <a:lt1>
        <a:srgbClr val="FFFFFF"/>
      </a:lt1>
      <a:dk2>
        <a:srgbClr val="990000"/>
      </a:dk2>
      <a:lt2>
        <a:srgbClr val="707070"/>
      </a:lt2>
      <a:accent1>
        <a:srgbClr val="2B6AAD"/>
      </a:accent1>
      <a:accent2>
        <a:srgbClr val="F0A00C"/>
      </a:accent2>
      <a:accent3>
        <a:srgbClr val="FFFFFF"/>
      </a:accent3>
      <a:accent4>
        <a:srgbClr val="000000"/>
      </a:accent4>
      <a:accent5>
        <a:srgbClr val="ACB9D3"/>
      </a:accent5>
      <a:accent6>
        <a:srgbClr val="D9910A"/>
      </a:accent6>
      <a:hlink>
        <a:srgbClr val="19857C"/>
      </a:hlink>
      <a:folHlink>
        <a:srgbClr val="CC0000"/>
      </a:folHlink>
    </a:clrScheme>
    <a:fontScheme name="template-2003_final5.19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  <a:txDef>
      <a:spPr>
        <a:noFill/>
      </a:spPr>
      <a:bodyPr wrap="none" rtlCol="0">
        <a:spAutoFit/>
      </a:bodyPr>
      <a:lstStyle>
        <a:defPPr>
          <a:defRPr smtClean="0">
            <a:solidFill>
              <a:schemeClr val="tx1"/>
            </a:solidFill>
          </a:defRPr>
        </a:defPPr>
      </a:lstStyle>
    </a:txDef>
  </a:objectDefaults>
  <a:extraClrSchemeLst>
    <a:extraClrScheme>
      <a:clrScheme name="template-2003_final5.1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-2003_final5.19 2">
        <a:dk1>
          <a:srgbClr val="000000"/>
        </a:dk1>
        <a:lt1>
          <a:srgbClr val="FFFFFF"/>
        </a:lt1>
        <a:dk2>
          <a:srgbClr val="990000"/>
        </a:dk2>
        <a:lt2>
          <a:srgbClr val="707070"/>
        </a:lt2>
        <a:accent1>
          <a:srgbClr val="2B6AAD"/>
        </a:accent1>
        <a:accent2>
          <a:srgbClr val="F0A00C"/>
        </a:accent2>
        <a:accent3>
          <a:srgbClr val="FFFFFF"/>
        </a:accent3>
        <a:accent4>
          <a:srgbClr val="000000"/>
        </a:accent4>
        <a:accent5>
          <a:srgbClr val="ACB9D3"/>
        </a:accent5>
        <a:accent6>
          <a:srgbClr val="D9910A"/>
        </a:accent6>
        <a:hlink>
          <a:srgbClr val="19857C"/>
        </a:hlink>
        <a:folHlink>
          <a:srgbClr val="CC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3626750</TotalTime>
  <Words>1356</Words>
  <Application>Microsoft Office PowerPoint</Application>
  <PresentationFormat>全屏显示(4:3)</PresentationFormat>
  <Paragraphs>114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JQ_红色</vt:lpstr>
      <vt:lpstr>PowerPoint 演示文稿</vt:lpstr>
      <vt:lpstr>目录</vt:lpstr>
      <vt:lpstr>决算报表变动情况</vt:lpstr>
      <vt:lpstr>总体修订变动情况</vt:lpstr>
      <vt:lpstr>1.企业分户录入封面</vt:lpstr>
      <vt:lpstr>2.资产负债表</vt:lpstr>
      <vt:lpstr>2.资产负债表</vt:lpstr>
      <vt:lpstr>3.利润表</vt:lpstr>
      <vt:lpstr>4.现金流量表</vt:lpstr>
      <vt:lpstr>4.现金流量表</vt:lpstr>
      <vt:lpstr>5.基本情况表</vt:lpstr>
      <vt:lpstr>5.基本情况表</vt:lpstr>
      <vt:lpstr>5.基本情况表</vt:lpstr>
      <vt:lpstr>5.基本情况表</vt:lpstr>
      <vt:lpstr>5.基本情况表</vt:lpstr>
      <vt:lpstr>决算编制常见问题分析</vt:lpstr>
      <vt:lpstr>二、决算编制常见问题分析</vt:lpstr>
      <vt:lpstr>二、决算编制常见问题分析</vt:lpstr>
      <vt:lpstr>二、决算编制常见问题分析</vt:lpstr>
      <vt:lpstr>二、决算编制常见问题分析</vt:lpstr>
      <vt:lpstr>2012年决算编制工作要求 </vt:lpstr>
      <vt:lpstr>三、2012年决算编制工作要求 </vt:lpstr>
      <vt:lpstr>三、2012年决算编制工作要求</vt:lpstr>
      <vt:lpstr>加强决算考核情况的通报 </vt:lpstr>
      <vt:lpstr>四、加强决算考核情况的通报</vt:lpstr>
      <vt:lpstr>其他相关工作安排</vt:lpstr>
      <vt:lpstr>五、其他相关工作安排</vt:lpstr>
      <vt:lpstr>五、其他相关工作安排</vt:lpstr>
      <vt:lpstr>五、其他相关工作安排</vt:lpstr>
      <vt:lpstr>PowerPoint 演示文稿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微软用户</cp:lastModifiedBy>
  <cp:revision>771</cp:revision>
  <dcterms:created xsi:type="dcterms:W3CDTF">2008-09-08T08:56:19Z</dcterms:created>
  <dcterms:modified xsi:type="dcterms:W3CDTF">2013-01-06T11:37:29Z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PSDescription">
    <vt:lpwstr/>
  </property>
  <property fmtid="{D5CDD505-2E9C-101B-9397-08002B2CF9AE}" pid="3" name="Owner">
    <vt:lpwstr/>
  </property>
  <property fmtid="{D5CDD505-2E9C-101B-9397-08002B2CF9AE}" pid="4" name="Status">
    <vt:lpwstr>最终</vt:lpwstr>
  </property>
</Properties>
</file>